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89" r:id="rId5"/>
    <p:sldId id="290" r:id="rId6"/>
    <p:sldId id="291" r:id="rId7"/>
    <p:sldId id="292" r:id="rId8"/>
    <p:sldId id="293" r:id="rId9"/>
    <p:sldId id="294" r:id="rId10"/>
    <p:sldId id="29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we review multiplication and division.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90347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Division is defined in terms of multiplication. For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b</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where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not equal to zero,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equaling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means that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times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special case to remember is how to deal with division of and by zero. If we have two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neither of which is zero, then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0 is undefined, but zero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just zero. So, you can try to divide things into zero, but you cannot divide by zero.</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example, 8 is divided by zero, but that is undefined. This example is a reminder that division by zero is undefined, so don’t attempt it!</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some sign rules. There are two rules to remember. The first rules is that if the numbers you are working with have the same sign, both the product and the quotient of those two numbers will be a positive number. The second rule is that if the two numbers you are trying to multiply or divide have different signs, then both the product or the quotient will be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09068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with an application. Here, we are going to calculate the average of a set of numbers. The average of a set of numbers is calculated by adding up all the numbers in the set and then dividing by the number of objects in the set,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Here is the mathematical representation of that definition. The average (which is also sometimes called the mean) of a set of numbers is equal to 1 over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times the sum of the objects in the set. Notice that the objects are labeled </a:t>
            </a:r>
            <a:r>
              <a:rPr lang="en-US" sz="1200" i="1" kern="1200" dirty="0">
                <a:solidFill>
                  <a:schemeClr val="tx1"/>
                </a:solidFill>
                <a:effectLst/>
                <a:latin typeface="+mn-lt"/>
                <a:ea typeface="+mn-ea"/>
                <a:cs typeface="+mn-cs"/>
              </a:rPr>
              <a:t>x</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with subscripts ranging from 1 to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2786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concrete example of calculating an average, in particular, an average temperature. You are given the temperatures for five days, Monday through Friday. Then, you are asked, “What is the average temperature over these five days?” The solution starts by noting that the number of objects in your set is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equals 5. Then, we fill in the values for the formula on the previous slide with the data from this slide. You can see x</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was 64 degrees, x</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was 72 degrees. and so on until we have x</a:t>
            </a:r>
            <a:r>
              <a:rPr lang="en-US" sz="1200" kern="1200" baseline="-25000" dirty="0">
                <a:solidFill>
                  <a:schemeClr val="tx1"/>
                </a:solidFill>
                <a:effectLst/>
                <a:latin typeface="+mn-lt"/>
                <a:ea typeface="+mn-ea"/>
                <a:cs typeface="+mn-cs"/>
              </a:rPr>
              <a:t>5</a:t>
            </a:r>
            <a:r>
              <a:rPr lang="en-US" sz="1200" kern="1200" baseline="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which was 70 degrees. Adding those five temperatures together gives us 366, and when we divide 366 by 5, we get that the average temperature over </a:t>
            </a:r>
            <a:r>
              <a:rPr lang="en-US" sz="1200" kern="1200">
                <a:solidFill>
                  <a:schemeClr val="tx1"/>
                </a:solidFill>
                <a:effectLst/>
                <a:latin typeface="+mn-lt"/>
                <a:ea typeface="+mn-ea"/>
                <a:cs typeface="+mn-cs"/>
              </a:rPr>
              <a:t>this five-day </a:t>
            </a:r>
            <a:r>
              <a:rPr lang="en-US" sz="1200" kern="1200" dirty="0">
                <a:solidFill>
                  <a:schemeClr val="tx1"/>
                </a:solidFill>
                <a:effectLst/>
                <a:latin typeface="+mn-lt"/>
                <a:ea typeface="+mn-ea"/>
                <a:cs typeface="+mn-cs"/>
              </a:rPr>
              <a:t>period is 73.2 degrees.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09753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Multiplication and Division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2962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Multiplication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36BCA5B-078B-494A-8C9D-6F02C51A5BEC}"/>
              </a:ext>
            </a:extLst>
          </p:cNvPr>
          <p:cNvSpPr txBox="1"/>
          <p:nvPr/>
        </p:nvSpPr>
        <p:spPr>
          <a:xfrm>
            <a:off x="2402584" y="1744529"/>
            <a:ext cx="7386830" cy="523220"/>
          </a:xfrm>
          <a:prstGeom prst="rect">
            <a:avLst/>
          </a:prstGeom>
          <a:noFill/>
        </p:spPr>
        <p:txBody>
          <a:bodyPr wrap="none" rtlCol="0">
            <a:spAutoFit/>
          </a:bodyPr>
          <a:lstStyle/>
          <a:p>
            <a:r>
              <a:rPr lang="en-US" sz="2800" dirty="0"/>
              <a:t>Multiplication is shorthand for repeated addition.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984A10A-04F2-48B5-A3A6-F1786AA447C5}"/>
                  </a:ext>
                </a:extLst>
              </p:cNvPr>
              <p:cNvSpPr txBox="1"/>
              <p:nvPr/>
            </p:nvSpPr>
            <p:spPr>
              <a:xfrm>
                <a:off x="3986383" y="2867729"/>
                <a:ext cx="42192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7+7+7+7+7=5</m:t>
                      </m:r>
                      <m:r>
                        <a:rPr lang="en-US" sz="2400" b="0" i="1" smtClean="0">
                          <a:latin typeface="Cambria Math" panose="02040503050406030204" pitchFamily="18" charset="0"/>
                          <a:ea typeface="Cambria Math" panose="02040503050406030204" pitchFamily="18" charset="0"/>
                        </a:rPr>
                        <m:t>×7=35</m:t>
                      </m:r>
                    </m:oMath>
                  </m:oMathPara>
                </a14:m>
                <a:endParaRPr lang="en-US" sz="2400" dirty="0"/>
              </a:p>
            </p:txBody>
          </p:sp>
        </mc:Choice>
        <mc:Fallback xmlns="">
          <p:sp>
            <p:nvSpPr>
              <p:cNvPr id="3" name="TextBox 2">
                <a:extLst>
                  <a:ext uri="{FF2B5EF4-FFF2-40B4-BE49-F238E27FC236}">
                    <a16:creationId xmlns:a16="http://schemas.microsoft.com/office/drawing/2014/main" id="{F984A10A-04F2-48B5-A3A6-F1786AA447C5}"/>
                  </a:ext>
                </a:extLst>
              </p:cNvPr>
              <p:cNvSpPr txBox="1">
                <a:spLocks noRot="1" noChangeAspect="1" noMove="1" noResize="1" noEditPoints="1" noAdjustHandles="1" noChangeArrowheads="1" noChangeShapeType="1" noTextEdit="1"/>
              </p:cNvSpPr>
              <p:nvPr/>
            </p:nvSpPr>
            <p:spPr>
              <a:xfrm>
                <a:off x="3986383" y="2867729"/>
                <a:ext cx="4219232" cy="369332"/>
              </a:xfrm>
              <a:prstGeom prst="rect">
                <a:avLst/>
              </a:prstGeom>
              <a:blipFill>
                <a:blip r:embed="rId3"/>
                <a:stretch>
                  <a:fillRect l="-1301" r="-144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F5C4439-F070-4116-BA8C-776A16BA37C3}"/>
                  </a:ext>
                </a:extLst>
              </p:cNvPr>
              <p:cNvSpPr txBox="1"/>
              <p:nvPr/>
            </p:nvSpPr>
            <p:spPr>
              <a:xfrm>
                <a:off x="3438380" y="3837041"/>
                <a:ext cx="531523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=3</m:t>
                      </m:r>
                      <m:r>
                        <a:rPr lang="en-US" sz="2400" b="0" i="1" smtClean="0">
                          <a:latin typeface="Cambria Math" panose="02040503050406030204" pitchFamily="18" charset="0"/>
                          <a:ea typeface="Cambria Math" panose="02040503050406030204" pitchFamily="18" charset="0"/>
                        </a:rPr>
                        <m:t>×</m:t>
                      </m:r>
                      <m:d>
                        <m:dPr>
                          <m:ctrlPr>
                            <a:rPr lang="en-US" sz="2400" b="0" i="1" smtClean="0">
                              <a:latin typeface="Cambria Math" panose="02040503050406030204" pitchFamily="18" charset="0"/>
                              <a:ea typeface="Cambria Math" panose="02040503050406030204" pitchFamily="18" charset="0"/>
                            </a:rPr>
                          </m:ctrlPr>
                        </m:dPr>
                        <m:e>
                          <m:r>
                            <a:rPr lang="en-US" sz="2400" b="0" i="1" smtClean="0">
                              <a:latin typeface="Cambria Math" panose="02040503050406030204" pitchFamily="18" charset="0"/>
                              <a:ea typeface="Cambria Math" panose="02040503050406030204" pitchFamily="18" charset="0"/>
                            </a:rPr>
                            <m:t>−6</m:t>
                          </m:r>
                        </m:e>
                      </m:d>
                      <m:r>
                        <a:rPr lang="en-US" sz="2400" b="0" i="1" smtClean="0">
                          <a:latin typeface="Cambria Math" panose="02040503050406030204" pitchFamily="18" charset="0"/>
                          <a:ea typeface="Cambria Math" panose="02040503050406030204" pitchFamily="18" charset="0"/>
                        </a:rPr>
                        <m:t>=−18</m:t>
                      </m:r>
                    </m:oMath>
                  </m:oMathPara>
                </a14:m>
                <a:endParaRPr lang="en-US" sz="2400" dirty="0"/>
              </a:p>
            </p:txBody>
          </p:sp>
        </mc:Choice>
        <mc:Fallback xmlns="">
          <p:sp>
            <p:nvSpPr>
              <p:cNvPr id="4" name="TextBox 3">
                <a:extLst>
                  <a:ext uri="{FF2B5EF4-FFF2-40B4-BE49-F238E27FC236}">
                    <a16:creationId xmlns:a16="http://schemas.microsoft.com/office/drawing/2014/main" id="{1F5C4439-F070-4116-BA8C-776A16BA37C3}"/>
                  </a:ext>
                </a:extLst>
              </p:cNvPr>
              <p:cNvSpPr txBox="1">
                <a:spLocks noRot="1" noChangeAspect="1" noMove="1" noResize="1" noEditPoints="1" noAdjustHandles="1" noChangeArrowheads="1" noChangeShapeType="1" noTextEdit="1"/>
              </p:cNvSpPr>
              <p:nvPr/>
            </p:nvSpPr>
            <p:spPr>
              <a:xfrm>
                <a:off x="3438380" y="3837041"/>
                <a:ext cx="5315238" cy="369332"/>
              </a:xfrm>
              <a:prstGeom prst="rect">
                <a:avLst/>
              </a:prstGeom>
              <a:blipFill>
                <a:blip r:embed="rId4"/>
                <a:stretch>
                  <a:fillRect r="-1032" b="-6557"/>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FBC5EEC-F299-4831-9581-12F57C46ED0B}"/>
              </a:ext>
            </a:extLst>
          </p:cNvPr>
          <p:cNvSpPr txBox="1"/>
          <p:nvPr/>
        </p:nvSpPr>
        <p:spPr>
          <a:xfrm>
            <a:off x="1881188" y="1563329"/>
            <a:ext cx="6679585" cy="523220"/>
          </a:xfrm>
          <a:prstGeom prst="rect">
            <a:avLst/>
          </a:prstGeom>
          <a:noFill/>
        </p:spPr>
        <p:txBody>
          <a:bodyPr wrap="none" rtlCol="0">
            <a:spAutoFit/>
          </a:bodyPr>
          <a:lstStyle/>
          <a:p>
            <a:r>
              <a:rPr lang="en-US" sz="2800" dirty="0"/>
              <a:t>Division is defined in terms of multiplication: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0922E7-8A91-4ABE-8BC5-3C5EAB7BCF17}"/>
                  </a:ext>
                </a:extLst>
              </p:cNvPr>
              <p:cNvSpPr txBox="1"/>
              <p:nvPr/>
            </p:nvSpPr>
            <p:spPr>
              <a:xfrm>
                <a:off x="2802194" y="2538533"/>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3" name="TextBox 2">
                <a:extLst>
                  <a:ext uri="{FF2B5EF4-FFF2-40B4-BE49-F238E27FC236}">
                    <a16:creationId xmlns:a16="http://schemas.microsoft.com/office/drawing/2014/main" id="{300922E7-8A91-4ABE-8BC5-3C5EAB7BCF17}"/>
                  </a:ext>
                </a:extLst>
              </p:cNvPr>
              <p:cNvSpPr txBox="1">
                <a:spLocks noRot="1" noChangeAspect="1" noMove="1" noResize="1" noEditPoints="1" noAdjustHandles="1" noChangeArrowheads="1" noChangeShapeType="1" noTextEdit="1"/>
              </p:cNvSpPr>
              <p:nvPr/>
            </p:nvSpPr>
            <p:spPr>
              <a:xfrm>
                <a:off x="2802194" y="2538533"/>
                <a:ext cx="5591402" cy="461665"/>
              </a:xfrm>
              <a:prstGeom prst="rect">
                <a:avLst/>
              </a:prstGeom>
              <a:blipFill>
                <a:blip r:embed="rId3"/>
                <a:stretch>
                  <a:fillRect l="-1745" t="-10526" r="-763"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9621B107-05E7-48A0-848F-972C76ADCD3D}"/>
                  </a:ext>
                </a:extLst>
              </p:cNvPr>
              <p:cNvSpPr/>
              <p:nvPr/>
            </p:nvSpPr>
            <p:spPr>
              <a:xfrm>
                <a:off x="4960557" y="3452182"/>
                <a:ext cx="3600216" cy="586571"/>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r>
                  <a:rPr lang="en-US" sz="2400" dirty="0"/>
                  <a:t> means that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𝑏</m:t>
                    </m:r>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endParaRPr lang="en-US" sz="2400" dirty="0"/>
              </a:p>
            </p:txBody>
          </p:sp>
        </mc:Choice>
        <mc:Fallback xmlns="">
          <p:sp>
            <p:nvSpPr>
              <p:cNvPr id="5" name="Rectangle 4">
                <a:extLst>
                  <a:ext uri="{FF2B5EF4-FFF2-40B4-BE49-F238E27FC236}">
                    <a16:creationId xmlns:a16="http://schemas.microsoft.com/office/drawing/2014/main" id="{9621B107-05E7-48A0-848F-972C76ADCD3D}"/>
                  </a:ext>
                </a:extLst>
              </p:cNvPr>
              <p:cNvSpPr>
                <a:spLocks noRot="1" noChangeAspect="1" noMove="1" noResize="1" noEditPoints="1" noAdjustHandles="1" noChangeArrowheads="1" noChangeShapeType="1" noTextEdit="1"/>
              </p:cNvSpPr>
              <p:nvPr/>
            </p:nvSpPr>
            <p:spPr>
              <a:xfrm>
                <a:off x="4960557" y="3452182"/>
                <a:ext cx="3600216" cy="586571"/>
              </a:xfrm>
              <a:prstGeom prst="rect">
                <a:avLst/>
              </a:prstGeom>
              <a:blipFill>
                <a:blip r:embed="rId4"/>
                <a:stretch>
                  <a:fillRect b="-9278"/>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082CD3F3-4A96-4600-BBA6-4FE2A83B523E}"/>
                  </a:ext>
                </a:extLst>
              </p:cNvPr>
              <p:cNvSpPr txBox="1"/>
              <p:nvPr/>
            </p:nvSpPr>
            <p:spPr>
              <a:xfrm>
                <a:off x="1881188" y="2023701"/>
                <a:ext cx="3853042"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9⋅4=36</m:t>
                    </m:r>
                  </m:oMath>
                </a14:m>
                <a:endParaRPr lang="en-US" sz="2800" dirty="0"/>
              </a:p>
            </p:txBody>
          </p:sp>
        </mc:Choice>
        <mc:Fallback xmlns="">
          <p:sp>
            <p:nvSpPr>
              <p:cNvPr id="2" name="TextBox 1">
                <a:extLst>
                  <a:ext uri="{FF2B5EF4-FFF2-40B4-BE49-F238E27FC236}">
                    <a16:creationId xmlns:a16="http://schemas.microsoft.com/office/drawing/2014/main" id="{082CD3F3-4A96-4600-BBA6-4FE2A83B523E}"/>
                  </a:ext>
                </a:extLst>
              </p:cNvPr>
              <p:cNvSpPr txBox="1">
                <a:spLocks noRot="1" noChangeAspect="1" noMove="1" noResize="1" noEditPoints="1" noAdjustHandles="1" noChangeArrowheads="1" noChangeShapeType="1" noTextEdit="1"/>
              </p:cNvSpPr>
              <p:nvPr/>
            </p:nvSpPr>
            <p:spPr>
              <a:xfrm>
                <a:off x="1881188" y="2023701"/>
                <a:ext cx="3853042" cy="611578"/>
              </a:xfrm>
              <a:prstGeom prst="rect">
                <a:avLst/>
              </a:prstGeom>
              <a:blipFill>
                <a:blip r:embed="rId3"/>
                <a:stretch>
                  <a:fillRect l="-158" t="-2000" b="-21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9A26B52-4F34-4F1B-8F36-489F3DEA24F8}"/>
                  </a:ext>
                </a:extLst>
              </p:cNvPr>
              <p:cNvSpPr txBox="1"/>
              <p:nvPr/>
            </p:nvSpPr>
            <p:spPr>
              <a:xfrm>
                <a:off x="1881188" y="3521071"/>
                <a:ext cx="4884414"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−4</m:t>
                        </m:r>
                      </m:e>
                    </m:d>
                    <m:r>
                      <a:rPr lang="en-US" sz="2800" b="0" i="1" smtClean="0">
                        <a:latin typeface="Cambria Math" panose="02040503050406030204" pitchFamily="18" charset="0"/>
                      </a:rPr>
                      <m:t>=−36</m:t>
                    </m:r>
                  </m:oMath>
                </a14:m>
                <a:endParaRPr lang="en-US" sz="2800" dirty="0"/>
              </a:p>
            </p:txBody>
          </p:sp>
        </mc:Choice>
        <mc:Fallback xmlns="">
          <p:sp>
            <p:nvSpPr>
              <p:cNvPr id="5" name="TextBox 4">
                <a:extLst>
                  <a:ext uri="{FF2B5EF4-FFF2-40B4-BE49-F238E27FC236}">
                    <a16:creationId xmlns:a16="http://schemas.microsoft.com/office/drawing/2014/main" id="{29A26B52-4F34-4F1B-8F36-489F3DEA24F8}"/>
                  </a:ext>
                </a:extLst>
              </p:cNvPr>
              <p:cNvSpPr txBox="1">
                <a:spLocks noRot="1" noChangeAspect="1" noMove="1" noResize="1" noEditPoints="1" noAdjustHandles="1" noChangeArrowheads="1" noChangeShapeType="1" noTextEdit="1"/>
              </p:cNvSpPr>
              <p:nvPr/>
            </p:nvSpPr>
            <p:spPr>
              <a:xfrm>
                <a:off x="1881188" y="3521071"/>
                <a:ext cx="4884414" cy="611578"/>
              </a:xfrm>
              <a:prstGeom prst="rect">
                <a:avLst/>
              </a:prstGeom>
              <a:blipFill>
                <a:blip r:embed="rId4"/>
                <a:stretch>
                  <a:fillRect l="-125" t="-2000" b="-2100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38FAE74-F0BC-4D89-8508-18EC8DAE1376}"/>
                  </a:ext>
                </a:extLst>
              </p:cNvPr>
              <p:cNvSpPr txBox="1"/>
              <p:nvPr/>
            </p:nvSpPr>
            <p:spPr>
              <a:xfrm>
                <a:off x="1881188" y="1820778"/>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5" name="TextBox 4">
                <a:extLst>
                  <a:ext uri="{FF2B5EF4-FFF2-40B4-BE49-F238E27FC236}">
                    <a16:creationId xmlns:a16="http://schemas.microsoft.com/office/drawing/2014/main" id="{E38FAE74-F0BC-4D89-8508-18EC8DAE1376}"/>
                  </a:ext>
                </a:extLst>
              </p:cNvPr>
              <p:cNvSpPr txBox="1">
                <a:spLocks noRot="1" noChangeAspect="1" noMove="1" noResize="1" noEditPoints="1" noAdjustHandles="1" noChangeArrowheads="1" noChangeShapeType="1" noTextEdit="1"/>
              </p:cNvSpPr>
              <p:nvPr/>
            </p:nvSpPr>
            <p:spPr>
              <a:xfrm>
                <a:off x="1881188" y="1820778"/>
                <a:ext cx="5591402" cy="461665"/>
              </a:xfrm>
              <a:prstGeom prst="rect">
                <a:avLst/>
              </a:prstGeom>
              <a:blipFill>
                <a:blip r:embed="rId3"/>
                <a:stretch>
                  <a:fillRect l="-1745" t="-10667" r="-763" b="-3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AA5E36F4-C646-4E84-9737-343A14ABC255}"/>
                  </a:ext>
                </a:extLst>
              </p:cNvPr>
              <p:cNvSpPr/>
              <p:nvPr/>
            </p:nvSpPr>
            <p:spPr>
              <a:xfrm>
                <a:off x="4182715" y="2965312"/>
                <a:ext cx="3289875" cy="616644"/>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0</m:t>
                        </m:r>
                      </m:den>
                    </m:f>
                    <m:r>
                      <a:rPr lang="en-US" sz="2400" b="0" i="1" smtClean="0">
                        <a:latin typeface="Cambria Math" panose="02040503050406030204" pitchFamily="18" charset="0"/>
                      </a:rPr>
                      <m:t> </m:t>
                    </m:r>
                  </m:oMath>
                </a14:m>
                <a:r>
                  <a:rPr lang="en-US" sz="2400" dirty="0"/>
                  <a:t>is </a:t>
                </a:r>
                <a:r>
                  <a:rPr lang="en-US" sz="2400" b="1" dirty="0"/>
                  <a:t>undefined</a:t>
                </a:r>
                <a:r>
                  <a:rPr lang="en-US" sz="2400" dirty="0"/>
                  <a:t>, but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0</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=0</m:t>
                    </m:r>
                  </m:oMath>
                </a14:m>
                <a:endParaRPr lang="en-US" sz="2400" dirty="0"/>
              </a:p>
            </p:txBody>
          </p:sp>
        </mc:Choice>
        <mc:Fallback xmlns="">
          <p:sp>
            <p:nvSpPr>
              <p:cNvPr id="6" name="Rectangle 5">
                <a:extLst>
                  <a:ext uri="{FF2B5EF4-FFF2-40B4-BE49-F238E27FC236}">
                    <a16:creationId xmlns:a16="http://schemas.microsoft.com/office/drawing/2014/main" id="{AA5E36F4-C646-4E84-9737-343A14ABC255}"/>
                  </a:ext>
                </a:extLst>
              </p:cNvPr>
              <p:cNvSpPr>
                <a:spLocks noRot="1" noChangeAspect="1" noMove="1" noResize="1" noEditPoints="1" noAdjustHandles="1" noChangeArrowheads="1" noChangeShapeType="1" noTextEdit="1"/>
              </p:cNvSpPr>
              <p:nvPr/>
            </p:nvSpPr>
            <p:spPr>
              <a:xfrm>
                <a:off x="4182715" y="2965312"/>
                <a:ext cx="3289875" cy="616644"/>
              </a:xfrm>
              <a:prstGeom prst="rect">
                <a:avLst/>
              </a:prstGeom>
              <a:blipFill>
                <a:blip r:embed="rId4"/>
                <a:stretch>
                  <a:fillRect b="-8824"/>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D88F4F4-27FE-4A80-AB09-EA71D6D0C0AC}"/>
                  </a:ext>
                </a:extLst>
              </p:cNvPr>
              <p:cNvSpPr txBox="1"/>
              <p:nvPr/>
            </p:nvSpPr>
            <p:spPr>
              <a:xfrm>
                <a:off x="1957559" y="2664219"/>
                <a:ext cx="8276881" cy="791820"/>
              </a:xfrm>
              <a:prstGeom prst="rect">
                <a:avLst/>
              </a:prstGeom>
              <a:noFill/>
            </p:spPr>
            <p:txBody>
              <a:bodyPr wrap="none" rtlCol="0">
                <a:spAutoFit/>
              </a:bodyPr>
              <a:lstStyle/>
              <a:p>
                <a14:m>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8</m:t>
                        </m:r>
                      </m:num>
                      <m:den>
                        <m:r>
                          <a:rPr lang="en-US" sz="3200" b="0" i="1" smtClean="0">
                            <a:latin typeface="Cambria Math" panose="02040503050406030204" pitchFamily="18" charset="0"/>
                          </a:rPr>
                          <m:t>0</m:t>
                        </m:r>
                      </m:den>
                    </m:f>
                  </m:oMath>
                </a14:m>
                <a:r>
                  <a:rPr lang="en-US" sz="3200" dirty="0"/>
                  <a:t> </a:t>
                </a:r>
                <a:r>
                  <a:rPr lang="en-US" sz="3200"/>
                  <a:t>is undefined </a:t>
                </a:r>
                <a:r>
                  <a:rPr lang="en-US" sz="3200" dirty="0"/>
                  <a:t>because division by 0 is undefined</a:t>
                </a:r>
              </a:p>
            </p:txBody>
          </p:sp>
        </mc:Choice>
        <mc:Fallback xmlns="">
          <p:sp>
            <p:nvSpPr>
              <p:cNvPr id="2" name="TextBox 1">
                <a:extLst>
                  <a:ext uri="{FF2B5EF4-FFF2-40B4-BE49-F238E27FC236}">
                    <a16:creationId xmlns:a16="http://schemas.microsoft.com/office/drawing/2014/main" id="{FD88F4F4-27FE-4A80-AB09-EA71D6D0C0AC}"/>
                  </a:ext>
                </a:extLst>
              </p:cNvPr>
              <p:cNvSpPr txBox="1">
                <a:spLocks noRot="1" noChangeAspect="1" noMove="1" noResize="1" noEditPoints="1" noAdjustHandles="1" noChangeArrowheads="1" noChangeShapeType="1" noTextEdit="1"/>
              </p:cNvSpPr>
              <p:nvPr/>
            </p:nvSpPr>
            <p:spPr>
              <a:xfrm>
                <a:off x="1957559" y="2664219"/>
                <a:ext cx="8276881" cy="791820"/>
              </a:xfrm>
              <a:prstGeom prst="rect">
                <a:avLst/>
              </a:prstGeom>
              <a:blipFill>
                <a:blip r:embed="rId3"/>
                <a:stretch>
                  <a:fillRect r="-736" b="-12308"/>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Sign Rules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75EEBCF-82BD-4E42-8FF5-1F6C9CE05816}"/>
              </a:ext>
            </a:extLst>
          </p:cNvPr>
          <p:cNvSpPr txBox="1"/>
          <p:nvPr/>
        </p:nvSpPr>
        <p:spPr>
          <a:xfrm>
            <a:off x="1881187" y="1859339"/>
            <a:ext cx="8429626" cy="1384995"/>
          </a:xfrm>
          <a:prstGeom prst="rect">
            <a:avLst/>
          </a:prstGeom>
          <a:noFill/>
        </p:spPr>
        <p:txBody>
          <a:bodyPr wrap="square" rtlCol="0">
            <a:spAutoFit/>
          </a:bodyPr>
          <a:lstStyle/>
          <a:p>
            <a:pPr marL="342900" indent="-342900">
              <a:buFont typeface="+mj-lt"/>
              <a:buAutoNum type="arabicPeriod"/>
            </a:pPr>
            <a:r>
              <a:rPr lang="en-US" sz="2800" dirty="0"/>
              <a:t>If two numbers being multiplied or divided have the same sign, both the product and the quotient will be </a:t>
            </a:r>
            <a:r>
              <a:rPr lang="en-US" sz="2800" b="1" dirty="0"/>
              <a:t>positive</a:t>
            </a:r>
            <a:r>
              <a:rPr lang="en-US" sz="2800" dirty="0"/>
              <a:t>.</a:t>
            </a:r>
          </a:p>
        </p:txBody>
      </p:sp>
      <p:sp>
        <p:nvSpPr>
          <p:cNvPr id="3" name="TextBox 2">
            <a:extLst>
              <a:ext uri="{FF2B5EF4-FFF2-40B4-BE49-F238E27FC236}">
                <a16:creationId xmlns:a16="http://schemas.microsoft.com/office/drawing/2014/main" id="{C44CF8CD-4109-46D9-BD4A-E33D528DE179}"/>
              </a:ext>
            </a:extLst>
          </p:cNvPr>
          <p:cNvSpPr txBox="1"/>
          <p:nvPr/>
        </p:nvSpPr>
        <p:spPr>
          <a:xfrm>
            <a:off x="1881189" y="3518732"/>
            <a:ext cx="8429624" cy="1384995"/>
          </a:xfrm>
          <a:prstGeom prst="rect">
            <a:avLst/>
          </a:prstGeom>
          <a:noFill/>
        </p:spPr>
        <p:txBody>
          <a:bodyPr wrap="square" rtlCol="0">
            <a:spAutoFit/>
          </a:bodyPr>
          <a:lstStyle/>
          <a:p>
            <a:pPr marL="342900" indent="-342900">
              <a:buFont typeface="+mj-lt"/>
              <a:buAutoNum type="arabicPeriod" startAt="2"/>
            </a:pPr>
            <a:r>
              <a:rPr lang="en-US" sz="2800" dirty="0"/>
              <a:t>If two numbers being multiplied or divided have different signs, both the product and the quotient will be </a:t>
            </a:r>
            <a:r>
              <a:rPr lang="en-US" sz="2800" b="1" dirty="0"/>
              <a:t>negative</a:t>
            </a:r>
            <a:r>
              <a:rPr lang="en-US" sz="2800" dirty="0"/>
              <a:t>.</a:t>
            </a:r>
          </a:p>
        </p:txBody>
      </p:sp>
    </p:spTree>
    <p:extLst>
      <p:ext uri="{BB962C8B-B14F-4D97-AF65-F5344CB8AC3E}">
        <p14:creationId xmlns:p14="http://schemas.microsoft.com/office/powerpoint/2010/main" val="36995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583915F-E41A-4F02-9F15-3858D0EEEC0D}"/>
              </a:ext>
            </a:extLst>
          </p:cNvPr>
          <p:cNvSpPr txBox="1"/>
          <p:nvPr/>
        </p:nvSpPr>
        <p:spPr>
          <a:xfrm>
            <a:off x="1881188" y="1955308"/>
            <a:ext cx="8429625" cy="1384995"/>
          </a:xfrm>
          <a:prstGeom prst="rect">
            <a:avLst/>
          </a:prstGeom>
          <a:noFill/>
        </p:spPr>
        <p:txBody>
          <a:bodyPr wrap="square" rtlCol="0">
            <a:spAutoFit/>
          </a:bodyPr>
          <a:lstStyle/>
          <a:p>
            <a:r>
              <a:rPr lang="en-US" sz="2800" dirty="0"/>
              <a:t>The average of a set of numbers is calculated by adding up all the numbers in the set and then dividing by the number of numbers in the set (</a:t>
            </a:r>
            <a:r>
              <a:rPr lang="en-US" sz="2800" i="1" dirty="0"/>
              <a:t>n</a:t>
            </a:r>
            <a:r>
              <a:rPr lang="en-US" sz="2800" dirty="0"/>
              <a: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2A789C8-96F6-4D56-A6D7-72539959D59D}"/>
                  </a:ext>
                </a:extLst>
              </p:cNvPr>
              <p:cNvSpPr txBox="1"/>
              <p:nvPr/>
            </p:nvSpPr>
            <p:spPr>
              <a:xfrm>
                <a:off x="2823469" y="4157702"/>
                <a:ext cx="6545061" cy="6939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 </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𝑜𝑟</m:t>
                          </m:r>
                          <m:r>
                            <a:rPr lang="en-US" sz="2400" b="0" i="1" smtClean="0">
                              <a:latin typeface="Cambria Math" panose="02040503050406030204" pitchFamily="18" charset="0"/>
                            </a:rPr>
                            <m:t> </m:t>
                          </m:r>
                          <m:r>
                            <a:rPr lang="en-US" sz="2400" b="0" i="1" smtClean="0">
                              <a:latin typeface="Cambria Math" panose="02040503050406030204" pitchFamily="18" charset="0"/>
                            </a:rPr>
                            <m:t>𝑀𝑒𝑎𝑛</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𝑛</m:t>
                          </m:r>
                        </m:den>
                      </m:f>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𝑛</m:t>
                          </m:r>
                        </m:sub>
                      </m:sSub>
                      <m:r>
                        <a:rPr lang="en-US" sz="2400" b="0" i="1" smtClean="0">
                          <a:latin typeface="Cambria Math" panose="02040503050406030204" pitchFamily="18" charset="0"/>
                          <a:ea typeface="Cambria Math" panose="02040503050406030204" pitchFamily="18" charset="0"/>
                        </a:rPr>
                        <m:t>)</m:t>
                      </m:r>
                    </m:oMath>
                  </m:oMathPara>
                </a14:m>
                <a:endParaRPr lang="en-US" sz="2400" dirty="0"/>
              </a:p>
            </p:txBody>
          </p:sp>
        </mc:Choice>
        <mc:Fallback xmlns="">
          <p:sp>
            <p:nvSpPr>
              <p:cNvPr id="3" name="TextBox 2">
                <a:extLst>
                  <a:ext uri="{FF2B5EF4-FFF2-40B4-BE49-F238E27FC236}">
                    <a16:creationId xmlns:a16="http://schemas.microsoft.com/office/drawing/2014/main" id="{D2A789C8-96F6-4D56-A6D7-72539959D59D}"/>
                  </a:ext>
                </a:extLst>
              </p:cNvPr>
              <p:cNvSpPr txBox="1">
                <a:spLocks noRot="1" noChangeAspect="1" noMove="1" noResize="1" noEditPoints="1" noAdjustHandles="1" noChangeArrowheads="1" noChangeShapeType="1" noTextEdit="1"/>
              </p:cNvSpPr>
              <p:nvPr/>
            </p:nvSpPr>
            <p:spPr>
              <a:xfrm>
                <a:off x="2823469" y="4157702"/>
                <a:ext cx="6545061" cy="69390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779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9F58F38-BA3F-49CA-B648-6AC83E3FCDCE}"/>
              </a:ext>
            </a:extLst>
          </p:cNvPr>
          <p:cNvSpPr txBox="1"/>
          <p:nvPr/>
        </p:nvSpPr>
        <p:spPr>
          <a:xfrm>
            <a:off x="1881188" y="1523474"/>
            <a:ext cx="7964744" cy="461665"/>
          </a:xfrm>
          <a:prstGeom prst="rect">
            <a:avLst/>
          </a:prstGeom>
          <a:noFill/>
        </p:spPr>
        <p:txBody>
          <a:bodyPr wrap="none" rtlCol="0">
            <a:spAutoFit/>
          </a:bodyPr>
          <a:lstStyle/>
          <a:p>
            <a:r>
              <a:rPr lang="en-US" sz="2400" dirty="0"/>
              <a:t>Suppose the temperatures for Mon–Fri were 64, 72, 84, 76, 70</a:t>
            </a:r>
          </a:p>
        </p:txBody>
      </p:sp>
      <p:sp>
        <p:nvSpPr>
          <p:cNvPr id="6" name="TextBox 5">
            <a:extLst>
              <a:ext uri="{FF2B5EF4-FFF2-40B4-BE49-F238E27FC236}">
                <a16:creationId xmlns:a16="http://schemas.microsoft.com/office/drawing/2014/main" id="{388BD112-B871-4471-9261-75291FCC3F33}"/>
              </a:ext>
            </a:extLst>
          </p:cNvPr>
          <p:cNvSpPr txBox="1"/>
          <p:nvPr/>
        </p:nvSpPr>
        <p:spPr>
          <a:xfrm>
            <a:off x="1881188" y="2331327"/>
            <a:ext cx="6491777" cy="461665"/>
          </a:xfrm>
          <a:prstGeom prst="rect">
            <a:avLst/>
          </a:prstGeom>
          <a:noFill/>
        </p:spPr>
        <p:txBody>
          <a:bodyPr wrap="none" rtlCol="0">
            <a:spAutoFit/>
          </a:bodyPr>
          <a:lstStyle/>
          <a:p>
            <a:r>
              <a:rPr lang="en-US" sz="2400" dirty="0"/>
              <a:t>What is the average temperature over this period?</a:t>
            </a:r>
          </a:p>
        </p:txBody>
      </p:sp>
      <p:sp>
        <p:nvSpPr>
          <p:cNvPr id="7" name="TextBox 6">
            <a:extLst>
              <a:ext uri="{FF2B5EF4-FFF2-40B4-BE49-F238E27FC236}">
                <a16:creationId xmlns:a16="http://schemas.microsoft.com/office/drawing/2014/main" id="{C04BE25C-D95C-4D3F-9541-90A341B3592B}"/>
              </a:ext>
            </a:extLst>
          </p:cNvPr>
          <p:cNvSpPr txBox="1"/>
          <p:nvPr/>
        </p:nvSpPr>
        <p:spPr>
          <a:xfrm>
            <a:off x="1881188" y="3139180"/>
            <a:ext cx="1330814"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7922ACD3-5B57-4D8D-A2FB-042B017FF462}"/>
                  </a:ext>
                </a:extLst>
              </p:cNvPr>
              <p:cNvSpPr txBox="1"/>
              <p:nvPr/>
            </p:nvSpPr>
            <p:spPr>
              <a:xfrm>
                <a:off x="1881188" y="3669489"/>
                <a:ext cx="7141379" cy="461665"/>
              </a:xfrm>
              <a:prstGeom prst="rect">
                <a:avLst/>
              </a:prstGeom>
              <a:noFill/>
            </p:spPr>
            <p:txBody>
              <a:bodyPr wrap="none" rtlCol="0">
                <a:spAutoFit/>
              </a:bodyPr>
              <a:lstStyle/>
              <a:p>
                <a:r>
                  <a:rPr lang="en-US" sz="2400" dirty="0"/>
                  <a:t>There are </a:t>
                </a:r>
                <a14:m>
                  <m:oMath xmlns:m="http://schemas.openxmlformats.org/officeDocument/2006/math">
                    <m:r>
                      <a:rPr lang="en-US" sz="2400" b="0" i="1" smtClean="0">
                        <a:latin typeface="Cambria Math" panose="02040503050406030204" pitchFamily="18" charset="0"/>
                      </a:rPr>
                      <m:t>𝑛</m:t>
                    </m:r>
                    <m:r>
                      <a:rPr lang="en-US" sz="2400" b="0" i="1" smtClean="0">
                        <a:latin typeface="Cambria Math" panose="02040503050406030204" pitchFamily="18" charset="0"/>
                      </a:rPr>
                      <m:t>=5</m:t>
                    </m:r>
                  </m:oMath>
                </a14:m>
                <a:r>
                  <a:rPr lang="en-US" sz="2400" dirty="0"/>
                  <a:t> temperatures in this period. Therefore:</a:t>
                </a:r>
              </a:p>
            </p:txBody>
          </p:sp>
        </mc:Choice>
        <mc:Fallback xmlns="">
          <p:sp>
            <p:nvSpPr>
              <p:cNvPr id="8" name="TextBox 7">
                <a:extLst>
                  <a:ext uri="{FF2B5EF4-FFF2-40B4-BE49-F238E27FC236}">
                    <a16:creationId xmlns:a16="http://schemas.microsoft.com/office/drawing/2014/main" id="{7922ACD3-5B57-4D8D-A2FB-042B017FF462}"/>
                  </a:ext>
                </a:extLst>
              </p:cNvPr>
              <p:cNvSpPr txBox="1">
                <a:spLocks noRot="1" noChangeAspect="1" noMove="1" noResize="1" noEditPoints="1" noAdjustHandles="1" noChangeArrowheads="1" noChangeShapeType="1" noTextEdit="1"/>
              </p:cNvSpPr>
              <p:nvPr/>
            </p:nvSpPr>
            <p:spPr>
              <a:xfrm>
                <a:off x="1881188" y="3669489"/>
                <a:ext cx="7141379" cy="461665"/>
              </a:xfrm>
              <a:prstGeom prst="rect">
                <a:avLst/>
              </a:prstGeom>
              <a:blipFill>
                <a:blip r:embed="rId3"/>
                <a:stretch>
                  <a:fillRect l="-1366" t="-10526" r="-85"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9BC690B-13A6-4560-9B0A-C6C37BA60F32}"/>
                  </a:ext>
                </a:extLst>
              </p:cNvPr>
              <p:cNvSpPr txBox="1"/>
              <p:nvPr/>
            </p:nvSpPr>
            <p:spPr>
              <a:xfrm>
                <a:off x="2272613" y="4477342"/>
                <a:ext cx="764677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64+72+84+76+70</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366</m:t>
                          </m:r>
                        </m:e>
                      </m:d>
                      <m:r>
                        <a:rPr lang="en-US" sz="2400" b="0" i="1" smtClean="0">
                          <a:latin typeface="Cambria Math" panose="02040503050406030204" pitchFamily="18" charset="0"/>
                        </a:rPr>
                        <m:t>=73.2</m:t>
                      </m:r>
                    </m:oMath>
                  </m:oMathPara>
                </a14:m>
                <a:endParaRPr lang="en-US" sz="2400" dirty="0"/>
              </a:p>
            </p:txBody>
          </p:sp>
        </mc:Choice>
        <mc:Fallback xmlns="">
          <p:sp>
            <p:nvSpPr>
              <p:cNvPr id="4" name="TextBox 3">
                <a:extLst>
                  <a:ext uri="{FF2B5EF4-FFF2-40B4-BE49-F238E27FC236}">
                    <a16:creationId xmlns:a16="http://schemas.microsoft.com/office/drawing/2014/main" id="{29BC690B-13A6-4560-9B0A-C6C37BA60F32}"/>
                  </a:ext>
                </a:extLst>
              </p:cNvPr>
              <p:cNvSpPr txBox="1">
                <a:spLocks noRot="1" noChangeAspect="1" noMove="1" noResize="1" noEditPoints="1" noAdjustHandles="1" noChangeArrowheads="1" noChangeShapeType="1" noTextEdit="1"/>
              </p:cNvSpPr>
              <p:nvPr/>
            </p:nvSpPr>
            <p:spPr>
              <a:xfrm>
                <a:off x="2272613" y="4477342"/>
                <a:ext cx="764677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4254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907</Words>
  <Application>Microsoft Office PowerPoint</Application>
  <PresentationFormat>Widescreen</PresentationFormat>
  <Paragraphs>49</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22</cp:revision>
  <dcterms:created xsi:type="dcterms:W3CDTF">2017-06-16T13:06:21Z</dcterms:created>
  <dcterms:modified xsi:type="dcterms:W3CDTF">2020-10-29T12:25:19Z</dcterms:modified>
</cp:coreProperties>
</file>