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290" r:id="rId6"/>
    <p:sldId id="291" r:id="rId7"/>
    <p:sldId id="292" r:id="rId8"/>
    <p:sldId id="29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19.9.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4249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Order of Operations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F70815E-4516-4084-8357-24C4111DF5DF}"/>
                  </a:ext>
                </a:extLst>
              </p:cNvPr>
              <p:cNvSpPr txBox="1"/>
              <p:nvPr/>
            </p:nvSpPr>
            <p:spPr>
              <a:xfrm>
                <a:off x="4810295" y="1458151"/>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2" name="TextBox 1">
                <a:extLst>
                  <a:ext uri="{FF2B5EF4-FFF2-40B4-BE49-F238E27FC236}">
                    <a16:creationId xmlns:a16="http://schemas.microsoft.com/office/drawing/2014/main" id="{7F70815E-4516-4084-8357-24C4111DF5DF}"/>
                  </a:ext>
                </a:extLst>
              </p:cNvPr>
              <p:cNvSpPr txBox="1">
                <a:spLocks noRot="1" noChangeAspect="1" noMove="1" noResize="1" noEditPoints="1" noAdjustHandles="1" noChangeArrowheads="1" noChangeShapeType="1" noTextEdit="1"/>
              </p:cNvSpPr>
              <p:nvPr/>
            </p:nvSpPr>
            <p:spPr>
              <a:xfrm>
                <a:off x="4810295" y="1458151"/>
                <a:ext cx="2571410" cy="461665"/>
              </a:xfrm>
              <a:prstGeom prst="rect">
                <a:avLst/>
              </a:prstGeom>
              <a:blipFill>
                <a:blip r:embed="rId3"/>
                <a:stretch>
                  <a:fillRect l="-3555" t="-10526" r="-2607"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AFC0255-2CB2-48FC-95C3-3B1A68871681}"/>
              </a:ext>
            </a:extLst>
          </p:cNvPr>
          <p:cNvSpPr txBox="1"/>
          <p:nvPr/>
        </p:nvSpPr>
        <p:spPr>
          <a:xfrm>
            <a:off x="1881188" y="2193996"/>
            <a:ext cx="6560386" cy="461665"/>
          </a:xfrm>
          <a:prstGeom prst="rect">
            <a:avLst/>
          </a:prstGeom>
          <a:noFill/>
        </p:spPr>
        <p:txBody>
          <a:bodyPr wrap="none" rtlCol="0">
            <a:spAutoFit/>
          </a:bodyPr>
          <a:lstStyle/>
          <a:p>
            <a:r>
              <a:rPr lang="en-US" sz="2400" dirty="0"/>
              <a:t>It is incorrect to simply work left to right as follows: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659D05D-6BD4-46A0-86C3-2D2E7C58B5BF}"/>
                  </a:ext>
                </a:extLst>
              </p:cNvPr>
              <p:cNvSpPr txBox="1"/>
              <p:nvPr/>
            </p:nvSpPr>
            <p:spPr>
              <a:xfrm>
                <a:off x="2756745" y="2927464"/>
                <a:ext cx="1976823"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0" smtClean="0">
                        <a:latin typeface="Cambria Math" panose="02040503050406030204" pitchFamily="18" charset="0"/>
                      </a:rPr>
                      <m:t>4</m:t>
                    </m:r>
                    <m:r>
                      <a:rPr lang="en-US" sz="2400" b="0" i="0" smtClean="0">
                        <a:latin typeface="Cambria Math" panose="02040503050406030204" pitchFamily="18" charset="0"/>
                        <a:ea typeface="Cambria Math" panose="02040503050406030204" pitchFamily="18" charset="0"/>
                      </a:rPr>
                      <m:t>=11</m:t>
                    </m:r>
                  </m:oMath>
                </a14:m>
                <a:endParaRPr lang="en-US" sz="2400" dirty="0"/>
              </a:p>
            </p:txBody>
          </p:sp>
        </mc:Choice>
        <mc:Fallback xmlns="">
          <p:sp>
            <p:nvSpPr>
              <p:cNvPr id="6" name="TextBox 5">
                <a:extLst>
                  <a:ext uri="{FF2B5EF4-FFF2-40B4-BE49-F238E27FC236}">
                    <a16:creationId xmlns:a16="http://schemas.microsoft.com/office/drawing/2014/main" id="{0659D05D-6BD4-46A0-86C3-2D2E7C58B5BF}"/>
                  </a:ext>
                </a:extLst>
              </p:cNvPr>
              <p:cNvSpPr txBox="1">
                <a:spLocks noRot="1" noChangeAspect="1" noMove="1" noResize="1" noEditPoints="1" noAdjustHandles="1" noChangeArrowheads="1" noChangeShapeType="1" noTextEdit="1"/>
              </p:cNvSpPr>
              <p:nvPr/>
            </p:nvSpPr>
            <p:spPr>
              <a:xfrm>
                <a:off x="2756745" y="2927464"/>
                <a:ext cx="1976823" cy="461665"/>
              </a:xfrm>
              <a:prstGeom prst="rect">
                <a:avLst/>
              </a:prstGeom>
              <a:blipFill>
                <a:blip r:embed="rId4"/>
                <a:stretch>
                  <a:fillRect l="-4615" t="-11842" b="-26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A16A6C8-2487-4A39-8B8A-64B1A84CFF10}"/>
                  </a:ext>
                </a:extLst>
              </p:cNvPr>
              <p:cNvSpPr txBox="1"/>
              <p:nvPr/>
            </p:nvSpPr>
            <p:spPr>
              <a:xfrm>
                <a:off x="2673171" y="3496074"/>
                <a:ext cx="2137124"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11</m:t>
                    </m:r>
                    <m:r>
                      <a:rPr lang="en-US" sz="2400" b="0" i="1" smtClean="0">
                        <a:latin typeface="Cambria Math" panose="02040503050406030204" pitchFamily="18" charset="0"/>
                        <a:ea typeface="Cambria Math" panose="02040503050406030204" pitchFamily="18" charset="0"/>
                      </a:rPr>
                      <m:t>×2=22</m:t>
                    </m:r>
                  </m:oMath>
                </a14:m>
                <a:endParaRPr lang="en-US" sz="2400" dirty="0"/>
              </a:p>
            </p:txBody>
          </p:sp>
        </mc:Choice>
        <mc:Fallback xmlns="">
          <p:sp>
            <p:nvSpPr>
              <p:cNvPr id="7" name="TextBox 6">
                <a:extLst>
                  <a:ext uri="{FF2B5EF4-FFF2-40B4-BE49-F238E27FC236}">
                    <a16:creationId xmlns:a16="http://schemas.microsoft.com/office/drawing/2014/main" id="{5A16A6C8-2487-4A39-8B8A-64B1A84CFF10}"/>
                  </a:ext>
                </a:extLst>
              </p:cNvPr>
              <p:cNvSpPr txBox="1">
                <a:spLocks noRot="1" noChangeAspect="1" noMove="1" noResize="1" noEditPoints="1" noAdjustHandles="1" noChangeArrowheads="1" noChangeShapeType="1" noTextEdit="1"/>
              </p:cNvSpPr>
              <p:nvPr/>
            </p:nvSpPr>
            <p:spPr>
              <a:xfrm>
                <a:off x="2673171" y="3496074"/>
                <a:ext cx="2137124" cy="461665"/>
              </a:xfrm>
              <a:prstGeom prst="rect">
                <a:avLst/>
              </a:prstGeom>
              <a:blipFill>
                <a:blip r:embed="rId5"/>
                <a:stretch>
                  <a:fillRect l="-4286" t="-12000" b="-2666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64C71E8-775F-4BEE-A010-1196E3C05122}"/>
              </a:ext>
            </a:extLst>
          </p:cNvPr>
          <p:cNvSpPr txBox="1"/>
          <p:nvPr/>
        </p:nvSpPr>
        <p:spPr>
          <a:xfrm>
            <a:off x="1881188" y="4444191"/>
            <a:ext cx="8429624" cy="830997"/>
          </a:xfrm>
          <a:prstGeom prst="rect">
            <a:avLst/>
          </a:prstGeom>
          <a:noFill/>
        </p:spPr>
        <p:txBody>
          <a:bodyPr wrap="square" rtlCol="0">
            <a:spAutoFit/>
          </a:bodyPr>
          <a:lstStyle/>
          <a:p>
            <a:r>
              <a:rPr lang="en-US" sz="2400" dirty="0"/>
              <a:t>The </a:t>
            </a:r>
            <a:r>
              <a:rPr lang="en-US" sz="2400" b="1" dirty="0"/>
              <a:t>order of operations </a:t>
            </a:r>
            <a:r>
              <a:rPr lang="en-US" sz="2400" dirty="0"/>
              <a:t>is the set of rules that determine the order in which mathematical operations are performed.</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A85E6F0-2735-40D2-BF98-E470CD7B99C4}"/>
                  </a:ext>
                </a:extLst>
              </p:cNvPr>
              <p:cNvSpPr txBox="1"/>
              <p:nvPr/>
            </p:nvSpPr>
            <p:spPr>
              <a:xfrm>
                <a:off x="2224411" y="2266616"/>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4" name="TextBox 3">
                <a:extLst>
                  <a:ext uri="{FF2B5EF4-FFF2-40B4-BE49-F238E27FC236}">
                    <a16:creationId xmlns:a16="http://schemas.microsoft.com/office/drawing/2014/main" id="{8A85E6F0-2735-40D2-BF98-E470CD7B99C4}"/>
                  </a:ext>
                </a:extLst>
              </p:cNvPr>
              <p:cNvSpPr txBox="1">
                <a:spLocks noRot="1" noChangeAspect="1" noMove="1" noResize="1" noEditPoints="1" noAdjustHandles="1" noChangeArrowheads="1" noChangeShapeType="1" noTextEdit="1"/>
              </p:cNvSpPr>
              <p:nvPr/>
            </p:nvSpPr>
            <p:spPr>
              <a:xfrm>
                <a:off x="2224411" y="2266616"/>
                <a:ext cx="2571410" cy="461665"/>
              </a:xfrm>
              <a:prstGeom prst="rect">
                <a:avLst/>
              </a:prstGeom>
              <a:blipFill>
                <a:blip r:embed="rId3"/>
                <a:stretch>
                  <a:fillRect l="-3791" t="-10526" r="-2370" b="-28947"/>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C1144F12-33C2-4CE7-A997-46E76BC8B013}"/>
              </a:ext>
            </a:extLst>
          </p:cNvPr>
          <p:cNvSpPr txBox="1"/>
          <p:nvPr/>
        </p:nvSpPr>
        <p:spPr>
          <a:xfrm>
            <a:off x="1881188" y="1698006"/>
            <a:ext cx="2610073" cy="461665"/>
          </a:xfrm>
          <a:prstGeom prst="rect">
            <a:avLst/>
          </a:prstGeom>
          <a:noFill/>
        </p:spPr>
        <p:txBody>
          <a:bodyPr wrap="none" rtlCol="0">
            <a:spAutoFit/>
          </a:bodyPr>
          <a:lstStyle/>
          <a:p>
            <a:r>
              <a:rPr lang="en-US" sz="2400" b="1" dirty="0"/>
              <a:t>Correct Calculation</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9656F0F-609D-4C4E-9464-E022631512FA}"/>
                  </a:ext>
                </a:extLst>
              </p:cNvPr>
              <p:cNvSpPr txBox="1"/>
              <p:nvPr/>
            </p:nvSpPr>
            <p:spPr>
              <a:xfrm>
                <a:off x="2953389" y="2900702"/>
                <a:ext cx="1797287"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4</m:t>
                    </m:r>
                    <m:r>
                      <a:rPr lang="en-US" sz="2400" b="0" i="1" smtClean="0">
                        <a:latin typeface="Cambria Math" panose="02040503050406030204" pitchFamily="18" charset="0"/>
                        <a:ea typeface="Cambria Math" panose="02040503050406030204" pitchFamily="18" charset="0"/>
                      </a:rPr>
                      <m:t>×2=8</m:t>
                    </m:r>
                  </m:oMath>
                </a14:m>
                <a:endParaRPr lang="en-US" sz="2400" dirty="0"/>
              </a:p>
            </p:txBody>
          </p:sp>
        </mc:Choice>
        <mc:Fallback xmlns="">
          <p:sp>
            <p:nvSpPr>
              <p:cNvPr id="6" name="TextBox 5">
                <a:extLst>
                  <a:ext uri="{FF2B5EF4-FFF2-40B4-BE49-F238E27FC236}">
                    <a16:creationId xmlns:a16="http://schemas.microsoft.com/office/drawing/2014/main" id="{F9656F0F-609D-4C4E-9464-E022631512FA}"/>
                  </a:ext>
                </a:extLst>
              </p:cNvPr>
              <p:cNvSpPr txBox="1">
                <a:spLocks noRot="1" noChangeAspect="1" noMove="1" noResize="1" noEditPoints="1" noAdjustHandles="1" noChangeArrowheads="1" noChangeShapeType="1" noTextEdit="1"/>
              </p:cNvSpPr>
              <p:nvPr/>
            </p:nvSpPr>
            <p:spPr>
              <a:xfrm>
                <a:off x="2953389" y="2900702"/>
                <a:ext cx="1797287" cy="461665"/>
              </a:xfrm>
              <a:prstGeom prst="rect">
                <a:avLst/>
              </a:prstGeom>
              <a:blipFill>
                <a:blip r:embed="rId4"/>
                <a:stretch>
                  <a:fillRect l="-5085" t="-11842" b="-2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C358D69-911C-48B2-9263-2744047FAC29}"/>
                  </a:ext>
                </a:extLst>
              </p:cNvPr>
              <p:cNvSpPr txBox="1"/>
              <p:nvPr/>
            </p:nvSpPr>
            <p:spPr>
              <a:xfrm>
                <a:off x="2953389" y="3534788"/>
                <a:ext cx="2077813"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7+8=15</m:t>
                    </m:r>
                  </m:oMath>
                </a14:m>
                <a:r>
                  <a:rPr lang="en-US" sz="2400" dirty="0"/>
                  <a:t>!</a:t>
                </a:r>
              </a:p>
            </p:txBody>
          </p:sp>
        </mc:Choice>
        <mc:Fallback xmlns="">
          <p:sp>
            <p:nvSpPr>
              <p:cNvPr id="7" name="TextBox 6">
                <a:extLst>
                  <a:ext uri="{FF2B5EF4-FFF2-40B4-BE49-F238E27FC236}">
                    <a16:creationId xmlns:a16="http://schemas.microsoft.com/office/drawing/2014/main" id="{8C358D69-911C-48B2-9263-2744047FAC29}"/>
                  </a:ext>
                </a:extLst>
              </p:cNvPr>
              <p:cNvSpPr txBox="1">
                <a:spLocks noRot="1" noChangeAspect="1" noMove="1" noResize="1" noEditPoints="1" noAdjustHandles="1" noChangeArrowheads="1" noChangeShapeType="1" noTextEdit="1"/>
              </p:cNvSpPr>
              <p:nvPr/>
            </p:nvSpPr>
            <p:spPr>
              <a:xfrm>
                <a:off x="2953389" y="3534788"/>
                <a:ext cx="2077813" cy="461665"/>
              </a:xfrm>
              <a:prstGeom prst="rect">
                <a:avLst/>
              </a:prstGeom>
              <a:blipFill>
                <a:blip r:embed="rId5"/>
                <a:stretch>
                  <a:fillRect l="-4399" t="-11842" r="-3519" b="-28947"/>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dirty="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dirty="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dirty="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dirty="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dirty="0"/>
              <a:t>Moving from left to right, perform any addition or subtraction in the order they appear</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dirty="0"/>
              <a:t>Mnemonic: PEMDAS</a:t>
            </a:r>
          </a:p>
        </p:txBody>
      </p:sp>
      <p:pic>
        <p:nvPicPr>
          <p:cNvPr id="4" name="Picture 3">
            <a:extLst>
              <a:ext uri="{FF2B5EF4-FFF2-40B4-BE49-F238E27FC236}">
                <a16:creationId xmlns:a16="http://schemas.microsoft.com/office/drawing/2014/main" id="{BFF46CEC-D588-4DD9-8998-6DC0CC7F688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E0D505CD-6579-4E81-B8A7-561C572B5FD4}"/>
                  </a:ext>
                </a:extLst>
              </p:cNvPr>
              <p:cNvSpPr txBox="1"/>
              <p:nvPr/>
            </p:nvSpPr>
            <p:spPr>
              <a:xfrm>
                <a:off x="1881188" y="1691148"/>
                <a:ext cx="5797293" cy="523220"/>
              </a:xfrm>
              <a:prstGeom prst="rect">
                <a:avLst/>
              </a:prstGeom>
              <a:noFill/>
            </p:spPr>
            <p:txBody>
              <a:bodyPr wrap="none" rtlCol="0">
                <a:spAutoFit/>
              </a:bodyPr>
              <a:lstStyle/>
              <a:p>
                <a:r>
                  <a:rPr lang="en-US" sz="2800" dirty="0"/>
                  <a:t>Simplify: </a:t>
                </a:r>
                <a14:m>
                  <m:oMath xmlns:m="http://schemas.openxmlformats.org/officeDocument/2006/math">
                    <m:r>
                      <a:rPr lang="en-US" sz="2800" b="0" i="1" smtClean="0">
                        <a:latin typeface="Cambria Math" panose="02040503050406030204" pitchFamily="18" charset="0"/>
                      </a:rPr>
                      <m:t>5.2−3[</m:t>
                    </m:r>
                    <m:d>
                      <m:dPr>
                        <m:endChr m:val="]"/>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)−2.4</m:t>
                        </m:r>
                      </m:e>
                    </m:d>
                    <m:r>
                      <a:rPr lang="en-US" sz="2800" b="0" i="1" smtClean="0">
                        <a:latin typeface="Cambria Math" panose="02040503050406030204" pitchFamily="18" charset="0"/>
                      </a:rPr>
                      <m:t>+14.1</m:t>
                    </m:r>
                  </m:oMath>
                </a14:m>
                <a:endParaRPr lang="en-US" sz="2800" dirty="0"/>
              </a:p>
            </p:txBody>
          </p:sp>
        </mc:Choice>
        <mc:Fallback xmlns="">
          <p:sp>
            <p:nvSpPr>
              <p:cNvPr id="2" name="TextBox 1">
                <a:extLst>
                  <a:ext uri="{FF2B5EF4-FFF2-40B4-BE49-F238E27FC236}">
                    <a16:creationId xmlns:a16="http://schemas.microsoft.com/office/drawing/2014/main" id="{E0D505CD-6579-4E81-B8A7-561C572B5FD4}"/>
                  </a:ext>
                </a:extLst>
              </p:cNvPr>
              <p:cNvSpPr txBox="1">
                <a:spLocks noRot="1" noChangeAspect="1" noMove="1" noResize="1" noEditPoints="1" noAdjustHandles="1" noChangeArrowheads="1" noChangeShapeType="1" noTextEdit="1"/>
              </p:cNvSpPr>
              <p:nvPr/>
            </p:nvSpPr>
            <p:spPr>
              <a:xfrm>
                <a:off x="1881188" y="1691148"/>
                <a:ext cx="5797293" cy="523220"/>
              </a:xfrm>
              <a:prstGeom prst="rect">
                <a:avLst/>
              </a:prstGeom>
              <a:blipFill>
                <a:blip r:embed="rId3"/>
                <a:stretch>
                  <a:fillRect l="-2208" t="-10465" b="-3255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BCFFF60-E790-4142-8145-36E7AEE0D41C}"/>
              </a:ext>
            </a:extLst>
          </p:cNvPr>
          <p:cNvSpPr txBox="1"/>
          <p:nvPr/>
        </p:nvSpPr>
        <p:spPr>
          <a:xfrm>
            <a:off x="1881188" y="2767607"/>
            <a:ext cx="1510350" cy="523220"/>
          </a:xfrm>
          <a:prstGeom prst="rect">
            <a:avLst/>
          </a:prstGeom>
          <a:noFill/>
        </p:spPr>
        <p:txBody>
          <a:bodyPr wrap="none" rtlCol="0">
            <a:spAutoFit/>
          </a:bodyPr>
          <a:lstStyle/>
          <a:p>
            <a:r>
              <a:rPr lang="en-US" sz="2800" b="1" dirty="0"/>
              <a:t>Solution</a:t>
            </a:r>
            <a:r>
              <a:rPr lang="en-US" sz="2400" b="1" dirty="0"/>
              <a:t>:</a:t>
            </a:r>
          </a:p>
        </p:txBody>
      </p:sp>
      <mc:AlternateContent xmlns:mc="http://schemas.openxmlformats.org/markup-compatibility/2006" xmlns:a14="http://schemas.microsoft.com/office/drawing/2010/main">
        <mc:Choice Requires="a14">
          <p:sp>
            <p:nvSpPr>
              <p:cNvPr id="17" name="TextBox 11">
                <a:extLst>
                  <a:ext uri="{FF2B5EF4-FFF2-40B4-BE49-F238E27FC236}">
                    <a16:creationId xmlns:a16="http://schemas.microsoft.com/office/drawing/2014/main" id="{450789D4-EF56-4604-9464-C52D6C9CFFC1}"/>
                  </a:ext>
                </a:extLst>
              </p:cNvPr>
              <p:cNvSpPr txBox="1"/>
              <p:nvPr/>
            </p:nvSpPr>
            <p:spPr>
              <a:xfrm>
                <a:off x="1881188" y="3466393"/>
                <a:ext cx="6183168" cy="1631216"/>
              </a:xfrm>
              <a:prstGeom prst="rect">
                <a:avLst/>
              </a:prstGeom>
              <a:noFill/>
            </p:spPr>
            <p:txBody>
              <a:bodyPr wrap="none" rtlCol="0">
                <a:spAutoFit/>
              </a:bodyPr>
              <a:lstStyle/>
              <a:p>
                <a:pPr marL="0" marR="0">
                  <a:lnSpc>
                    <a:spcPct val="125000"/>
                  </a:lnSpc>
                  <a:spcBef>
                    <a:spcPts val="0"/>
                  </a:spcBef>
                  <a:spcAft>
                    <a:spcPts val="0"/>
                  </a:spcAft>
                </a:pPr>
                <a14:m>
                  <m:oMathPara xmlns:m="http://schemas.openxmlformats.org/officeDocument/2006/math">
                    <m:oMathParaPr>
                      <m:jc m:val="centerGroup"/>
                    </m:oMathParaPr>
                    <m:oMath xmlns:m="http://schemas.openxmlformats.org/officeDocument/2006/math">
                      <m:r>
                        <a:rPr lang="en-US" sz="2000" i="1" kern="1200" smtClean="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d>
                            <m:dPr>
                              <m:ctrlPr>
                                <a:rPr lang="en-US" sz="2000" i="1" kern="1200">
                                  <a:solidFill>
                                    <a:srgbClr val="000000"/>
                                  </a:solidFill>
                                  <a:effectLst/>
                                  <a:latin typeface="Cambria Math" panose="02040503050406030204" pitchFamily="18" charset="0"/>
                                  <a:ea typeface="+mn-ea"/>
                                  <a:cs typeface="+mn-cs"/>
                                </a:rPr>
                              </m:ctrlPr>
                            </m:dPr>
                            <m:e>
                              <m:sSup>
                                <m:sSupPr>
                                  <m:ctrlPr>
                                    <a:rPr lang="en-US" sz="2000" i="1" kern="1200">
                                      <a:solidFill>
                                        <a:srgbClr val="000000"/>
                                      </a:solidFill>
                                      <a:effectLst/>
                                      <a:latin typeface="Cambria Math" panose="02040503050406030204" pitchFamily="18" charset="0"/>
                                      <a:ea typeface="+mn-ea"/>
                                      <a:cs typeface="+mn-cs"/>
                                    </a:rPr>
                                  </m:ctrlPr>
                                </m:sSupPr>
                                <m:e>
                                  <m:r>
                                    <a:rPr lang="en-US" sz="2000" i="1" kern="1200">
                                      <a:solidFill>
                                        <a:srgbClr val="000000"/>
                                      </a:solidFill>
                                      <a:effectLst/>
                                      <a:latin typeface="Cambria Math" panose="02040503050406030204" pitchFamily="18" charset="0"/>
                                      <a:ea typeface="+mn-ea"/>
                                      <a:cs typeface="+mn-cs"/>
                                    </a:rPr>
                                    <m:t>−3</m:t>
                                  </m:r>
                                </m:e>
                                <m:sup>
                                  <m:r>
                                    <a:rPr lang="en-US" sz="2000" i="1" kern="1200">
                                      <a:solidFill>
                                        <a:srgbClr val="000000"/>
                                      </a:solidFill>
                                      <a:effectLst/>
                                      <a:latin typeface="Cambria Math" panose="02040503050406030204" pitchFamily="18" charset="0"/>
                                      <a:ea typeface="+mn-ea"/>
                                      <a:cs typeface="+mn-cs"/>
                                    </a:rPr>
                                    <m:t>2</m:t>
                                  </m:r>
                                </m:sup>
                              </m:sSup>
                            </m:e>
                          </m:d>
                          <m:r>
                            <a:rPr lang="en-US" sz="2000" i="1" kern="1200">
                              <a:solidFill>
                                <a:srgbClr val="000000"/>
                              </a:solidFill>
                              <a:effectLst/>
                              <a:latin typeface="Cambria Math" panose="02040503050406030204" pitchFamily="18" charset="0"/>
                              <a:ea typeface="+mn-ea"/>
                              <a:cs typeface="+mn-cs"/>
                            </a:rPr>
                            <m:t>−2.4</m:t>
                          </m:r>
                        </m:e>
                      </m:d>
                      <m:r>
                        <a:rPr lang="en-US" sz="2000" i="1" kern="1200">
                          <a:solidFill>
                            <a:srgbClr val="000000"/>
                          </a:solidFill>
                          <a:effectLst/>
                          <a:latin typeface="Cambria Math" panose="02040503050406030204" pitchFamily="18" charset="0"/>
                          <a:ea typeface="+mn-ea"/>
                          <a:cs typeface="+mn-cs"/>
                        </a:rPr>
                        <m:t>+14.1=5.2−3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9−2.4</m:t>
                          </m:r>
                        </m:e>
                      </m:d>
                      <m:r>
                        <a:rPr lang="en-US" sz="2000" i="1" kern="1200">
                          <a:solidFill>
                            <a:srgbClr val="000000"/>
                          </a:solidFill>
                          <a:effectLst/>
                          <a:latin typeface="Cambria Math" panose="02040503050406030204" pitchFamily="18" charset="0"/>
                          <a:ea typeface="+mn-ea"/>
                          <a:cs typeface="+mn-cs"/>
                        </a:rPr>
                        <m:t>+14.1</m:t>
                      </m:r>
                    </m:oMath>
                  </m:oMathPara>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6.6</m:t>
                        </m:r>
                      </m:e>
                    </m:d>
                    <m:r>
                      <a:rPr lang="en-US" sz="2000" i="1" kern="1200">
                        <a:solidFill>
                          <a:srgbClr val="000000"/>
                        </a:solidFill>
                        <a:effectLst/>
                        <a:latin typeface="Cambria Math" panose="02040503050406030204" pitchFamily="18" charset="0"/>
                        <a:ea typeface="+mn-ea"/>
                        <a:cs typeface="+mn-cs"/>
                      </a:rPr>
                      <m:t>+14.1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5.2−19.8+14.1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−0.5</m:t>
                    </m:r>
                  </m:oMath>
                </a14:m>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17" name="TextBox 11">
                <a:extLst>
                  <a:ext uri="{FF2B5EF4-FFF2-40B4-BE49-F238E27FC236}">
                    <a16:creationId xmlns:a16="http://schemas.microsoft.com/office/drawing/2014/main" id="{450789D4-EF56-4604-9464-C52D6C9CFFC1}"/>
                  </a:ext>
                </a:extLst>
              </p:cNvPr>
              <p:cNvSpPr txBox="1">
                <a:spLocks noRot="1" noChangeAspect="1" noMove="1" noResize="1" noEditPoints="1" noAdjustHandles="1" noChangeArrowheads="1" noChangeShapeType="1" noTextEdit="1"/>
              </p:cNvSpPr>
              <p:nvPr/>
            </p:nvSpPr>
            <p:spPr>
              <a:xfrm>
                <a:off x="1881188" y="3466393"/>
                <a:ext cx="6183168" cy="1631216"/>
              </a:xfrm>
              <a:prstGeom prst="rect">
                <a:avLst/>
              </a:prstGeom>
              <a:blipFill>
                <a:blip r:embed="rId4"/>
                <a:stretch>
                  <a:fillRect/>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E4813095-D622-4D92-ABC0-5D1454166729}"/>
              </a:ext>
            </a:extLst>
          </p:cNvPr>
          <p:cNvSpPr txBox="1"/>
          <p:nvPr/>
        </p:nvSpPr>
        <p:spPr>
          <a:xfrm>
            <a:off x="8064356" y="3503557"/>
            <a:ext cx="1287435" cy="369332"/>
          </a:xfrm>
          <a:prstGeom prst="rect">
            <a:avLst/>
          </a:prstGeom>
          <a:noFill/>
        </p:spPr>
        <p:txBody>
          <a:bodyPr wrap="square" rtlCol="0">
            <a:spAutoFit/>
          </a:bodyPr>
          <a:lstStyle/>
          <a:p>
            <a:r>
              <a:rPr lang="en-US" dirty="0">
                <a:solidFill>
                  <a:schemeClr val="accent1"/>
                </a:solidFill>
              </a:rPr>
              <a:t>Exponents</a:t>
            </a:r>
          </a:p>
        </p:txBody>
      </p:sp>
      <p:sp>
        <p:nvSpPr>
          <p:cNvPr id="20" name="TextBox 19">
            <a:extLst>
              <a:ext uri="{FF2B5EF4-FFF2-40B4-BE49-F238E27FC236}">
                <a16:creationId xmlns:a16="http://schemas.microsoft.com/office/drawing/2014/main" id="{AD7F4204-A11F-4ECC-9DC2-D0AA03387C14}"/>
              </a:ext>
            </a:extLst>
          </p:cNvPr>
          <p:cNvSpPr txBox="1"/>
          <p:nvPr/>
        </p:nvSpPr>
        <p:spPr>
          <a:xfrm>
            <a:off x="8064356" y="3892696"/>
            <a:ext cx="3214558" cy="369332"/>
          </a:xfrm>
          <a:prstGeom prst="rect">
            <a:avLst/>
          </a:prstGeom>
          <a:noFill/>
        </p:spPr>
        <p:txBody>
          <a:bodyPr wrap="square" rtlCol="0">
            <a:spAutoFit/>
          </a:bodyPr>
          <a:lstStyle/>
          <a:p>
            <a:r>
              <a:rPr lang="en-US" dirty="0">
                <a:solidFill>
                  <a:schemeClr val="accent1"/>
                </a:solidFill>
              </a:rPr>
              <a:t>Subtract within parentheses</a:t>
            </a:r>
          </a:p>
        </p:txBody>
      </p:sp>
      <p:sp>
        <p:nvSpPr>
          <p:cNvPr id="21" name="TextBox 20">
            <a:extLst>
              <a:ext uri="{FF2B5EF4-FFF2-40B4-BE49-F238E27FC236}">
                <a16:creationId xmlns:a16="http://schemas.microsoft.com/office/drawing/2014/main" id="{884C2C9F-7BFA-41ED-B1AE-AE49EFE6A840}"/>
              </a:ext>
            </a:extLst>
          </p:cNvPr>
          <p:cNvSpPr txBox="1"/>
          <p:nvPr/>
        </p:nvSpPr>
        <p:spPr>
          <a:xfrm>
            <a:off x="8064356" y="4299756"/>
            <a:ext cx="3214558" cy="369332"/>
          </a:xfrm>
          <a:prstGeom prst="rect">
            <a:avLst/>
          </a:prstGeom>
          <a:noFill/>
        </p:spPr>
        <p:txBody>
          <a:bodyPr wrap="square" rtlCol="0">
            <a:spAutoFit/>
          </a:bodyPr>
          <a:lstStyle/>
          <a:p>
            <a:r>
              <a:rPr lang="en-US" dirty="0">
                <a:solidFill>
                  <a:schemeClr val="accent1"/>
                </a:solidFill>
              </a:rPr>
              <a:t>Multiply</a:t>
            </a:r>
          </a:p>
        </p:txBody>
      </p:sp>
      <p:sp>
        <p:nvSpPr>
          <p:cNvPr id="22" name="TextBox 21">
            <a:extLst>
              <a:ext uri="{FF2B5EF4-FFF2-40B4-BE49-F238E27FC236}">
                <a16:creationId xmlns:a16="http://schemas.microsoft.com/office/drawing/2014/main" id="{F92523FE-1761-4961-AF1E-01A40AE25BFA}"/>
              </a:ext>
            </a:extLst>
          </p:cNvPr>
          <p:cNvSpPr txBox="1"/>
          <p:nvPr/>
        </p:nvSpPr>
        <p:spPr>
          <a:xfrm>
            <a:off x="8064356" y="4703374"/>
            <a:ext cx="3214558" cy="369332"/>
          </a:xfrm>
          <a:prstGeom prst="rect">
            <a:avLst/>
          </a:prstGeom>
          <a:noFill/>
        </p:spPr>
        <p:txBody>
          <a:bodyPr wrap="square" rtlCol="0">
            <a:spAutoFit/>
          </a:bodyPr>
          <a:lstStyle/>
          <a:p>
            <a:r>
              <a:rPr lang="en-US" dirty="0">
                <a:solidFill>
                  <a:schemeClr val="accent1"/>
                </a:solidFill>
              </a:rPr>
              <a:t>Add and subtract</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Using a Calculator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B073AC7-9B1B-49EC-8AB1-22CB7E09B6B9}"/>
              </a:ext>
            </a:extLst>
          </p:cNvPr>
          <p:cNvSpPr txBox="1"/>
          <p:nvPr/>
        </p:nvSpPr>
        <p:spPr>
          <a:xfrm>
            <a:off x="1881188" y="1483788"/>
            <a:ext cx="8211030" cy="400110"/>
          </a:xfrm>
          <a:prstGeom prst="rect">
            <a:avLst/>
          </a:prstGeom>
          <a:noFill/>
        </p:spPr>
        <p:txBody>
          <a:bodyPr wrap="none" rtlCol="0">
            <a:spAutoFit/>
          </a:bodyPr>
          <a:lstStyle/>
          <a:p>
            <a:r>
              <a:rPr lang="en-US" sz="2000" dirty="0"/>
              <a:t>Some calculators are programmed to follow the rules for order of operations.</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2A2C498-738C-4B31-A241-FD88C2230CD9}"/>
                  </a:ext>
                </a:extLst>
              </p:cNvPr>
              <p:cNvSpPr txBox="1"/>
              <p:nvPr/>
            </p:nvSpPr>
            <p:spPr>
              <a:xfrm>
                <a:off x="1881188" y="2228621"/>
                <a:ext cx="4495974" cy="400110"/>
              </a:xfrm>
              <a:prstGeom prst="rect">
                <a:avLst/>
              </a:prstGeom>
              <a:noFill/>
            </p:spPr>
            <p:txBody>
              <a:bodyPr wrap="none" rtlCol="0">
                <a:spAutoFit/>
              </a:bodyPr>
              <a:lstStyle/>
              <a:p>
                <a:r>
                  <a:rPr lang="en-US" sz="2000" dirty="0"/>
                  <a:t>Check your calculator: what is </a:t>
                </a:r>
                <a14:m>
                  <m:oMath xmlns:m="http://schemas.openxmlformats.org/officeDocument/2006/math">
                    <m:r>
                      <a:rPr lang="en-US" sz="2000" b="0" i="1" smtClean="0">
                        <a:latin typeface="Cambria Math" panose="02040503050406030204" pitchFamily="18" charset="0"/>
                      </a:rPr>
                      <m:t>7+4</m:t>
                    </m:r>
                    <m:r>
                      <a:rPr lang="en-US" sz="2000" b="0" i="1" smtClean="0">
                        <a:latin typeface="Cambria Math" panose="02040503050406030204" pitchFamily="18" charset="0"/>
                        <a:ea typeface="Cambria Math" panose="02040503050406030204" pitchFamily="18" charset="0"/>
                      </a:rPr>
                      <m:t>×2</m:t>
                    </m:r>
                  </m:oMath>
                </a14:m>
                <a:r>
                  <a:rPr lang="en-US" sz="2000" dirty="0"/>
                  <a:t>?</a:t>
                </a:r>
              </a:p>
            </p:txBody>
          </p:sp>
        </mc:Choice>
        <mc:Fallback xmlns="">
          <p:sp>
            <p:nvSpPr>
              <p:cNvPr id="5" name="TextBox 4">
                <a:extLst>
                  <a:ext uri="{FF2B5EF4-FFF2-40B4-BE49-F238E27FC236}">
                    <a16:creationId xmlns:a16="http://schemas.microsoft.com/office/drawing/2014/main" id="{72A2C498-738C-4B31-A241-FD88C2230CD9}"/>
                  </a:ext>
                </a:extLst>
              </p:cNvPr>
              <p:cNvSpPr txBox="1">
                <a:spLocks noRot="1" noChangeAspect="1" noMove="1" noResize="1" noEditPoints="1" noAdjustHandles="1" noChangeArrowheads="1" noChangeShapeType="1" noTextEdit="1"/>
              </p:cNvSpPr>
              <p:nvPr/>
            </p:nvSpPr>
            <p:spPr>
              <a:xfrm>
                <a:off x="1881188" y="2228621"/>
                <a:ext cx="4495974" cy="400110"/>
              </a:xfrm>
              <a:prstGeom prst="rect">
                <a:avLst/>
              </a:prstGeom>
              <a:blipFill>
                <a:blip r:embed="rId3"/>
                <a:stretch>
                  <a:fillRect l="-1493" t="-9231" r="-543" b="-27692"/>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6469FEE7-721E-4D14-9DBB-54B449E1B0B7}"/>
              </a:ext>
            </a:extLst>
          </p:cNvPr>
          <p:cNvSpPr txBox="1"/>
          <p:nvPr/>
        </p:nvSpPr>
        <p:spPr>
          <a:xfrm>
            <a:off x="2246670" y="2661093"/>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15, then your calculator is programmed to follow the order of operations properly.</a:t>
            </a:r>
          </a:p>
        </p:txBody>
      </p:sp>
      <p:sp>
        <p:nvSpPr>
          <p:cNvPr id="7" name="TextBox 6">
            <a:extLst>
              <a:ext uri="{FF2B5EF4-FFF2-40B4-BE49-F238E27FC236}">
                <a16:creationId xmlns:a16="http://schemas.microsoft.com/office/drawing/2014/main" id="{BD52F0AE-183C-48F3-8052-E8F5BD457F6A}"/>
              </a:ext>
            </a:extLst>
          </p:cNvPr>
          <p:cNvSpPr txBox="1"/>
          <p:nvPr/>
        </p:nvSpPr>
        <p:spPr>
          <a:xfrm>
            <a:off x="2246670" y="3401341"/>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22, then you need to enter numbers carefully to insure the proper order of operations.</a:t>
            </a:r>
          </a:p>
        </p:txBody>
      </p:sp>
      <p:sp>
        <p:nvSpPr>
          <p:cNvPr id="8" name="TextBox 7">
            <a:extLst>
              <a:ext uri="{FF2B5EF4-FFF2-40B4-BE49-F238E27FC236}">
                <a16:creationId xmlns:a16="http://schemas.microsoft.com/office/drawing/2014/main" id="{C7FBC4A5-4699-482B-8435-0EA3D89B6686}"/>
              </a:ext>
            </a:extLst>
          </p:cNvPr>
          <p:cNvSpPr txBox="1"/>
          <p:nvPr/>
        </p:nvSpPr>
        <p:spPr>
          <a:xfrm>
            <a:off x="1881188" y="4390987"/>
            <a:ext cx="6457665" cy="400110"/>
          </a:xfrm>
          <a:prstGeom prst="rect">
            <a:avLst/>
          </a:prstGeom>
          <a:noFill/>
        </p:spPr>
        <p:txBody>
          <a:bodyPr wrap="none" rtlCol="0">
            <a:spAutoFit/>
          </a:bodyPr>
          <a:lstStyle/>
          <a:p>
            <a:r>
              <a:rPr lang="en-US" sz="2000" dirty="0"/>
              <a:t>Some calculators have parentheses ( ) or brackets [ ] to help.</a:t>
            </a:r>
          </a:p>
        </p:txBody>
      </p:sp>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967</Words>
  <Application>Microsoft Office PowerPoint</Application>
  <PresentationFormat>Widescreen</PresentationFormat>
  <Paragraphs>50</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20</cp:revision>
  <dcterms:created xsi:type="dcterms:W3CDTF">2017-06-16T13:06:21Z</dcterms:created>
  <dcterms:modified xsi:type="dcterms:W3CDTF">2020-10-29T12:26:03Z</dcterms:modified>
</cp:coreProperties>
</file>