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89" r:id="rId5"/>
    <p:sldId id="290" r:id="rId6"/>
    <p:sldId id="291" r:id="rId7"/>
    <p:sldId id="292" r:id="rId8"/>
    <p:sldId id="293" r:id="rId9"/>
    <p:sldId id="296" r:id="rId10"/>
    <p:sldId id="301" r:id="rId11"/>
    <p:sldId id="302" r:id="rId12"/>
    <p:sldId id="303" r:id="rId13"/>
    <p:sldId id="304" r:id="rId14"/>
    <p:sldId id="294" r:id="rId15"/>
    <p:sldId id="295" r:id="rId16"/>
    <p:sldId id="305" r:id="rId17"/>
    <p:sldId id="298" r:id="rId18"/>
    <p:sldId id="299" r:id="rId19"/>
    <p:sldId id="300"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Bar graphs </a:t>
            </a:r>
            <a:r>
              <a:rPr lang="en-US" sz="1200" kern="1200" dirty="0">
                <a:solidFill>
                  <a:schemeClr val="tx1"/>
                </a:solidFill>
                <a:effectLst/>
                <a:latin typeface="+mn-lt"/>
                <a:ea typeface="+mn-ea"/>
                <a:cs typeface="+mn-cs"/>
              </a:rPr>
              <a:t>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3776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Graphing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414863" cy="700705"/>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414863" cy="700705"/>
              </a:xfrm>
              <a:prstGeom prst="rect">
                <a:avLst/>
              </a:prstGeom>
              <a:blipFill>
                <a:blip r:embed="rId4"/>
                <a:stretch>
                  <a:fillRect l="-2901" b="-12174"/>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t="48021" r="48376"/>
          <a:stretch/>
        </p:blipFill>
        <p:spPr>
          <a:xfrm>
            <a:off x="4786096" y="3513275"/>
            <a:ext cx="2619808" cy="3054694"/>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5F09E0F-DAD4-46BC-B2A7-FAC8FBBD81E7}"/>
              </a:ext>
            </a:extLst>
          </p:cNvPr>
          <p:cNvSpPr txBox="1"/>
          <p:nvPr/>
        </p:nvSpPr>
        <p:spPr>
          <a:xfrm>
            <a:off x="4967709" y="1582221"/>
            <a:ext cx="2256580" cy="461665"/>
          </a:xfrm>
          <a:prstGeom prst="rect">
            <a:avLst/>
          </a:prstGeom>
          <a:noFill/>
        </p:spPr>
        <p:txBody>
          <a:bodyPr wrap="none" rtlCol="0">
            <a:spAutoFit/>
          </a:bodyPr>
          <a:lstStyle/>
          <a:p>
            <a:r>
              <a:rPr lang="en-US" sz="2400" dirty="0"/>
              <a:t>Completed table</a:t>
            </a:r>
          </a:p>
        </p:txBody>
      </p:sp>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0, </m:t>
                                    </m:r>
                                    <m:r>
                                      <a:rPr lang="en-US" b="0" i="1" smtClean="0">
                                        <a:solidFill>
                                          <a:schemeClr val="accent1"/>
                                        </a:solidFill>
                                        <a:latin typeface="Cambria Math" panose="02040503050406030204" pitchFamily="18" charset="0"/>
                                      </a:rPr>
                                      <m:t>1</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solidFill>
                                          <a:schemeClr val="accent1"/>
                                        </a:solidFill>
                                        <a:latin typeface="Cambria Math" panose="02040503050406030204" pitchFamily="18" charset="0"/>
                                      </a:rPr>
                                      <m:t>−1</m:t>
                                    </m:r>
                                    <m:r>
                                      <a:rPr lang="en-US" b="0" i="1" smtClean="0">
                                        <a:latin typeface="Cambria Math" panose="02040503050406030204" pitchFamily="18" charset="0"/>
                                      </a:rPr>
                                      <m:t>, 4</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 </m:t>
                                    </m:r>
                                    <m:r>
                                      <a:rPr lang="en-US" b="0" i="1" smtClean="0">
                                        <a:solidFill>
                                          <a:schemeClr val="accent1"/>
                                        </a:solidFill>
                                        <a:latin typeface="Cambria Math" panose="02040503050406030204" pitchFamily="18" charset="0"/>
                                      </a:rPr>
                                      <m:t>0</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−8</m:t>
                                </m:r>
                              </m:oMath>
                            </m:oMathPara>
                          </a14:m>
                          <a:endParaRPr lang="en-US" dirty="0">
                            <a:solidFill>
                              <a:schemeClr val="accent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3, </m:t>
                                    </m:r>
                                    <m:r>
                                      <a:rPr lang="en-US" b="0" i="1" smtClean="0">
                                        <a:solidFill>
                                          <a:schemeClr val="accent1"/>
                                        </a:solidFill>
                                        <a:latin typeface="Cambria Math" panose="02040503050406030204" pitchFamily="18" charset="0"/>
                                      </a:rPr>
                                      <m:t>−8</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639" r="-237500"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639" r="-110479"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639" r="-820" b="-495082"/>
                          </a:stretch>
                        </a:blipFill>
                      </a:tcPr>
                    </a:tc>
                    <a:extLst>
                      <a:ext uri="{0D108BD9-81ED-4DB2-BD59-A6C34878D82A}">
                        <a16:rowId xmlns:a16="http://schemas.microsoft.com/office/drawing/2014/main" val="2284094203"/>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01639" r="-237500"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01639" r="-110479"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01639" r="-820" b="-395082"/>
                          </a:stretch>
                        </a:blipFill>
                      </a:tcPr>
                    </a:tc>
                    <a:extLst>
                      <a:ext uri="{0D108BD9-81ED-4DB2-BD59-A6C34878D82A}">
                        <a16:rowId xmlns:a16="http://schemas.microsoft.com/office/drawing/2014/main" val="3516937930"/>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201639" r="-237500"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201639" r="-110479"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201639" r="-820" b="-295082"/>
                          </a:stretch>
                        </a:blipFill>
                      </a:tcPr>
                    </a:tc>
                    <a:extLst>
                      <a:ext uri="{0D108BD9-81ED-4DB2-BD59-A6C34878D82A}">
                        <a16:rowId xmlns:a16="http://schemas.microsoft.com/office/drawing/2014/main" val="3082976077"/>
                      </a:ext>
                    </a:extLst>
                  </a:tr>
                  <a:tr h="707771">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57265" r="-237500"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57265" r="-110479"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57265" r="-820" b="-53846"/>
                          </a:stretch>
                        </a:blipFill>
                      </a:tcPr>
                    </a:tc>
                    <a:extLst>
                      <a:ext uri="{0D108BD9-81ED-4DB2-BD59-A6C34878D82A}">
                        <a16:rowId xmlns:a16="http://schemas.microsoft.com/office/drawing/2014/main" val="1774368799"/>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493443" r="-237500"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493443" r="-110479"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493443" r="-820" b="-3279"/>
                          </a:stretch>
                        </a:blipFill>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594E44F-8D22-4B2C-8DE6-9BD2F92D00E6}"/>
              </a:ext>
            </a:extLst>
          </p:cNvPr>
          <p:cNvPicPr>
            <a:picLocks noChangeAspect="1"/>
          </p:cNvPicPr>
          <p:nvPr/>
        </p:nvPicPr>
        <p:blipFill>
          <a:blip r:embed="rId3"/>
          <a:stretch>
            <a:fillRect/>
          </a:stretch>
        </p:blipFill>
        <p:spPr>
          <a:xfrm>
            <a:off x="1041116" y="1288338"/>
            <a:ext cx="4143442" cy="5065098"/>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E4F12AB-D99B-4DCD-B68D-2EE3D0DD9B03}"/>
                  </a:ext>
                </a:extLst>
              </p:cNvPr>
              <p:cNvSpPr txBox="1"/>
              <p:nvPr/>
            </p:nvSpPr>
            <p:spPr>
              <a:xfrm>
                <a:off x="5342562" y="3132572"/>
                <a:ext cx="6306855" cy="592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𝑠𝑙𝑜𝑝𝑒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𝑣𝑎𝑙𝑢𝑒𝑠</m:t>
                          </m:r>
                        </m:num>
                        <m:den>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𝑣𝑎𝑙𝑢𝑒𝑠</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7−(−1)</m:t>
                          </m:r>
                        </m:num>
                        <m:den>
                          <m:r>
                            <a:rPr lang="en-US" b="0" i="1" smtClean="0">
                              <a:latin typeface="Cambria Math" panose="02040503050406030204" pitchFamily="18" charset="0"/>
                            </a:rPr>
                            <m:t>2−(−2)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8</m:t>
                          </m:r>
                        </m:num>
                        <m:den>
                          <m:r>
                            <a:rPr lang="en-US" b="0" i="1" smtClean="0">
                              <a:latin typeface="Cambria Math" panose="02040503050406030204" pitchFamily="18" charset="0"/>
                            </a:rPr>
                            <m:t>4</m:t>
                          </m:r>
                        </m:den>
                      </m:f>
                      <m:r>
                        <a:rPr lang="en-US" b="0" i="1" smtClean="0">
                          <a:latin typeface="Cambria Math" panose="02040503050406030204" pitchFamily="18" charset="0"/>
                        </a:rPr>
                        <m:t>=2</m:t>
                      </m:r>
                    </m:oMath>
                  </m:oMathPara>
                </a14:m>
                <a:endParaRPr lang="en-US" dirty="0"/>
              </a:p>
            </p:txBody>
          </p:sp>
        </mc:Choice>
        <mc:Fallback xmlns="">
          <p:sp>
            <p:nvSpPr>
              <p:cNvPr id="3" name="TextBox 2">
                <a:extLst>
                  <a:ext uri="{FF2B5EF4-FFF2-40B4-BE49-F238E27FC236}">
                    <a16:creationId xmlns:a16="http://schemas.microsoft.com/office/drawing/2014/main" id="{0E4F12AB-D99B-4DCD-B68D-2EE3D0DD9B03}"/>
                  </a:ext>
                </a:extLst>
              </p:cNvPr>
              <p:cNvSpPr txBox="1">
                <a:spLocks noRot="1" noChangeAspect="1" noMove="1" noResize="1" noEditPoints="1" noAdjustHandles="1" noChangeArrowheads="1" noChangeShapeType="1" noTextEdit="1"/>
              </p:cNvSpPr>
              <p:nvPr/>
            </p:nvSpPr>
            <p:spPr>
              <a:xfrm>
                <a:off x="5342562" y="3132572"/>
                <a:ext cx="6306855" cy="592855"/>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Horizontal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Vertical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Parallel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Intersecting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Overlapping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5BC3EC49-0AFD-4774-BA86-F0A505308AE9}"/>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Circle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242815E-53A8-4FA1-A1F4-AD9BD0EE3FE1}"/>
              </a:ext>
            </a:extLst>
          </p:cNvPr>
          <p:cNvPicPr>
            <a:picLocks noChangeAspect="1"/>
          </p:cNvPicPr>
          <p:nvPr/>
        </p:nvPicPr>
        <p:blipFill>
          <a:blip r:embed="rId3"/>
          <a:stretch>
            <a:fillRect/>
          </a:stretch>
        </p:blipFill>
        <p:spPr>
          <a:xfrm>
            <a:off x="3127872" y="1307572"/>
            <a:ext cx="5936255" cy="4719958"/>
          </a:xfrm>
          <a:prstGeom prst="rect">
            <a:avLst/>
          </a:prstGeom>
        </p:spPr>
      </p:pic>
      <p:sp>
        <p:nvSpPr>
          <p:cNvPr id="3" name="TextBox 2">
            <a:extLst>
              <a:ext uri="{FF2B5EF4-FFF2-40B4-BE49-F238E27FC236}">
                <a16:creationId xmlns:a16="http://schemas.microsoft.com/office/drawing/2014/main" id="{B45F8954-FEB2-4D73-8A9E-BE4E8386634D}"/>
              </a:ext>
            </a:extLst>
          </p:cNvPr>
          <p:cNvSpPr txBox="1"/>
          <p:nvPr/>
        </p:nvSpPr>
        <p:spPr>
          <a:xfrm>
            <a:off x="4952545" y="6027530"/>
            <a:ext cx="2286908" cy="369332"/>
          </a:xfrm>
          <a:prstGeom prst="rect">
            <a:avLst/>
          </a:prstGeom>
          <a:noFill/>
        </p:spPr>
        <p:txBody>
          <a:bodyPr wrap="none" rtlCol="0">
            <a:spAutoFit/>
          </a:bodyPr>
          <a:lstStyle/>
          <a:p>
            <a:r>
              <a:rPr lang="en-US" b="1" dirty="0"/>
              <a:t>Total Income: $45,000</a:t>
            </a:r>
          </a:p>
        </p:txBody>
      </p:sp>
      <p:sp>
        <p:nvSpPr>
          <p:cNvPr id="6" name="TextBox 5">
            <a:extLst>
              <a:ext uri="{FF2B5EF4-FFF2-40B4-BE49-F238E27FC236}">
                <a16:creationId xmlns:a16="http://schemas.microsoft.com/office/drawing/2014/main" id="{CF996E1F-D472-46FE-828F-921FF129FEE0}"/>
              </a:ext>
            </a:extLst>
          </p:cNvPr>
          <p:cNvSpPr txBox="1"/>
          <p:nvPr/>
        </p:nvSpPr>
        <p:spPr>
          <a:xfrm>
            <a:off x="3543273" y="2152461"/>
            <a:ext cx="829073" cy="369332"/>
          </a:xfrm>
          <a:prstGeom prst="rect">
            <a:avLst/>
          </a:prstGeom>
          <a:noFill/>
        </p:spPr>
        <p:txBody>
          <a:bodyPr wrap="none" rtlCol="0">
            <a:spAutoFit/>
          </a:bodyPr>
          <a:lstStyle/>
          <a:p>
            <a:r>
              <a:rPr lang="en-US" b="1" dirty="0"/>
              <a:t>$9,000</a:t>
            </a:r>
          </a:p>
        </p:txBody>
      </p:sp>
      <p:sp>
        <p:nvSpPr>
          <p:cNvPr id="7" name="TextBox 6">
            <a:extLst>
              <a:ext uri="{FF2B5EF4-FFF2-40B4-BE49-F238E27FC236}">
                <a16:creationId xmlns:a16="http://schemas.microsoft.com/office/drawing/2014/main" id="{85132CA7-FBAE-4F35-9378-9E8522359B04}"/>
              </a:ext>
            </a:extLst>
          </p:cNvPr>
          <p:cNvSpPr txBox="1"/>
          <p:nvPr/>
        </p:nvSpPr>
        <p:spPr>
          <a:xfrm>
            <a:off x="3119856" y="4151542"/>
            <a:ext cx="829073" cy="369332"/>
          </a:xfrm>
          <a:prstGeom prst="rect">
            <a:avLst/>
          </a:prstGeom>
          <a:noFill/>
        </p:spPr>
        <p:txBody>
          <a:bodyPr wrap="none" rtlCol="0">
            <a:spAutoFit/>
          </a:bodyPr>
          <a:lstStyle/>
          <a:p>
            <a:r>
              <a:rPr lang="en-US" b="1" dirty="0"/>
              <a:t>$3,150</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3ECB3B7-38C2-4CCA-83EA-8BB2CF78D0F7}"/>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Histograms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Quadrants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5F09E0F-DAD4-46BC-B2A7-FAC8FBBD81E7}"/>
                  </a:ext>
                </a:extLst>
              </p:cNvPr>
              <p:cNvSpPr txBox="1"/>
              <p:nvPr/>
            </p:nvSpPr>
            <p:spPr>
              <a:xfrm>
                <a:off x="762520" y="1500027"/>
                <a:ext cx="10666959" cy="461665"/>
              </a:xfrm>
              <a:prstGeom prst="rect">
                <a:avLst/>
              </a:prstGeom>
              <a:noFill/>
            </p:spPr>
            <p:txBody>
              <a:bodyPr wrap="none" rtlCol="0">
                <a:spAutoFit/>
              </a:bodyPr>
              <a:lstStyle/>
              <a:p>
                <a:r>
                  <a:rPr lang="en-US" sz="2400" dirty="0"/>
                  <a:t>Complete the table so that each ordered pair will satisfy the equation </a:t>
                </a:r>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=−3</m:t>
                    </m:r>
                    <m:r>
                      <a:rPr lang="en-US" sz="2400" b="0" i="1" smtClean="0">
                        <a:latin typeface="Cambria Math" panose="02040503050406030204" pitchFamily="18" charset="0"/>
                      </a:rPr>
                      <m:t>𝑥</m:t>
                    </m:r>
                    <m:r>
                      <a:rPr lang="en-US" sz="2400" b="0" i="1" smtClean="0">
                        <a:latin typeface="Cambria Math" panose="02040503050406030204" pitchFamily="18" charset="0"/>
                      </a:rPr>
                      <m:t>+1</m:t>
                    </m:r>
                  </m:oMath>
                </a14:m>
                <a:r>
                  <a:rPr lang="en-US" sz="2400" dirty="0"/>
                  <a:t>.</a:t>
                </a:r>
              </a:p>
            </p:txBody>
          </p:sp>
        </mc:Choice>
        <mc:Fallback xmlns="">
          <p:sp>
            <p:nvSpPr>
              <p:cNvPr id="2" name="TextBox 1">
                <a:extLst>
                  <a:ext uri="{FF2B5EF4-FFF2-40B4-BE49-F238E27FC236}">
                    <a16:creationId xmlns:a16="http://schemas.microsoft.com/office/drawing/2014/main" id="{85F09E0F-DAD4-46BC-B2A7-FAC8FBBD81E7}"/>
                  </a:ext>
                </a:extLst>
              </p:cNvPr>
              <p:cNvSpPr txBox="1">
                <a:spLocks noRot="1" noChangeAspect="1" noMove="1" noResize="1" noEditPoints="1" noAdjustHandles="1" noChangeArrowheads="1" noChangeShapeType="1" noTextEdit="1"/>
              </p:cNvSpPr>
              <p:nvPr/>
            </p:nvSpPr>
            <p:spPr>
              <a:xfrm>
                <a:off x="762520" y="1500027"/>
                <a:ext cx="10666959" cy="461665"/>
              </a:xfrm>
              <a:prstGeom prst="rect">
                <a:avLst/>
              </a:prstGeom>
              <a:blipFill>
                <a:blip r:embed="rId3"/>
                <a:stretch>
                  <a:fillRect l="-857"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639" r="-237500"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1639" r="-110479"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172404" t="-1639" r="-820" b="-467213"/>
                          </a:stretch>
                        </a:blipFill>
                      </a:tcPr>
                    </a:tc>
                    <a:extLst>
                      <a:ext uri="{0D108BD9-81ED-4DB2-BD59-A6C34878D82A}">
                        <a16:rowId xmlns:a16="http://schemas.microsoft.com/office/drawing/2014/main" val="2284094203"/>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01639" r="-237500" b="-367213"/>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201639" r="-110479" b="-2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606806">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84000" r="-237500" b="-63000"/>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465574" r="-237500" b="-3279"/>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779</Words>
  <Application>Microsoft Office PowerPoint</Application>
  <PresentationFormat>Widescreen</PresentationFormat>
  <Paragraphs>92</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22</cp:revision>
  <dcterms:created xsi:type="dcterms:W3CDTF">2017-06-16T13:06:21Z</dcterms:created>
  <dcterms:modified xsi:type="dcterms:W3CDTF">2020-10-29T12:29:13Z</dcterms:modified>
</cp:coreProperties>
</file>