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5"/>
  </p:notesMasterIdLst>
  <p:sldIdLst>
    <p:sldId id="293" r:id="rId2"/>
    <p:sldId id="348" r:id="rId3"/>
    <p:sldId id="367" r:id="rId4"/>
    <p:sldId id="356" r:id="rId5"/>
    <p:sldId id="365" r:id="rId6"/>
    <p:sldId id="370" r:id="rId7"/>
    <p:sldId id="374" r:id="rId8"/>
    <p:sldId id="373" r:id="rId9"/>
    <p:sldId id="361" r:id="rId10"/>
    <p:sldId id="256" r:id="rId11"/>
    <p:sldId id="270" r:id="rId12"/>
    <p:sldId id="258" r:id="rId13"/>
    <p:sldId id="271" r:id="rId14"/>
    <p:sldId id="269" r:id="rId15"/>
    <p:sldId id="263" r:id="rId16"/>
    <p:sldId id="266" r:id="rId17"/>
    <p:sldId id="272" r:id="rId18"/>
    <p:sldId id="267" r:id="rId19"/>
    <p:sldId id="375" r:id="rId20"/>
    <p:sldId id="351" r:id="rId21"/>
    <p:sldId id="376" r:id="rId22"/>
    <p:sldId id="329" r:id="rId23"/>
    <p:sldId id="371" r:id="rId24"/>
    <p:sldId id="379" r:id="rId25"/>
    <p:sldId id="380" r:id="rId26"/>
    <p:sldId id="381" r:id="rId27"/>
    <p:sldId id="382" r:id="rId28"/>
    <p:sldId id="372" r:id="rId29"/>
    <p:sldId id="383" r:id="rId30"/>
    <p:sldId id="384" r:id="rId31"/>
    <p:sldId id="385" r:id="rId32"/>
    <p:sldId id="378" r:id="rId33"/>
    <p:sldId id="386" r:id="rId34"/>
    <p:sldId id="387" r:id="rId35"/>
    <p:sldId id="377" r:id="rId36"/>
    <p:sldId id="388" r:id="rId37"/>
    <p:sldId id="389" r:id="rId38"/>
    <p:sldId id="390" r:id="rId39"/>
    <p:sldId id="391" r:id="rId40"/>
    <p:sldId id="260" r:id="rId41"/>
    <p:sldId id="392" r:id="rId42"/>
    <p:sldId id="393" r:id="rId43"/>
    <p:sldId id="394" r:id="rId44"/>
    <p:sldId id="261" r:id="rId45"/>
    <p:sldId id="262" r:id="rId46"/>
    <p:sldId id="395" r:id="rId47"/>
    <p:sldId id="264" r:id="rId48"/>
    <p:sldId id="268" r:id="rId49"/>
    <p:sldId id="396" r:id="rId50"/>
    <p:sldId id="397" r:id="rId51"/>
    <p:sldId id="398" r:id="rId52"/>
    <p:sldId id="399" r:id="rId53"/>
    <p:sldId id="340" r:id="rId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8126" autoAdjust="0"/>
  </p:normalViewPr>
  <p:slideViewPr>
    <p:cSldViewPr snapToGrid="0">
      <p:cViewPr varScale="1">
        <p:scale>
          <a:sx n="100" d="100"/>
          <a:sy n="100" d="100"/>
        </p:scale>
        <p:origin x="6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7/15/2021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2</a:t>
            </a:fld>
            <a:endParaRPr lang="en-US"/>
          </a:p>
        </p:txBody>
      </p:sp>
    </p:spTree>
    <p:extLst>
      <p:ext uri="{BB962C8B-B14F-4D97-AF65-F5344CB8AC3E}">
        <p14:creationId xmlns:p14="http://schemas.microsoft.com/office/powerpoint/2010/main" val="3756812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 Crusoe and Friday trade goods and services. Perhaps Crusoe catches fish and trades them to Friday for coconuts. Because each trade is voluntary, both Crusoe and Friday must feel that they are receiving fair value for what they are giving so that trade is balanced. Neither person experiences a trade deficit or a trade surplus.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irrigated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24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or any other voluntary market transaction, if both parties agree to the transaction, they both may be better off. If Crusoe's irrigation system isn't built or doesn't improve his garden enough to pay Friday back, the agreement will have to be renegotiated. The size of Friday's trade surplus is exactly the amount he is lending and the size of Crusoe's trade deficit is exactly the amount he has borrowed. In international trade, a trade surplus results in an outflow of financial capital, and a trade deficit results in an inflow of financial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0ee8d305d_1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Economists sometimes describe the balance of trade as the balance of payments. Each category of the current account balance involves a corresponding flow of payments between a country and the rest of the world economy.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92" name="Google Shape;192;ga0ee8d305d_1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current account deficit means that a country is a net borrower from abroad. A positive current account balance means a country is a net lender to the rest of the world. A trade surplus means an overall outflow of financial investment capital as domestic investors put their funds abroad. A deficit in the current account balance is exactly equal to the overall or net inflow of foreign investment capital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not possible to have a current account surplus and a net inflow of foreign funds at the same time. A trade surplus is accompanied by a net outflow of funds from the U.S. to other countries. Answers will vary for the second part of the question.</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6548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With a group of classmates, discuss the difference between a trade deficit and a government budget deficit. Is one more desirable than the other?</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20</a:t>
            </a:fld>
            <a:endParaRPr lang="en-US"/>
          </a:p>
        </p:txBody>
      </p:sp>
    </p:spTree>
    <p:extLst>
      <p:ext uri="{BB962C8B-B14F-4D97-AF65-F5344CB8AC3E}">
        <p14:creationId xmlns:p14="http://schemas.microsoft.com/office/powerpoint/2010/main" val="158764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national saving and investment identity states that the quantity of financial capital supplied must equal the quantity demanded. This identity provides a useful way to understand the determinants of the trade and current account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Domestic saving will always appear as part of the supply of financial capital. Domestic investment will always appear as part of the demand for financial capital. The government and trade balance elements of the equation can move back and forth as either suppliers or demanders of financial capital, depending on whether government budgets and the trade balance are in surplus or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3</a:t>
            </a:fld>
            <a:endParaRPr lang="en-US"/>
          </a:p>
        </p:txBody>
      </p:sp>
    </p:spTree>
    <p:extLst>
      <p:ext uri="{BB962C8B-B14F-4D97-AF65-F5344CB8AC3E}">
        <p14:creationId xmlns:p14="http://schemas.microsoft.com/office/powerpoint/2010/main" val="428284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nation’s own levels of domestic saving and investment determine its trade balance. Trade deficit = domestic investment - private domestic saving - government borrowing = (M-X) = I-S-(T-G). In this case, domestic investment is higher than domestic saving, including both private and government saving. The only way that domestic investment can exceed domestic saving is if capital is flowing into a country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a trade surplus, the national saving and investment identity can be rewritten. Trade surplus (X−M ) = private domestic saving + public saving - domestic investment = S+(T−G)−I. In this case, domestic saving (both private and public) is higher than domestic investment. The extra financial capital will be invested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86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connection, between the trade balance and domestic saving and investment, explains why economists view the trade balance as a fundamentally macroeconomic phenomenon.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0753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saving and investment identity also provides a framework for thinking about what will cause trade deficits to rise or fall.</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28</a:t>
            </a:fld>
            <a:endParaRPr lang="en-US"/>
          </a:p>
        </p:txBody>
      </p:sp>
    </p:spTree>
    <p:extLst>
      <p:ext uri="{BB962C8B-B14F-4D97-AF65-F5344CB8AC3E}">
        <p14:creationId xmlns:p14="http://schemas.microsoft.com/office/powerpoint/2010/main" val="2061476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 run, trade imbalances can be affected by whether an economy is in a recession or on the upswing. A recession makes trade deficit smaller or trade surplus larger, and economic growth makes trade deficit larger or trade surplus smaller. When the trade deficit rises, it necessarily means a greater net inflow of foreign financial capital. Reduced private saving could offset the inflow of financial capital, leaving domestic investment and public saving unchanged. The inflow could result in higher domestic investment, leaving private and public saving unchanged.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29</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an economy has a budget deficit of $155 billion, savings of $300 billion, and domestic investments of $165 billion. According to the national saving and investment identity, what is the current account balance?</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30</a:t>
            </a:fld>
            <a:endParaRPr lang="en-US"/>
          </a:p>
        </p:txBody>
      </p:sp>
    </p:spTree>
    <p:extLst>
      <p:ext uri="{BB962C8B-B14F-4D97-AF65-F5344CB8AC3E}">
        <p14:creationId xmlns:p14="http://schemas.microsoft.com/office/powerpoint/2010/main" val="3645514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Suppose an economy has a budget deficit of $155 billion, savings of $300 billion, and domestic investments of $165 billion. According to the national saving and investment identity, what is the current account balance? </a:t>
            </a:r>
          </a:p>
          <a:p>
            <a:pPr algn="ctr"/>
            <a:r>
              <a:rPr lang="en-US" sz="1200" i="1" dirty="0"/>
              <a:t>S+(M-X)=I+(G-T)</a:t>
            </a:r>
          </a:p>
          <a:p>
            <a:pPr algn="ctr"/>
            <a:endParaRPr lang="en-US" sz="1200" i="1" dirty="0"/>
          </a:p>
          <a:p>
            <a:pPr algn="ctr"/>
            <a:r>
              <a:rPr lang="en-US" sz="1200" i="1" dirty="0"/>
              <a:t>Substitute the values for S=$300, I=$165, and (G-T)=$155, and solve for (M-X).</a:t>
            </a:r>
          </a:p>
          <a:p>
            <a:pPr algn="ctr"/>
            <a:endParaRPr lang="en-US" sz="1200" i="1" dirty="0"/>
          </a:p>
          <a:p>
            <a:pPr algn="ctr"/>
            <a:r>
              <a:rPr lang="en-US" sz="1200" i="1" dirty="0"/>
              <a:t>$300+(M-X)=$165+$155</a:t>
            </a:r>
          </a:p>
          <a:p>
            <a:pPr algn="ctr"/>
            <a:r>
              <a:rPr lang="en-US" sz="1200" i="1" dirty="0"/>
              <a:t>(M-X)=$165+$155-$300</a:t>
            </a:r>
          </a:p>
          <a:p>
            <a:pPr algn="ctr"/>
            <a:r>
              <a:rPr lang="en-US" sz="1200" i="1" dirty="0"/>
              <a:t>(M-X)=$20</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31</a:t>
            </a:fld>
            <a:endParaRPr lang="en-US"/>
          </a:p>
        </p:txBody>
      </p:sp>
    </p:spTree>
    <p:extLst>
      <p:ext uri="{BB962C8B-B14F-4D97-AF65-F5344CB8AC3E}">
        <p14:creationId xmlns:p14="http://schemas.microsoft.com/office/powerpoint/2010/main" val="1937604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Because flows of trade always involve flows of financial payments, flows of international trade and international financial capital are the same. Conventional wisdom often holds that borrowing money is foolish and that wise countries should always rely on their own resources. Borrowing at certain times can also make sound economic sense. For both individuals and countries, there is no economic merit in a policy of abstaining from participation in financial capital markets.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34</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An individual can borrow for a college education that will increase productivity and wages in the future, allowing the borrower to repay. A business can borrow in order to buy a machine that will increase output, productivity, and profits. A nation can borrow foreign financial capital, which it can invest in ways that will increase the nation's economic growth in the future.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35</a:t>
            </a:fld>
            <a:endParaRPr lang="en-US"/>
          </a:p>
        </p:txBody>
      </p:sp>
    </p:spTree>
    <p:extLst>
      <p:ext uri="{BB962C8B-B14F-4D97-AF65-F5344CB8AC3E}">
        <p14:creationId xmlns:p14="http://schemas.microsoft.com/office/powerpoint/2010/main" val="3115952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fld id="{FA563943-2E68-4121-8DE1-E201EB2D560D}" type="slidenum">
              <a:rPr lang="en-US" smtClean="0"/>
              <a:t>4</a:t>
            </a:fld>
            <a:endParaRPr lang="en-US"/>
          </a:p>
        </p:txBody>
      </p:sp>
    </p:spTree>
    <p:extLst>
      <p:ext uri="{BB962C8B-B14F-4D97-AF65-F5344CB8AC3E}">
        <p14:creationId xmlns:p14="http://schemas.microsoft.com/office/powerpoint/2010/main" val="2034013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36</a:t>
            </a:fld>
            <a:endParaRPr lang="en-US"/>
          </a:p>
        </p:txBody>
      </p:sp>
    </p:spTree>
    <p:extLst>
      <p:ext uri="{BB962C8B-B14F-4D97-AF65-F5344CB8AC3E}">
        <p14:creationId xmlns:p14="http://schemas.microsoft.com/office/powerpoint/2010/main" val="2284487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Some countries have run large trade deficits, borrowed heavily in global capital markets, and ended up in trouble. Borrowed funds from foreign countries may not be invested in ways that lead to increased productivity. Money borrowed from other nations may flow out unexpectedly.</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37</a:t>
            </a:fld>
            <a:endParaRPr lang="en-US"/>
          </a:p>
        </p:txBody>
      </p:sp>
    </p:spTree>
    <p:extLst>
      <p:ext uri="{BB962C8B-B14F-4D97-AF65-F5344CB8AC3E}">
        <p14:creationId xmlns:p14="http://schemas.microsoft.com/office/powerpoint/2010/main" val="2222138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38</a:t>
            </a:fld>
            <a:endParaRPr lang="en-US"/>
          </a:p>
        </p:txBody>
      </p:sp>
    </p:spTree>
    <p:extLst>
      <p:ext uri="{BB962C8B-B14F-4D97-AF65-F5344CB8AC3E}">
        <p14:creationId xmlns:p14="http://schemas.microsoft.com/office/powerpoint/2010/main" val="4124080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a trade deficit is not always harmful, there is no guarantee that running a trade surplus will bring robust economic health. For example, Germany and Japan ran substantial trade surpluses in the late 1990s and early 2000s. Regardless of their persistent trade surpluses, both Japan and Germany have experienced occasional recessions. In addition, neither country has had especially robust annual growth in recent years.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39</a:t>
            </a:fld>
            <a:endParaRPr lang="en-US"/>
          </a:p>
        </p:txBody>
      </p:sp>
    </p:spTree>
    <p:extLst>
      <p:ext uri="{BB962C8B-B14F-4D97-AF65-F5344CB8AC3E}">
        <p14:creationId xmlns:p14="http://schemas.microsoft.com/office/powerpoint/2010/main" val="15949292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first, a nation's level of trade may sound like the same issue as the balance of trade, but these two concepts are actually distinct. The level of trade is measured by a country's exports of goods and services as a share of its gross domestic product (GDP). The level of trade indicates how much of its production the country exports and the degree of the country's globalization. The balance of trade is measured by the gap between a nation's exports and imports. The balance of trade indicates whether the country is running a trade deficit or a trade surplus.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absolutely possible for a country to have both a very high level of trade and a near balance between exports and imports. It is also possible for a country to have both a low level of trade and a large imbalance between exports and imports. For example, in 2017, the United States only exported 12% of GDP, but it had a trade deficit of $550 billion.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Three factors strongly influence a nation's level of trade: economy size, geographic location, and trade history.</a:t>
            </a:r>
            <a:endParaRPr dirty="0"/>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179f5df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Large economies, like the United States, can do much of their trading internally. Small economies, like Sweden, have less ability to provide what they want internally. Small economies tend to have higher ratios of exports and imports to GDP.</a:t>
            </a:r>
          </a:p>
        </p:txBody>
      </p:sp>
      <p:sp>
        <p:nvSpPr>
          <p:cNvPr id="159" name="Google Shape;159;ga179f5df6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5</a:t>
            </a:fld>
            <a:endParaRPr lang="en-US"/>
          </a:p>
        </p:txBody>
      </p:sp>
    </p:spTree>
    <p:extLst>
      <p:ext uri="{BB962C8B-B14F-4D97-AF65-F5344CB8AC3E}">
        <p14:creationId xmlns:p14="http://schemas.microsoft.com/office/powerpoint/2010/main" val="942590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79f5df60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Nations that are neighbors tend to trade more since costs of transportation and communication are lower. For example, countries in Europe tend to trade with one another due to their close proximity.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3" name="Google Shape;173;ga179f5df60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a179f5df6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Some nations have long and established patterns of international trade, while others do not. Neighboring countries tend to have some form of trade history.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7" name="Google Shape;187;ga179f5df6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balance of trade is a separate issue from the level of trade. For instance, the U.S. has a low level of trade, but it had enormous trade deficits most years from the mid-1980s into the 2000s. Japan also has a low level of trade by world standards, but it has typically shown large trade surpluses in recent decades. In 2017, Sweden had a high level of trade and a moderate trade surplus, while the UAE had a high level of trade and a moderate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887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trade deficits and trade surpluses can be a good or bad sign for an economy. Even a trade balance of zero—which means that a nation is neither a net borrower nor lender—can be a good or bad sign. The fundamental economic question is whether borrowing or lending makes sense in the specific economic conditions of that nation.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1183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7276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a:p>
            <a:pPr marL="0" lvl="0" indent="0" algn="l" rtl="0">
              <a:spcBef>
                <a:spcPts val="0"/>
              </a:spcBef>
              <a:spcAft>
                <a:spcPts val="0"/>
              </a:spcAft>
              <a:buNone/>
            </a:pPr>
            <a:endParaRPr dirty="0"/>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6</a:t>
            </a:fld>
            <a:endParaRPr lang="en-US"/>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7</a:t>
            </a:fld>
            <a:endParaRPr lang="en-US"/>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8</a:t>
            </a:fld>
            <a:endParaRPr lang="en-US"/>
          </a:p>
        </p:txBody>
      </p:sp>
    </p:spTree>
    <p:extLst>
      <p:ext uri="{BB962C8B-B14F-4D97-AF65-F5344CB8AC3E}">
        <p14:creationId xmlns:p14="http://schemas.microsoft.com/office/powerpoint/2010/main" val="277922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61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7/15/2021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7/15/2021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7/15/2021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7/15/2021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Measuring Trade Balances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169829"/>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Trade Balances and Flows of Financial Capital</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2310382" y="1519959"/>
            <a:ext cx="7571228" cy="68879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Is a trade deficit bad? Is a trade surplus good? Why do you think so?</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3" name="Picture 2" descr="A picture of a shipyard with shipping containers">
            <a:extLst>
              <a:ext uri="{FF2B5EF4-FFF2-40B4-BE49-F238E27FC236}">
                <a16:creationId xmlns:a16="http://schemas.microsoft.com/office/drawing/2014/main" id="{0B98ED4D-2363-48CB-B830-E9947CFDA8F2}"/>
              </a:ext>
            </a:extLst>
          </p:cNvPr>
          <p:cNvPicPr>
            <a:picLocks noChangeAspect="1"/>
          </p:cNvPicPr>
          <p:nvPr/>
        </p:nvPicPr>
        <p:blipFill>
          <a:blip r:embed="rId4"/>
          <a:stretch>
            <a:fillRect/>
          </a:stretch>
        </p:blipFill>
        <p:spPr>
          <a:xfrm>
            <a:off x="3161297" y="2590799"/>
            <a:ext cx="5869397" cy="3871281"/>
          </a:xfrm>
          <a:prstGeom prst="rect">
            <a:avLst/>
          </a:prstGeom>
        </p:spPr>
      </p:pic>
    </p:spTree>
    <p:extLst>
      <p:ext uri="{BB962C8B-B14F-4D97-AF65-F5344CB8AC3E}">
        <p14:creationId xmlns:p14="http://schemas.microsoft.com/office/powerpoint/2010/main" val="1026126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Two-Person Economy: Robinson Crusoe and Friday</a:t>
            </a:r>
            <a:endParaRPr dirty="0"/>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30" name="Group 29">
            <a:extLst>
              <a:ext uri="{FF2B5EF4-FFF2-40B4-BE49-F238E27FC236}">
                <a16:creationId xmlns:a16="http://schemas.microsoft.com/office/drawing/2014/main" id="{F15441F3-E5E2-4ADF-BCD6-AC408AD596B0}"/>
              </a:ext>
            </a:extLst>
          </p:cNvPr>
          <p:cNvGrpSpPr/>
          <p:nvPr/>
        </p:nvGrpSpPr>
        <p:grpSpPr>
          <a:xfrm>
            <a:off x="2066922" y="1580913"/>
            <a:ext cx="8058154" cy="1193035"/>
            <a:chOff x="542923" y="1736761"/>
            <a:chExt cx="8058154" cy="1682199"/>
          </a:xfrm>
          <a:solidFill>
            <a:srgbClr val="627981"/>
          </a:solidFill>
        </p:grpSpPr>
        <p:sp>
          <p:nvSpPr>
            <p:cNvPr id="31" name="Rectangle 30">
              <a:extLst>
                <a:ext uri="{FF2B5EF4-FFF2-40B4-BE49-F238E27FC236}">
                  <a16:creationId xmlns:a16="http://schemas.microsoft.com/office/drawing/2014/main" id="{7EDBC354-3307-42F5-B4FD-6CE07A670041}"/>
                </a:ext>
              </a:extLst>
            </p:cNvPr>
            <p:cNvSpPr/>
            <p:nvPr/>
          </p:nvSpPr>
          <p:spPr>
            <a:xfrm>
              <a:off x="542923" y="1736761"/>
              <a:ext cx="8058154" cy="168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D42D572-C252-4AE7-8F42-88FF6872C14E}"/>
                </a:ext>
              </a:extLst>
            </p:cNvPr>
            <p:cNvSpPr txBox="1"/>
            <p:nvPr/>
          </p:nvSpPr>
          <p:spPr>
            <a:xfrm>
              <a:off x="588643" y="1766256"/>
              <a:ext cx="7807571" cy="1357242"/>
            </a:xfrm>
            <a:prstGeom prst="rect">
              <a:avLst/>
            </a:prstGeom>
            <a:grpFill/>
          </p:spPr>
          <p:txBody>
            <a:bodyPr wrap="square" rtlCol="0">
              <a:spAutoFit/>
            </a:bodyPr>
            <a:lstStyle/>
            <a:p>
              <a:pPr algn="ctr"/>
              <a:r>
                <a:rPr lang="en-US" dirty="0">
                  <a:solidFill>
                    <a:schemeClr val="bg1"/>
                  </a:solidFill>
                </a:rPr>
                <a:t>1. Crusoe and Friday trade goods and services. Perhaps Crusoe catches fish and trades them to Friday for coconuts. Because each trade is voluntary, both Crusoe and Friday must feel that they are receiving fair value for what they are giving so that trade is balanced.</a:t>
              </a:r>
            </a:p>
          </p:txBody>
        </p:sp>
      </p:grpSp>
      <p:grpSp>
        <p:nvGrpSpPr>
          <p:cNvPr id="33" name="Group 32">
            <a:extLst>
              <a:ext uri="{FF2B5EF4-FFF2-40B4-BE49-F238E27FC236}">
                <a16:creationId xmlns:a16="http://schemas.microsoft.com/office/drawing/2014/main" id="{97EEE70B-2067-46C1-9033-DDBA63495F62}"/>
              </a:ext>
            </a:extLst>
          </p:cNvPr>
          <p:cNvGrpSpPr/>
          <p:nvPr/>
        </p:nvGrpSpPr>
        <p:grpSpPr>
          <a:xfrm>
            <a:off x="2066922" y="2943796"/>
            <a:ext cx="8058154" cy="1504509"/>
            <a:chOff x="542923" y="1736761"/>
            <a:chExt cx="8058154" cy="1989976"/>
          </a:xfrm>
          <a:solidFill>
            <a:srgbClr val="627981"/>
          </a:solidFill>
        </p:grpSpPr>
        <p:sp>
          <p:nvSpPr>
            <p:cNvPr id="34" name="Rectangle 33">
              <a:extLst>
                <a:ext uri="{FF2B5EF4-FFF2-40B4-BE49-F238E27FC236}">
                  <a16:creationId xmlns:a16="http://schemas.microsoft.com/office/drawing/2014/main" id="{051DA1CD-2CAA-4A4F-BB57-5F431B2066DD}"/>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5" name="TextBox 34">
              <a:extLst>
                <a:ext uri="{FF2B5EF4-FFF2-40B4-BE49-F238E27FC236}">
                  <a16:creationId xmlns:a16="http://schemas.microsoft.com/office/drawing/2014/main" id="{946F8971-86C0-4E60-B377-264207F9711A}"/>
                </a:ext>
              </a:extLst>
            </p:cNvPr>
            <p:cNvSpPr txBox="1"/>
            <p:nvPr/>
          </p:nvSpPr>
          <p:spPr>
            <a:xfrm>
              <a:off x="588643" y="1736761"/>
              <a:ext cx="7807571" cy="1627330"/>
            </a:xfrm>
            <a:prstGeom prst="rect">
              <a:avLst/>
            </a:prstGeom>
            <a:grpFill/>
          </p:spPr>
          <p:txBody>
            <a:bodyPr wrap="square" rtlCol="0">
              <a:spAutoFit/>
            </a:bodyPr>
            <a:lstStyle/>
            <a:p>
              <a:pPr algn="ct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a:t>
              </a:r>
            </a:p>
          </p:txBody>
        </p:sp>
      </p:grpSp>
      <p:grpSp>
        <p:nvGrpSpPr>
          <p:cNvPr id="36" name="Group 35">
            <a:extLst>
              <a:ext uri="{FF2B5EF4-FFF2-40B4-BE49-F238E27FC236}">
                <a16:creationId xmlns:a16="http://schemas.microsoft.com/office/drawing/2014/main" id="{B3B089C1-E4F3-4406-83DD-6DC59CC0272C}"/>
              </a:ext>
            </a:extLst>
          </p:cNvPr>
          <p:cNvGrpSpPr/>
          <p:nvPr/>
        </p:nvGrpSpPr>
        <p:grpSpPr>
          <a:xfrm>
            <a:off x="2066922" y="4618153"/>
            <a:ext cx="8058154" cy="1245551"/>
            <a:chOff x="542923" y="1736761"/>
            <a:chExt cx="8058154" cy="1989976"/>
          </a:xfrm>
          <a:solidFill>
            <a:srgbClr val="627981"/>
          </a:solidFill>
        </p:grpSpPr>
        <p:sp>
          <p:nvSpPr>
            <p:cNvPr id="37" name="Rectangle 36">
              <a:extLst>
                <a:ext uri="{FF2B5EF4-FFF2-40B4-BE49-F238E27FC236}">
                  <a16:creationId xmlns:a16="http://schemas.microsoft.com/office/drawing/2014/main" id="{AFDACA81-4698-43B9-9D81-67C9AFDD2E44}"/>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8" name="TextBox 37">
              <a:extLst>
                <a:ext uri="{FF2B5EF4-FFF2-40B4-BE49-F238E27FC236}">
                  <a16:creationId xmlns:a16="http://schemas.microsoft.com/office/drawing/2014/main" id="{7B8E699E-413A-44AE-BEEB-1818AE63E2B1}"/>
                </a:ext>
              </a:extLst>
            </p:cNvPr>
            <p:cNvSpPr txBox="1"/>
            <p:nvPr/>
          </p:nvSpPr>
          <p:spPr>
            <a:xfrm>
              <a:off x="588643" y="1787745"/>
              <a:ext cx="7807571" cy="1322207"/>
            </a:xfrm>
            <a:prstGeom prst="rect">
              <a:avLst/>
            </a:prstGeom>
            <a:grpFill/>
          </p:spPr>
          <p:txBody>
            <a:bodyPr wrap="square" rtlCol="0">
              <a:spAutoFit/>
            </a:bodyPr>
            <a:lstStyle/>
            <a:p>
              <a:pPr algn="ct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7" y="1349560"/>
            <a:ext cx="9273061" cy="175939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Now that you have considered the Robinson Crusoe example, answer the following questions again: </a:t>
            </a:r>
          </a:p>
          <a:p>
            <a:pPr marL="0" marR="0" lvl="0" indent="0" algn="ctr" rtl="0">
              <a:spcBef>
                <a:spcPts val="0"/>
              </a:spcBef>
              <a:spcAft>
                <a:spcPts val="0"/>
              </a:spcAft>
              <a:buNone/>
            </a:pPr>
            <a:endParaRPr lang="en-US" sz="2000" dirty="0">
              <a:solidFill>
                <a:schemeClr val="bg1"/>
              </a:solidFill>
              <a:latin typeface="Calibri"/>
              <a:ea typeface="Calibri"/>
              <a:cs typeface="Calibri"/>
              <a:sym typeface="Calibri"/>
            </a:endParaRPr>
          </a:p>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Is a trade deficit bad? Is a trade surplus good? Why do you think so?</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4" name="Picture 3" descr="A coconut broken open">
            <a:extLst>
              <a:ext uri="{FF2B5EF4-FFF2-40B4-BE49-F238E27FC236}">
                <a16:creationId xmlns:a16="http://schemas.microsoft.com/office/drawing/2014/main" id="{2A0FD4FA-08E2-4FF1-A2AB-646FADCCD872}"/>
              </a:ext>
            </a:extLst>
          </p:cNvPr>
          <p:cNvPicPr>
            <a:picLocks noChangeAspect="1"/>
          </p:cNvPicPr>
          <p:nvPr/>
        </p:nvPicPr>
        <p:blipFill>
          <a:blip r:embed="rId4"/>
          <a:stretch>
            <a:fillRect/>
          </a:stretch>
        </p:blipFill>
        <p:spPr>
          <a:xfrm>
            <a:off x="6389488" y="3352081"/>
            <a:ext cx="2144732" cy="3217351"/>
          </a:xfrm>
          <a:prstGeom prst="rect">
            <a:avLst/>
          </a:prstGeom>
        </p:spPr>
      </p:pic>
      <p:pic>
        <p:nvPicPr>
          <p:cNvPr id="6" name="Picture 5" descr="A person holding a fish&#10;">
            <a:extLst>
              <a:ext uri="{FF2B5EF4-FFF2-40B4-BE49-F238E27FC236}">
                <a16:creationId xmlns:a16="http://schemas.microsoft.com/office/drawing/2014/main" id="{26A91BC7-A833-4808-9430-796CED2C982A}"/>
              </a:ext>
            </a:extLst>
          </p:cNvPr>
          <p:cNvPicPr>
            <a:picLocks noChangeAspect="1"/>
          </p:cNvPicPr>
          <p:nvPr/>
        </p:nvPicPr>
        <p:blipFill>
          <a:blip r:embed="rId5"/>
          <a:stretch>
            <a:fillRect/>
          </a:stretch>
        </p:blipFill>
        <p:spPr>
          <a:xfrm>
            <a:off x="3809721" y="3355196"/>
            <a:ext cx="2151724" cy="3217352"/>
          </a:xfrm>
          <a:prstGeom prst="rect">
            <a:avLst/>
          </a:prstGeom>
        </p:spPr>
      </p:pic>
    </p:spTree>
    <p:extLst>
      <p:ext uri="{BB962C8B-B14F-4D97-AF65-F5344CB8AC3E}">
        <p14:creationId xmlns:p14="http://schemas.microsoft.com/office/powerpoint/2010/main" val="1603963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4" name="Google Shape;104;p15"/>
          <p:cNvSpPr txBox="1"/>
          <p:nvPr/>
        </p:nvSpPr>
        <p:spPr>
          <a:xfrm>
            <a:off x="7001041" y="6117075"/>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or any other voluntary market transaction, if both parties agree to the transaction, they both may be better off.</a:t>
              </a:r>
            </a:p>
          </p:txBody>
        </p:sp>
      </p:grpSp>
      <p:grpSp>
        <p:nvGrpSpPr>
          <p:cNvPr id="21" name="Group 20">
            <a:extLst>
              <a:ext uri="{FF2B5EF4-FFF2-40B4-BE49-F238E27FC236}">
                <a16:creationId xmlns:a16="http://schemas.microsoft.com/office/drawing/2014/main" id="{D89C592F-93DE-4015-969B-9BC62AB43B64}"/>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308FA5A-3628-4C75-AD11-BAD68D0E83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E3CDE211-9B7B-475B-ABBD-0A031D45CAED}"/>
                </a:ext>
              </a:extLst>
            </p:cNvPr>
            <p:cNvSpPr txBox="1"/>
            <p:nvPr/>
          </p:nvSpPr>
          <p:spPr>
            <a:xfrm>
              <a:off x="573918" y="174944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Crusoe's irrigation system isn't built or doesn't improve his garden enough to pay Friday back, the agreement will have to be renegotiated.</a:t>
              </a:r>
            </a:p>
          </p:txBody>
        </p:sp>
      </p:grpSp>
      <p:grpSp>
        <p:nvGrpSpPr>
          <p:cNvPr id="24" name="Group 23">
            <a:extLst>
              <a:ext uri="{FF2B5EF4-FFF2-40B4-BE49-F238E27FC236}">
                <a16:creationId xmlns:a16="http://schemas.microsoft.com/office/drawing/2014/main" id="{9A3E15BC-9E5C-470D-A973-2A8926FB290C}"/>
              </a:ext>
            </a:extLst>
          </p:cNvPr>
          <p:cNvGrpSpPr/>
          <p:nvPr/>
        </p:nvGrpSpPr>
        <p:grpSpPr>
          <a:xfrm>
            <a:off x="2066922" y="336117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504FE934-ED9C-4AA6-BE0E-1220CE35F9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36226BAB-4111-403F-A767-C2D0B88EF8DC}"/>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size of Friday's trade surplus is exactly the amount he is lending. The size of Crusoe's trade deficit is exactly the amount he has borrowed.</a:t>
              </a:r>
            </a:p>
          </p:txBody>
        </p:sp>
      </p:grpSp>
      <p:grpSp>
        <p:nvGrpSpPr>
          <p:cNvPr id="27" name="Group 26">
            <a:extLst>
              <a:ext uri="{FF2B5EF4-FFF2-40B4-BE49-F238E27FC236}">
                <a16:creationId xmlns:a16="http://schemas.microsoft.com/office/drawing/2014/main" id="{7EB43244-93C8-4F55-BC9A-01284741D9DC}"/>
              </a:ext>
            </a:extLst>
          </p:cNvPr>
          <p:cNvGrpSpPr/>
          <p:nvPr/>
        </p:nvGrpSpPr>
        <p:grpSpPr>
          <a:xfrm>
            <a:off x="2066922" y="425011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8C06845-8730-4C79-8760-AF46CCA0DC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53ECC8F6-8240-4B1E-9196-05F5DBB4986C}"/>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international trade, a trade surplus results in an outflow of financial capital, and a trade deficit results in an inflow of financial capital.</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Two-Person Economy: Robinson Crusoe and Friday</a:t>
            </a:r>
            <a:endParaRPr dirty="0"/>
          </a:p>
        </p:txBody>
      </p:sp>
    </p:spTree>
    <p:extLst>
      <p:ext uri="{BB962C8B-B14F-4D97-AF65-F5344CB8AC3E}">
        <p14:creationId xmlns:p14="http://schemas.microsoft.com/office/powerpoint/2010/main" val="34725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cxnSp>
        <p:nvCxnSpPr>
          <p:cNvPr id="194" name="Google Shape;19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5" name="Google Shape;195;p20"/>
          <p:cNvSpPr txBox="1"/>
          <p:nvPr/>
        </p:nvSpPr>
        <p:spPr>
          <a:xfrm>
            <a:off x="1523999" y="14080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Balance of Trade as the Balance of Payments</a:t>
            </a:r>
            <a:endParaRPr dirty="0"/>
          </a:p>
        </p:txBody>
      </p:sp>
      <p:grpSp>
        <p:nvGrpSpPr>
          <p:cNvPr id="10" name="Group 9">
            <a:extLst>
              <a:ext uri="{FF2B5EF4-FFF2-40B4-BE49-F238E27FC236}">
                <a16:creationId xmlns:a16="http://schemas.microsoft.com/office/drawing/2014/main" id="{95E65097-1462-434F-8CBD-F4B62B8622BF}"/>
              </a:ext>
            </a:extLst>
          </p:cNvPr>
          <p:cNvGrpSpPr/>
          <p:nvPr/>
        </p:nvGrpSpPr>
        <p:grpSpPr>
          <a:xfrm>
            <a:off x="2066921" y="137136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A148008-A86F-4229-AAF4-F987E0993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E470DD5C-D8C3-40C3-B978-84CE67E8DD35}"/>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describe the balance of trade as the balance of payments.</a:t>
              </a:r>
            </a:p>
          </p:txBody>
        </p:sp>
      </p:grpSp>
      <p:grpSp>
        <p:nvGrpSpPr>
          <p:cNvPr id="13" name="Group 12">
            <a:extLst>
              <a:ext uri="{FF2B5EF4-FFF2-40B4-BE49-F238E27FC236}">
                <a16:creationId xmlns:a16="http://schemas.microsoft.com/office/drawing/2014/main" id="{BADC34BB-9C7F-4560-BA28-3A67909D54D0}"/>
              </a:ext>
            </a:extLst>
          </p:cNvPr>
          <p:cNvGrpSpPr/>
          <p:nvPr/>
        </p:nvGrpSpPr>
        <p:grpSpPr>
          <a:xfrm>
            <a:off x="2066921" y="226271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D79816-8839-47BE-A5B7-9342530CD1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1B2C198-2B4D-4364-B09D-08880E013FA9}"/>
                </a:ext>
              </a:extLst>
            </p:cNvPr>
            <p:cNvSpPr txBox="1"/>
            <p:nvPr/>
          </p:nvSpPr>
          <p:spPr>
            <a:xfrm>
              <a:off x="573918" y="176468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category of the current account balance involves a corresponding flow of payments between a country and the rest of the world economy.</a:t>
              </a:r>
            </a:p>
          </p:txBody>
        </p:sp>
      </p:grpSp>
      <p:pic>
        <p:nvPicPr>
          <p:cNvPr id="4" name="Picture 3" descr="Diagram that shows the flow of investment goods and capital">
            <a:extLst>
              <a:ext uri="{FF2B5EF4-FFF2-40B4-BE49-F238E27FC236}">
                <a16:creationId xmlns:a16="http://schemas.microsoft.com/office/drawing/2014/main" id="{417EE92C-38EC-40CE-BD54-0A7C7051905D}"/>
              </a:ext>
            </a:extLst>
          </p:cNvPr>
          <p:cNvPicPr>
            <a:picLocks noChangeAspect="1"/>
          </p:cNvPicPr>
          <p:nvPr/>
        </p:nvPicPr>
        <p:blipFill>
          <a:blip r:embed="rId3"/>
          <a:stretch>
            <a:fillRect/>
          </a:stretch>
        </p:blipFill>
        <p:spPr>
          <a:xfrm>
            <a:off x="3179185" y="3252686"/>
            <a:ext cx="5833630" cy="339783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Balance of Trade as the Balance of Payments</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current account deficit means that a country is a net borrower from abroad.</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positive current account balance means a country is a net lender to the rest of the world.</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trade surplus means an overall outflow of financial investment capital as domestic investors put their funds abroad.</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deficit in the current account balance is exactly equal to the overall or net inflow of foreign investment capital from abroad.</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24"/>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7" y="1303517"/>
            <a:ext cx="9273061" cy="2087216"/>
          </a:xfrm>
          <a:prstGeom prst="rect">
            <a:avLst/>
          </a:prstGeom>
          <a:solidFill>
            <a:srgbClr val="627981"/>
          </a:solidFill>
          <a:ln>
            <a:noFill/>
          </a:ln>
        </p:spPr>
        <p:txBody>
          <a:bodyPr spcFirstLastPara="1" wrap="square" lIns="91425" tIns="45700" rIns="91425" bIns="45700" anchor="ctr" anchorCtr="0">
            <a:noAutofit/>
          </a:bodyPr>
          <a:lstStyle/>
          <a:p>
            <a:pPr marR="0" lvl="0" algn="ctr" rtl="0">
              <a:spcBef>
                <a:spcPts val="0"/>
              </a:spcBef>
              <a:spcAft>
                <a:spcPts val="0"/>
              </a:spcAft>
            </a:pPr>
            <a:r>
              <a:rPr lang="en-US" sz="2000" dirty="0">
                <a:solidFill>
                  <a:schemeClr val="bg1"/>
                </a:solidFill>
                <a:latin typeface="Calibri"/>
                <a:ea typeface="Calibri"/>
                <a:cs typeface="Calibri"/>
                <a:sym typeface="Calibri"/>
              </a:rPr>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5" name="Picture 4" descr="A question mark drawn on a chalkboard">
            <a:extLst>
              <a:ext uri="{FF2B5EF4-FFF2-40B4-BE49-F238E27FC236}">
                <a16:creationId xmlns:a16="http://schemas.microsoft.com/office/drawing/2014/main" id="{02D4AEA6-875E-495D-B141-DCE475270A55}"/>
              </a:ext>
            </a:extLst>
          </p:cNvPr>
          <p:cNvPicPr>
            <a:picLocks noChangeAspect="1"/>
          </p:cNvPicPr>
          <p:nvPr/>
        </p:nvPicPr>
        <p:blipFill>
          <a:blip r:embed="rId4"/>
          <a:stretch>
            <a:fillRect/>
          </a:stretch>
        </p:blipFill>
        <p:spPr>
          <a:xfrm>
            <a:off x="3454186" y="3512988"/>
            <a:ext cx="5283621" cy="3198367"/>
          </a:xfrm>
          <a:prstGeom prst="rect">
            <a:avLst/>
          </a:prstGeom>
        </p:spPr>
      </p:pic>
    </p:spTree>
    <p:extLst>
      <p:ext uri="{BB962C8B-B14F-4D97-AF65-F5344CB8AC3E}">
        <p14:creationId xmlns:p14="http://schemas.microsoft.com/office/powerpoint/2010/main" val="3363565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9" y="1341781"/>
            <a:ext cx="9273061" cy="3672180"/>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International flows of goods and services are closely connected to the international flows of financial capital.</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current account deficit means that—after taking all the flows of payments from goods, services, and income together—the country is a net borrower from the rest of the world.</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current account surplus is the opposite and means the country is a net lender to the rest of the world.</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1145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The National Saving and Investment Identity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009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algn="ctr"/>
              <a:r>
                <a:rPr lang="en-US" sz="2000" dirty="0">
                  <a:solidFill>
                    <a:schemeClr val="bg1"/>
                  </a:solidFill>
                </a:rPr>
                <a:t>Countries can have surpluses or deficits for long periods of time. (Example: Germany has had large trade surpluses in recent decades, and the U.S. has had large trade deficits in recent decades.)</a:t>
              </a:r>
            </a:p>
          </p:txBody>
        </p:sp>
      </p:grpSp>
      <p:grpSp>
        <p:nvGrpSpPr>
          <p:cNvPr id="34" name="Group 33"/>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algn="ctr"/>
              <a:r>
                <a:rPr lang="en-US" sz="2000" b="1" dirty="0">
                  <a:solidFill>
                    <a:schemeClr val="bg1"/>
                  </a:solidFill>
                </a:rPr>
                <a:t>Trade balance</a:t>
              </a:r>
              <a:r>
                <a:rPr lang="en-US" sz="2000" dirty="0">
                  <a:solidFill>
                    <a:schemeClr val="bg1"/>
                  </a:solidFill>
                </a:rPr>
                <a:t>: the difference between a nation’s dollar value of its exports (what its producers sell abroad) and its dollar value of imports (the foreign-made products and services that households and businesses purchase)—also known as net exports</a:t>
              </a:r>
            </a:p>
          </p:txBody>
        </p:sp>
      </p:grpSp>
      <p:graphicFrame>
        <p:nvGraphicFramePr>
          <p:cNvPr id="3" name="Table 4">
            <a:extLst>
              <a:ext uri="{FF2B5EF4-FFF2-40B4-BE49-F238E27FC236}">
                <a16:creationId xmlns:a16="http://schemas.microsoft.com/office/drawing/2014/main" id="{F496FD0B-2921-41D6-AB71-3A71D529DCEB}"/>
              </a:ext>
            </a:extLst>
          </p:cNvPr>
          <p:cNvGraphicFramePr>
            <a:graphicFrameLocks noGrp="1"/>
          </p:cNvGraphicFramePr>
          <p:nvPr>
            <p:extLst>
              <p:ext uri="{D42A27DB-BD31-4B8C-83A1-F6EECF244321}">
                <p14:modId xmlns:p14="http://schemas.microsoft.com/office/powerpoint/2010/main" val="2405765126"/>
              </p:ext>
            </p:extLst>
          </p:nvPr>
        </p:nvGraphicFramePr>
        <p:xfrm>
          <a:off x="2031998" y="3316703"/>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06575794"/>
                    </a:ext>
                  </a:extLst>
                </a:gridCol>
                <a:gridCol w="4064000">
                  <a:extLst>
                    <a:ext uri="{9D8B030D-6E8A-4147-A177-3AD203B41FA5}">
                      <a16:colId xmlns:a16="http://schemas.microsoft.com/office/drawing/2014/main" val="2134941550"/>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18984"/>
                  </a:ext>
                </a:extLst>
              </a:tr>
              <a:tr h="370840">
                <a:tc>
                  <a:txBody>
                    <a:bodyPr/>
                    <a:lstStyle/>
                    <a:p>
                      <a:pPr algn="ctr"/>
                      <a:r>
                        <a:rPr lang="en-US" dirty="0">
                          <a:solidFill>
                            <a:schemeClr val="tx1"/>
                          </a:solidFill>
                        </a:rPr>
                        <a:t>exports &gt;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surplus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6978091"/>
                  </a:ext>
                </a:extLst>
              </a:tr>
              <a:tr h="370840">
                <a:tc>
                  <a:txBody>
                    <a:bodyPr/>
                    <a:lstStyle/>
                    <a:p>
                      <a:pPr algn="ctr"/>
                      <a:r>
                        <a:rPr lang="en-US" dirty="0">
                          <a:solidFill>
                            <a:schemeClr val="tx1"/>
                          </a:solidFill>
                        </a:rPr>
                        <a:t>exports &lt;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i="0" kern="1200" dirty="0">
                          <a:solidFill>
                            <a:schemeClr val="dk1"/>
                          </a:solidFill>
                          <a:effectLst/>
                          <a:latin typeface="+mn-lt"/>
                          <a:ea typeface="+mn-ea"/>
                          <a:cs typeface="+mn-cs"/>
                        </a:rPr>
                        <a:t>Trade deficit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3529510"/>
                  </a:ext>
                </a:extLst>
              </a:tr>
              <a:tr h="370840">
                <a:tc>
                  <a:txBody>
                    <a:bodyPr/>
                    <a:lstStyle/>
                    <a:p>
                      <a:pPr algn="ctr"/>
                      <a:r>
                        <a:rPr lang="en-US" sz="1800" b="0" i="0" u="none" strike="noStrike" kern="1200" dirty="0">
                          <a:solidFill>
                            <a:schemeClr val="dk1"/>
                          </a:solidFill>
                          <a:effectLst/>
                          <a:latin typeface="+mn-lt"/>
                          <a:ea typeface="+mn-ea"/>
                          <a:cs typeface="+mn-cs"/>
                        </a:rPr>
                        <a:t>exports = imports</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effectLst/>
                        </a:rPr>
                        <a:t>Trade balance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8347754"/>
                  </a:ext>
                </a:extLst>
              </a:tr>
            </a:tbl>
          </a:graphicData>
        </a:graphic>
      </p:graphicFrame>
    </p:spTree>
    <p:extLst>
      <p:ext uri="{BB962C8B-B14F-4D97-AF65-F5344CB8AC3E}">
        <p14:creationId xmlns:p14="http://schemas.microsoft.com/office/powerpoint/2010/main" val="4008944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5C07968-1C48-4FAC-A1EE-75E79F4E8879}"/>
              </a:ext>
            </a:extLst>
          </p:cNvPr>
          <p:cNvGrpSpPr/>
          <p:nvPr/>
        </p:nvGrpSpPr>
        <p:grpSpPr>
          <a:xfrm>
            <a:off x="2066922" y="1580912"/>
            <a:ext cx="8058154" cy="1710928"/>
            <a:chOff x="542923" y="1736761"/>
            <a:chExt cx="8058154" cy="2605816"/>
          </a:xfrm>
          <a:solidFill>
            <a:srgbClr val="627981"/>
          </a:solidFill>
        </p:grpSpPr>
        <p:sp>
          <p:nvSpPr>
            <p:cNvPr id="8" name="Rectangle 7">
              <a:extLst>
                <a:ext uri="{FF2B5EF4-FFF2-40B4-BE49-F238E27FC236}">
                  <a16:creationId xmlns:a16="http://schemas.microsoft.com/office/drawing/2014/main" id="{5E639011-8AC3-49FD-9B72-69C9FF8A9CBA}"/>
                </a:ext>
              </a:extLst>
            </p:cNvPr>
            <p:cNvSpPr/>
            <p:nvPr/>
          </p:nvSpPr>
          <p:spPr>
            <a:xfrm>
              <a:off x="542923" y="1736761"/>
              <a:ext cx="8058154" cy="2605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B5C474DA-F2CE-469B-8772-4013C0D9BA09}"/>
                </a:ext>
              </a:extLst>
            </p:cNvPr>
            <p:cNvSpPr txBox="1"/>
            <p:nvPr/>
          </p:nvSpPr>
          <p:spPr>
            <a:xfrm>
              <a:off x="663525" y="1788032"/>
              <a:ext cx="7807571" cy="1818992"/>
            </a:xfrm>
            <a:prstGeom prst="rect">
              <a:avLst/>
            </a:prstGeom>
            <a:grpFill/>
          </p:spPr>
          <p:txBody>
            <a:bodyPr wrap="square" rtlCol="0">
              <a:spAutoFit/>
            </a:bodyPr>
            <a:lstStyle/>
            <a:p>
              <a:pPr algn="ctr"/>
              <a:r>
                <a:rPr lang="en-US" sz="2000" dirty="0">
                  <a:solidFill>
                    <a:schemeClr val="bg1"/>
                  </a:solidFill>
                </a:rPr>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a:t>
              </a:r>
            </a:p>
            <a:p>
              <a:pPr algn="ctr"/>
              <a:endParaRPr lang="en-US" sz="2000" dirty="0">
                <a:solidFill>
                  <a:schemeClr val="bg1"/>
                </a:solidFill>
              </a:endParaRPr>
            </a:p>
          </p:txBody>
        </p:sp>
      </p:grpSp>
      <p:grpSp>
        <p:nvGrpSpPr>
          <p:cNvPr id="10" name="Group 9">
            <a:extLst>
              <a:ext uri="{FF2B5EF4-FFF2-40B4-BE49-F238E27FC236}">
                <a16:creationId xmlns:a16="http://schemas.microsoft.com/office/drawing/2014/main" id="{851DE46F-F91C-4EA7-96E0-C430A5486436}"/>
              </a:ext>
            </a:extLst>
          </p:cNvPr>
          <p:cNvGrpSpPr/>
          <p:nvPr/>
        </p:nvGrpSpPr>
        <p:grpSpPr>
          <a:xfrm>
            <a:off x="2066922" y="3585068"/>
            <a:ext cx="8058154" cy="1002170"/>
            <a:chOff x="542923" y="1736760"/>
            <a:chExt cx="8058154" cy="761680"/>
          </a:xfrm>
          <a:solidFill>
            <a:srgbClr val="627981"/>
          </a:solidFill>
        </p:grpSpPr>
        <p:sp>
          <p:nvSpPr>
            <p:cNvPr id="11" name="Rectangle 10">
              <a:extLst>
                <a:ext uri="{FF2B5EF4-FFF2-40B4-BE49-F238E27FC236}">
                  <a16:creationId xmlns:a16="http://schemas.microsoft.com/office/drawing/2014/main" id="{7FFBD2CB-9208-4A48-9242-5FBA7F87E1BE}"/>
                </a:ext>
              </a:extLst>
            </p:cNvPr>
            <p:cNvSpPr/>
            <p:nvPr/>
          </p:nvSpPr>
          <p:spPr>
            <a:xfrm>
              <a:off x="542923" y="1736760"/>
              <a:ext cx="8058154" cy="761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231EED05-E3D5-41B2-8F07-BD04806C1517}"/>
                </a:ext>
              </a:extLst>
            </p:cNvPr>
            <p:cNvSpPr txBox="1"/>
            <p:nvPr/>
          </p:nvSpPr>
          <p:spPr>
            <a:xfrm>
              <a:off x="663525" y="1834363"/>
              <a:ext cx="7807571" cy="664077"/>
            </a:xfrm>
            <a:prstGeom prst="rect">
              <a:avLst/>
            </a:prstGeom>
            <a:grpFill/>
          </p:spPr>
          <p:txBody>
            <a:bodyPr wrap="square" rtlCol="0">
              <a:spAutoFit/>
            </a:bodyPr>
            <a:lstStyle/>
            <a:p>
              <a:pPr algn="ctr"/>
              <a:r>
                <a:rPr lang="en-US" sz="2000" dirty="0">
                  <a:solidFill>
                    <a:schemeClr val="bg1"/>
                  </a:solidFill>
                </a:rPr>
                <a:t>With a group of classmates, discuss the difference between a trade deficit and a government budget deficit. Is one more desirable than the other?</a:t>
              </a:r>
            </a:p>
          </p:txBody>
        </p:sp>
      </p:grpSp>
    </p:spTree>
    <p:extLst>
      <p:ext uri="{BB962C8B-B14F-4D97-AF65-F5344CB8AC3E}">
        <p14:creationId xmlns:p14="http://schemas.microsoft.com/office/powerpoint/2010/main" val="44345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saving and investment identity </a:t>
              </a:r>
              <a:r>
                <a:rPr lang="en-US" sz="2000" dirty="0">
                  <a:solidFill>
                    <a:schemeClr val="bg1"/>
                  </a:solidFill>
                </a:rPr>
                <a:t>states that the quantity of financial capital supplied must equal the quantity demanded.</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Understanding the Determinants of the Trade and Current Account Balances</a:t>
            </a:r>
            <a:endParaRPr dirty="0"/>
          </a:p>
        </p:txBody>
      </p:sp>
      <p:grpSp>
        <p:nvGrpSpPr>
          <p:cNvPr id="32" name="Group 31">
            <a:extLst>
              <a:ext uri="{FF2B5EF4-FFF2-40B4-BE49-F238E27FC236}">
                <a16:creationId xmlns:a16="http://schemas.microsoft.com/office/drawing/2014/main" id="{C45E246B-6E68-44A4-81E0-DB211563E6DF}"/>
              </a:ext>
            </a:extLst>
          </p:cNvPr>
          <p:cNvGrpSpPr/>
          <p:nvPr/>
        </p:nvGrpSpPr>
        <p:grpSpPr>
          <a:xfrm>
            <a:off x="2066922" y="2524082"/>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C4FF7FAC-9255-4E0F-92E7-7D95714B8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D20C0D28-D775-4A14-A6CA-BB8ACA551033}"/>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graphicFrame>
        <p:nvGraphicFramePr>
          <p:cNvPr id="3" name="Table 3">
            <a:extLst>
              <a:ext uri="{FF2B5EF4-FFF2-40B4-BE49-F238E27FC236}">
                <a16:creationId xmlns:a16="http://schemas.microsoft.com/office/drawing/2014/main" id="{A59FA5D2-A5F1-4D37-B893-CAB2F26BBE4E}"/>
              </a:ext>
            </a:extLst>
          </p:cNvPr>
          <p:cNvGraphicFramePr>
            <a:graphicFrameLocks noGrp="1"/>
          </p:cNvGraphicFramePr>
          <p:nvPr/>
        </p:nvGraphicFramePr>
        <p:xfrm>
          <a:off x="2804160" y="3526984"/>
          <a:ext cx="6583680" cy="2560320"/>
        </p:xfrm>
        <a:graphic>
          <a:graphicData uri="http://schemas.openxmlformats.org/drawingml/2006/table">
            <a:tbl>
              <a:tblPr firstRow="1" bandRow="1">
                <a:tableStyleId>{5C22544A-7EE6-4342-B048-85BDC9FD1C3A}</a:tableStyleId>
              </a:tblPr>
              <a:tblGrid>
                <a:gridCol w="3291840">
                  <a:extLst>
                    <a:ext uri="{9D8B030D-6E8A-4147-A177-3AD203B41FA5}">
                      <a16:colId xmlns:a16="http://schemas.microsoft.com/office/drawing/2014/main" val="2209041173"/>
                    </a:ext>
                  </a:extLst>
                </a:gridCol>
                <a:gridCol w="3291840">
                  <a:extLst>
                    <a:ext uri="{9D8B030D-6E8A-4147-A177-3AD203B41FA5}">
                      <a16:colId xmlns:a16="http://schemas.microsoft.com/office/drawing/2014/main" val="4136840747"/>
                    </a:ext>
                  </a:extLst>
                </a:gridCol>
              </a:tblGrid>
              <a:tr h="274320">
                <a:tc>
                  <a:txBody>
                    <a:bodyPr/>
                    <a:lstStyle/>
                    <a:p>
                      <a:pPr algn="ctr"/>
                      <a:r>
                        <a:rPr lang="en-US" dirty="0">
                          <a:solidFill>
                            <a:schemeClr val="tx1"/>
                          </a:solidFill>
                        </a:rPr>
                        <a:t>Variable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909827"/>
                  </a:ext>
                </a:extLst>
              </a:tr>
              <a:tr h="274320">
                <a:tc>
                  <a:txBody>
                    <a:bodyPr/>
                    <a:lstStyle/>
                    <a:p>
                      <a:pPr algn="ctr"/>
                      <a:r>
                        <a:rPr lang="en-US" i="1" dirty="0">
                          <a:solidFill>
                            <a:schemeClr val="tx1"/>
                          </a:solidFill>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Private saving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968919"/>
                  </a:ext>
                </a:extLst>
              </a:tr>
              <a:tr h="274320">
                <a:tc>
                  <a:txBody>
                    <a:bodyPr/>
                    <a:lstStyle/>
                    <a:p>
                      <a:pPr algn="ctr"/>
                      <a:r>
                        <a:rPr lang="en-US" i="1" dirty="0">
                          <a:solidFill>
                            <a:schemeClr val="tx1"/>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7273472"/>
                  </a:ext>
                </a:extLst>
              </a:tr>
              <a:tr h="274320">
                <a:tc>
                  <a:txBody>
                    <a:bodyPr/>
                    <a:lstStyle/>
                    <a:p>
                      <a:pPr algn="ctr"/>
                      <a:r>
                        <a:rPr lang="en-US" i="1" dirty="0">
                          <a:solidFill>
                            <a:schemeClr val="tx1"/>
                          </a:solidFill>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740992"/>
                  </a:ext>
                </a:extLst>
              </a:tr>
              <a:tr h="274320">
                <a:tc>
                  <a:txBody>
                    <a:bodyPr/>
                    <a:lstStyle/>
                    <a:p>
                      <a:pPr algn="ctr"/>
                      <a:r>
                        <a:rPr lang="en-US" i="1" dirty="0">
                          <a:solidFill>
                            <a:schemeClr val="tx1"/>
                          </a:solidFill>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4799044"/>
                  </a:ext>
                </a:extLst>
              </a:tr>
              <a:tr h="274320">
                <a:tc>
                  <a:txBody>
                    <a:bodyPr/>
                    <a:lstStyle/>
                    <a:p>
                      <a:pPr algn="ctr"/>
                      <a:r>
                        <a:rPr lang="en-US" i="1"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49747188"/>
                  </a:ext>
                </a:extLst>
              </a:tr>
              <a:tr h="274320">
                <a:tc>
                  <a:txBody>
                    <a:bodyPr/>
                    <a:lstStyle/>
                    <a:p>
                      <a:pPr algn="ctr"/>
                      <a:r>
                        <a:rPr lang="en-US" i="1" dirty="0">
                          <a:solidFill>
                            <a:schemeClr val="tx1"/>
                          </a:solidFill>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Investment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2973712"/>
                  </a:ext>
                </a:extLst>
              </a:tr>
            </a:tbl>
          </a:graphicData>
        </a:graphic>
      </p:graphicFrame>
    </p:spTree>
    <p:extLst>
      <p:ext uri="{BB962C8B-B14F-4D97-AF65-F5344CB8AC3E}">
        <p14:creationId xmlns:p14="http://schemas.microsoft.com/office/powerpoint/2010/main" val="770541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Main Sources of Supply and Demand of Financial Capital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77093"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7828" y="1855014"/>
            <a:ext cx="7608462" cy="3252041"/>
            <a:chOff x="365111" y="1821205"/>
            <a:chExt cx="8443024" cy="3298656"/>
          </a:xfrm>
          <a:solidFill>
            <a:srgbClr val="627981"/>
          </a:solidFill>
        </p:grpSpPr>
        <p:grpSp>
          <p:nvGrpSpPr>
            <p:cNvPr id="9" name="Group 8"/>
            <p:cNvGrpSpPr/>
            <p:nvPr/>
          </p:nvGrpSpPr>
          <p:grpSpPr>
            <a:xfrm>
              <a:off x="365111" y="1821205"/>
              <a:ext cx="8443024" cy="3298656"/>
              <a:chOff x="365111" y="1821205"/>
              <a:chExt cx="8443024" cy="3298656"/>
            </a:xfrm>
            <a:grpFill/>
          </p:grpSpPr>
          <p:sp>
            <p:nvSpPr>
              <p:cNvPr id="16" name="Rectangle 15"/>
              <p:cNvSpPr/>
              <p:nvPr/>
            </p:nvSpPr>
            <p:spPr>
              <a:xfrm>
                <a:off x="365111" y="1821205"/>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11" name="TextBox 10"/>
            <p:cNvSpPr txBox="1"/>
            <p:nvPr/>
          </p:nvSpPr>
          <p:spPr>
            <a:xfrm>
              <a:off x="365112" y="1917708"/>
              <a:ext cx="3840996" cy="513549"/>
            </a:xfrm>
            <a:prstGeom prst="rect">
              <a:avLst/>
            </a:prstGeom>
            <a:grpFill/>
          </p:spPr>
          <p:txBody>
            <a:bodyPr wrap="square" rtlCol="0" anchor="ctr">
              <a:spAutoFit/>
            </a:bodyPr>
            <a:lstStyle/>
            <a:p>
              <a:pPr algn="ctr">
                <a:lnSpc>
                  <a:spcPct val="150000"/>
                </a:lnSpc>
              </a:pPr>
              <a:r>
                <a:rPr lang="en-US" sz="2000" dirty="0">
                  <a:solidFill>
                    <a:schemeClr val="bg1"/>
                  </a:solidFill>
                </a:rPr>
                <a:t>Supply:</a:t>
              </a:r>
            </a:p>
          </p:txBody>
        </p:sp>
      </p:grpSp>
      <p:sp>
        <p:nvSpPr>
          <p:cNvPr id="13" name="TextBox 12">
            <a:extLst>
              <a:ext uri="{FF2B5EF4-FFF2-40B4-BE49-F238E27FC236}">
                <a16:creationId xmlns:a16="http://schemas.microsoft.com/office/drawing/2014/main" id="{AA797E5B-E015-E14F-BA16-98B3211E23A5}"/>
              </a:ext>
            </a:extLst>
          </p:cNvPr>
          <p:cNvSpPr txBox="1"/>
          <p:nvPr/>
        </p:nvSpPr>
        <p:spPr>
          <a:xfrm>
            <a:off x="6412295" y="1950153"/>
            <a:ext cx="3224987"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Demand:</a:t>
            </a:r>
          </a:p>
        </p:txBody>
      </p:sp>
      <p:sp>
        <p:nvSpPr>
          <p:cNvPr id="3" name="TextBox 2">
            <a:extLst>
              <a:ext uri="{FF2B5EF4-FFF2-40B4-BE49-F238E27FC236}">
                <a16:creationId xmlns:a16="http://schemas.microsoft.com/office/drawing/2014/main" id="{B33ABBD8-8081-0B4A-85FC-D47143D53AF6}"/>
              </a:ext>
            </a:extLst>
          </p:cNvPr>
          <p:cNvSpPr txBox="1"/>
          <p:nvPr/>
        </p:nvSpPr>
        <p:spPr>
          <a:xfrm>
            <a:off x="2403340" y="2625004"/>
            <a:ext cx="3314588" cy="2246769"/>
          </a:xfrm>
          <a:prstGeom prst="rect">
            <a:avLst/>
          </a:prstGeom>
          <a:noFill/>
        </p:spPr>
        <p:txBody>
          <a:bodyPr wrap="square" rtlCol="0">
            <a:spAutoFit/>
          </a:bodyPr>
          <a:lstStyle/>
          <a:p>
            <a:pPr marL="342900" indent="-342900">
              <a:buFont typeface="+mj-lt"/>
              <a:buAutoNum type="arabicPeriod"/>
            </a:pPr>
            <a:r>
              <a:rPr lang="en-US" sz="2000" dirty="0">
                <a:solidFill>
                  <a:schemeClr val="bg1"/>
                </a:solidFill>
              </a:rPr>
              <a:t>Savings by individuals and firms (</a:t>
            </a:r>
            <a:r>
              <a:rPr lang="en-US" sz="2000" i="1" dirty="0">
                <a:solidFill>
                  <a:schemeClr val="bg1"/>
                </a:solidFill>
              </a:rPr>
              <a:t>S</a:t>
            </a:r>
            <a:r>
              <a:rPr lang="en-US" sz="2000" dirty="0">
                <a:solidFill>
                  <a:schemeClr val="bg1"/>
                </a:solidFill>
              </a:rPr>
              <a:t>)</a:t>
            </a:r>
          </a:p>
          <a:p>
            <a:pPr marL="342900" indent="-342900">
              <a:buFont typeface="+mj-lt"/>
              <a:buAutoNum type="arabicPeriod"/>
            </a:pPr>
            <a:r>
              <a:rPr lang="en-US" sz="2000" dirty="0">
                <a:solidFill>
                  <a:schemeClr val="bg1"/>
                </a:solidFill>
              </a:rPr>
              <a:t>Inflow of financial capital from foreign investors, which is equal to the trade deficit: imports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exports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a:t>
            </a:r>
          </a:p>
        </p:txBody>
      </p:sp>
      <p:sp>
        <p:nvSpPr>
          <p:cNvPr id="15" name="TextBox 14">
            <a:extLst>
              <a:ext uri="{FF2B5EF4-FFF2-40B4-BE49-F238E27FC236}">
                <a16:creationId xmlns:a16="http://schemas.microsoft.com/office/drawing/2014/main" id="{F45A72CF-92E4-4144-B012-637619B4B59C}"/>
              </a:ext>
            </a:extLst>
          </p:cNvPr>
          <p:cNvSpPr txBox="1"/>
          <p:nvPr/>
        </p:nvSpPr>
        <p:spPr>
          <a:xfrm>
            <a:off x="6478002" y="2610200"/>
            <a:ext cx="3314588" cy="2246769"/>
          </a:xfrm>
          <a:prstGeom prst="rect">
            <a:avLst/>
          </a:prstGeom>
          <a:noFill/>
        </p:spPr>
        <p:txBody>
          <a:bodyPr wrap="square" rtlCol="0">
            <a:spAutoFit/>
          </a:bodyPr>
          <a:lstStyle/>
          <a:p>
            <a:pPr marL="342900" indent="-342900">
              <a:buFont typeface="+mj-lt"/>
              <a:buAutoNum type="arabicPeriod"/>
            </a:pPr>
            <a:r>
              <a:rPr lang="en-US" sz="2000" dirty="0">
                <a:solidFill>
                  <a:schemeClr val="bg1"/>
                </a:solidFill>
              </a:rPr>
              <a:t>Private sector investment (</a:t>
            </a:r>
            <a:r>
              <a:rPr lang="en-US" sz="2000" i="1" dirty="0">
                <a:solidFill>
                  <a:schemeClr val="bg1"/>
                </a:solidFill>
              </a:rPr>
              <a:t>I</a:t>
            </a:r>
            <a:r>
              <a:rPr lang="en-US" sz="2000" dirty="0">
                <a:solidFill>
                  <a:schemeClr val="bg1"/>
                </a:solidFill>
              </a:rPr>
              <a:t>)</a:t>
            </a:r>
          </a:p>
          <a:p>
            <a:pPr marL="342900" indent="-342900">
              <a:buFont typeface="+mj-lt"/>
              <a:buAutoNum type="arabicPeriod"/>
            </a:pPr>
            <a:r>
              <a:rPr lang="en-US" sz="2000" dirty="0">
                <a:solidFill>
                  <a:schemeClr val="bg1"/>
                </a:solidFill>
              </a:rPr>
              <a:t>Government borrowing, which occurs when government spending (</a:t>
            </a:r>
            <a:r>
              <a:rPr lang="en-US" sz="2000" i="1" dirty="0">
                <a:solidFill>
                  <a:schemeClr val="bg1"/>
                </a:solidFill>
              </a:rPr>
              <a:t>G</a:t>
            </a:r>
            <a:r>
              <a:rPr lang="en-US" sz="2000" dirty="0">
                <a:solidFill>
                  <a:schemeClr val="bg1"/>
                </a:solidFill>
              </a:rPr>
              <a:t>) is higher than the taxes collected (</a:t>
            </a:r>
            <a:r>
              <a:rPr lang="en-US" sz="2000" i="1" dirty="0">
                <a:solidFill>
                  <a:schemeClr val="bg1"/>
                </a:solidFill>
              </a:rPr>
              <a:t>T</a:t>
            </a:r>
            <a:r>
              <a:rPr lang="en-US" sz="2000" dirty="0">
                <a:solidFill>
                  <a:schemeClr val="bg1"/>
                </a:solidFill>
              </a:rPr>
              <a:t>)</a:t>
            </a:r>
          </a:p>
        </p:txBody>
      </p:sp>
      <p:grpSp>
        <p:nvGrpSpPr>
          <p:cNvPr id="18" name="Group 17">
            <a:extLst>
              <a:ext uri="{FF2B5EF4-FFF2-40B4-BE49-F238E27FC236}">
                <a16:creationId xmlns:a16="http://schemas.microsoft.com/office/drawing/2014/main" id="{20A959F5-F622-DC49-9D63-B54A64068700}"/>
              </a:ext>
            </a:extLst>
          </p:cNvPr>
          <p:cNvGrpSpPr/>
          <p:nvPr/>
        </p:nvGrpSpPr>
        <p:grpSpPr>
          <a:xfrm>
            <a:off x="2114211" y="54816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4AA0B5F-521D-FB4B-A2FB-93F95F299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41FA423-3D80-9F46-AE0D-1819D98017E1}"/>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spTree>
    <p:extLst>
      <p:ext uri="{BB962C8B-B14F-4D97-AF65-F5344CB8AC3E}">
        <p14:creationId xmlns:p14="http://schemas.microsoft.com/office/powerpoint/2010/main" val="2699779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Understanding the Determinants of the Trade and Current Account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614596" y="1635216"/>
            <a:ext cx="10942819"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766998" y="1735756"/>
            <a:ext cx="10608038" cy="1295868"/>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dirty="0">
                <a:solidFill>
                  <a:schemeClr val="bg1"/>
                </a:solidFill>
              </a:rPr>
              <a:t>For the macroeconomy, the quantity of financial capital supplied </a:t>
            </a:r>
            <a:r>
              <a:rPr lang="en-US" i="1" dirty="0">
                <a:solidFill>
                  <a:schemeClr val="bg1"/>
                </a:solidFill>
              </a:rPr>
              <a:t>always </a:t>
            </a:r>
            <a:r>
              <a:rPr lang="en-US" dirty="0">
                <a:solidFill>
                  <a:schemeClr val="bg1"/>
                </a:solidFill>
              </a:rPr>
              <a:t>equals the quantity demanded.</a:t>
            </a:r>
          </a:p>
          <a:p>
            <a:pPr marL="342900" indent="-342900">
              <a:lnSpc>
                <a:spcPct val="150000"/>
              </a:lnSpc>
              <a:buFont typeface="Arial" panose="020B0604020202020204" pitchFamily="34" charset="0"/>
              <a:buChar char="•"/>
            </a:pPr>
            <a:r>
              <a:rPr lang="en-US" dirty="0">
                <a:solidFill>
                  <a:schemeClr val="bg1"/>
                </a:solidFill>
              </a:rPr>
              <a:t>Certain components of the national saving and investment identity can switch between the supply side and the demand side.</a:t>
            </a:r>
          </a:p>
        </p:txBody>
      </p:sp>
      <p:graphicFrame>
        <p:nvGraphicFramePr>
          <p:cNvPr id="3" name="Table 4">
            <a:extLst>
              <a:ext uri="{FF2B5EF4-FFF2-40B4-BE49-F238E27FC236}">
                <a16:creationId xmlns:a16="http://schemas.microsoft.com/office/drawing/2014/main" id="{510E22BA-3593-9A46-A4D9-7A27D48AD757}"/>
              </a:ext>
            </a:extLst>
          </p:cNvPr>
          <p:cNvGraphicFramePr>
            <a:graphicFrameLocks noGrp="1"/>
          </p:cNvGraphicFramePr>
          <p:nvPr/>
        </p:nvGraphicFramePr>
        <p:xfrm>
          <a:off x="1154243" y="3055190"/>
          <a:ext cx="9833548" cy="3205480"/>
        </p:xfrm>
        <a:graphic>
          <a:graphicData uri="http://schemas.openxmlformats.org/drawingml/2006/table">
            <a:tbl>
              <a:tblPr firstRow="1" bandRow="1">
                <a:tableStyleId>{7E9639D4-E3E2-4D34-9284-5A2195B3D0D7}</a:tableStyleId>
              </a:tblPr>
              <a:tblGrid>
                <a:gridCol w="1153828">
                  <a:extLst>
                    <a:ext uri="{9D8B030D-6E8A-4147-A177-3AD203B41FA5}">
                      <a16:colId xmlns:a16="http://schemas.microsoft.com/office/drawing/2014/main" val="4204919970"/>
                    </a:ext>
                  </a:extLst>
                </a:gridCol>
                <a:gridCol w="8679720">
                  <a:extLst>
                    <a:ext uri="{9D8B030D-6E8A-4147-A177-3AD203B41FA5}">
                      <a16:colId xmlns:a16="http://schemas.microsoft.com/office/drawing/2014/main" val="1668835107"/>
                    </a:ext>
                  </a:extLst>
                </a:gridCol>
              </a:tblGrid>
              <a:tr h="370840">
                <a:tc>
                  <a:txBody>
                    <a:bodyPr/>
                    <a:lstStyle/>
                    <a:p>
                      <a:pPr algn="ctr"/>
                      <a:r>
                        <a:rPr lang="en-US" dirty="0"/>
                        <a:t>If</a:t>
                      </a:r>
                    </a:p>
                  </a:txBody>
                  <a:tcPr>
                    <a:lnB w="12700" cap="flat" cmpd="sng" algn="ctr">
                      <a:solidFill>
                        <a:schemeClr val="tx1"/>
                      </a:solidFill>
                      <a:prstDash val="solid"/>
                      <a:round/>
                      <a:headEnd type="none" w="med" len="med"/>
                      <a:tailEnd type="none" w="med" len="med"/>
                    </a:lnB>
                  </a:tcPr>
                </a:tc>
                <a:tc>
                  <a:txBody>
                    <a:bodyPr/>
                    <a:lstStyle/>
                    <a:p>
                      <a:pPr algn="ctr"/>
                      <a:r>
                        <a:rPr lang="en-US" dirty="0"/>
                        <a:t>Then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2353498"/>
                  </a:ext>
                </a:extLst>
              </a:tr>
              <a:tr h="370840">
                <a:tc>
                  <a:txBody>
                    <a:bodyPr/>
                    <a:lstStyle/>
                    <a:p>
                      <a:r>
                        <a:rPr lang="en-US" sz="1800" u="none" strike="noStrike" kern="1200" dirty="0">
                          <a:solidFill>
                            <a:schemeClr val="bg1"/>
                          </a:solidFill>
                          <a:effectLst/>
                        </a:rPr>
                        <a:t>G</a:t>
                      </a:r>
                      <a:r>
                        <a:rPr lang="en-US" sz="1800" u="none" strike="noStrike" kern="1200" dirty="0">
                          <a:solidFill>
                            <a:schemeClr val="bg1"/>
                          </a:solidFill>
                          <a:effectLst/>
                          <a:latin typeface="Lucida Sans Unicode" panose="020B0602030504020204" pitchFamily="34" charset="0"/>
                          <a:cs typeface="Lucida Sans Unicode" panose="020B0602030504020204" pitchFamily="34" charset="0"/>
                        </a:rPr>
                        <a:t>-</a:t>
                      </a:r>
                      <a:r>
                        <a:rPr lang="en-US" sz="1800" u="none" strike="noStrike" kern="1200" dirty="0">
                          <a:solidFill>
                            <a:schemeClr val="bg1"/>
                          </a:solidFill>
                          <a:effectLst/>
                        </a:rPr>
                        <a:t>T &gt; 0</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government deficit, and the government must borrow to make up the difference. The government is then a borrower and appears on the right-hand side of the equation as a demander of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2679320"/>
                  </a:ext>
                </a:extLst>
              </a:tr>
              <a:tr h="370840">
                <a:tc>
                  <a:txBody>
                    <a:bodyPr/>
                    <a:lstStyle/>
                    <a:p>
                      <a:r>
                        <a:rPr lang="en-US" sz="1800" u="none" strike="noStrike" kern="1200" dirty="0">
                          <a:solidFill>
                            <a:schemeClr val="bg1"/>
                          </a:solidFill>
                          <a:effectLst/>
                        </a:rPr>
                        <a:t>G</a:t>
                      </a:r>
                      <a:r>
                        <a:rPr lang="en-US" sz="1800" u="none" strike="noStrike" kern="1200" dirty="0">
                          <a:solidFill>
                            <a:schemeClr val="bg1"/>
                          </a:solidFill>
                          <a:effectLst/>
                          <a:latin typeface="Lucida Sans Unicode" panose="020B0602030504020204" pitchFamily="34" charset="0"/>
                          <a:cs typeface="Lucida Sans Unicode" panose="020B0602030504020204" pitchFamily="34" charset="0"/>
                        </a:rPr>
                        <a:t>-</a:t>
                      </a:r>
                      <a:r>
                        <a:rPr lang="en-US" sz="1800" u="none" strike="noStrike" kern="1200" dirty="0">
                          <a:solidFill>
                            <a:schemeClr val="bg1"/>
                          </a:solidFill>
                          <a:effectLst/>
                        </a:rPr>
                        <a:t>T &lt; 0</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government surplus, in which case the government supplies savings on the left-hand side of the equation.</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698669"/>
                  </a:ext>
                </a:extLst>
              </a:tr>
              <a:tr h="370840">
                <a:tc>
                  <a:txBody>
                    <a:bodyPr/>
                    <a:lstStyle/>
                    <a:p>
                      <a:r>
                        <a:rPr lang="en-US" sz="1800" u="none" strike="noStrike" kern="1200" dirty="0">
                          <a:solidFill>
                            <a:schemeClr val="bg1"/>
                          </a:solidFill>
                          <a:effectLst/>
                        </a:rPr>
                        <a:t>M &gt; X</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trade deficit, an inflow of financial capital, and the trade deficit results in an inflow of funds to supplement the supply of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6178677"/>
                  </a:ext>
                </a:extLst>
              </a:tr>
              <a:tr h="370840">
                <a:tc>
                  <a:txBody>
                    <a:bodyPr/>
                    <a:lstStyle/>
                    <a:p>
                      <a:r>
                        <a:rPr lang="en-US" sz="1800" u="none" strike="noStrike" kern="1200" dirty="0">
                          <a:solidFill>
                            <a:schemeClr val="bg1"/>
                          </a:solidFill>
                          <a:effectLst/>
                        </a:rPr>
                        <a:t>M &lt; X</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trade surplus, an outflow of financial capital, and the trade surplus results in an outflow of funds as part of the demand for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3795922"/>
                  </a:ext>
                </a:extLst>
              </a:tr>
            </a:tbl>
          </a:graphicData>
        </a:graphic>
      </p:graphicFrame>
    </p:spTree>
    <p:extLst>
      <p:ext uri="{BB962C8B-B14F-4D97-AF65-F5344CB8AC3E}">
        <p14:creationId xmlns:p14="http://schemas.microsoft.com/office/powerpoint/2010/main" val="199959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saving will always appear as part of the supply of financial capital.</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Understanding the Determinants of the Trade and Current Account Balances</a:t>
            </a:r>
            <a:endParaRPr dirty="0"/>
          </a:p>
        </p:txBody>
      </p:sp>
      <p:grpSp>
        <p:nvGrpSpPr>
          <p:cNvPr id="11" name="Group 10">
            <a:extLst>
              <a:ext uri="{FF2B5EF4-FFF2-40B4-BE49-F238E27FC236}">
                <a16:creationId xmlns:a16="http://schemas.microsoft.com/office/drawing/2014/main" id="{372A159F-B823-4EBB-872D-9F2F92D812D7}"/>
              </a:ext>
            </a:extLst>
          </p:cNvPr>
          <p:cNvGrpSpPr/>
          <p:nvPr/>
        </p:nvGrpSpPr>
        <p:grpSpPr>
          <a:xfrm>
            <a:off x="2066922" y="248455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E2DBA24-AE76-4C47-A6C3-CDA77B3A0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BBE3CAE-C936-49FB-BF07-10E5D4E90D1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investment will always appear as part of the demand for financial capital.</a:t>
              </a:r>
            </a:p>
          </p:txBody>
        </p:sp>
      </p:grpSp>
      <p:grpSp>
        <p:nvGrpSpPr>
          <p:cNvPr id="14" name="Group 13">
            <a:extLst>
              <a:ext uri="{FF2B5EF4-FFF2-40B4-BE49-F238E27FC236}">
                <a16:creationId xmlns:a16="http://schemas.microsoft.com/office/drawing/2014/main" id="{B088B413-0060-4945-B1C4-126E1A32A6CF}"/>
              </a:ext>
            </a:extLst>
          </p:cNvPr>
          <p:cNvGrpSpPr/>
          <p:nvPr/>
        </p:nvGrpSpPr>
        <p:grpSpPr>
          <a:xfrm>
            <a:off x="2066922" y="3388190"/>
            <a:ext cx="8058154" cy="1343943"/>
            <a:chOff x="542923" y="1736761"/>
            <a:chExt cx="8058154" cy="1343943"/>
          </a:xfrm>
          <a:solidFill>
            <a:srgbClr val="627981"/>
          </a:solidFill>
        </p:grpSpPr>
        <p:sp>
          <p:nvSpPr>
            <p:cNvPr id="15" name="Rectangle 14">
              <a:extLst>
                <a:ext uri="{FF2B5EF4-FFF2-40B4-BE49-F238E27FC236}">
                  <a16:creationId xmlns:a16="http://schemas.microsoft.com/office/drawing/2014/main" id="{1315295F-1854-4AAC-864A-3DA63A4A48C1}"/>
                </a:ext>
              </a:extLst>
            </p:cNvPr>
            <p:cNvSpPr/>
            <p:nvPr/>
          </p:nvSpPr>
          <p:spPr>
            <a:xfrm>
              <a:off x="542923" y="1736761"/>
              <a:ext cx="8058154" cy="13439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B15371B-DCB2-4A48-BA58-585098CCC7FB}"/>
                </a:ext>
              </a:extLst>
            </p:cNvPr>
            <p:cNvSpPr txBox="1"/>
            <p:nvPr/>
          </p:nvSpPr>
          <p:spPr>
            <a:xfrm>
              <a:off x="588643" y="175726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and trade balance elements of the equation can move back and forth as either suppliers or demanders of financial capital, depending on whether government budgets and the trade balance are in surplus or deficit.</a:t>
              </a:r>
            </a:p>
          </p:txBody>
        </p:sp>
      </p:grpSp>
    </p:spTree>
    <p:extLst>
      <p:ext uri="{BB962C8B-B14F-4D97-AF65-F5344CB8AC3E}">
        <p14:creationId xmlns:p14="http://schemas.microsoft.com/office/powerpoint/2010/main" val="1947475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nation’s own levels of domestic saving and investment determine its trade balance.</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20" y="1779920"/>
              <a:ext cx="8011661" cy="1015663"/>
            </a:xfrm>
            <a:prstGeom prst="rect">
              <a:avLst/>
            </a:prstGeom>
            <a:grpFill/>
          </p:spPr>
          <p:txBody>
            <a:bodyPr wrap="square" rtlCol="0">
              <a:spAutoFit/>
            </a:bodyPr>
            <a:lstStyle/>
            <a:p>
              <a:pPr algn="ctr"/>
              <a:r>
                <a:rPr lang="en-US" sz="2000" dirty="0">
                  <a:solidFill>
                    <a:schemeClr val="bg1"/>
                  </a:solidFill>
                </a:rPr>
                <a:t>trade deficit = domestic investment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private domestic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government borrowing</a:t>
              </a:r>
            </a:p>
            <a:p>
              <a:pPr algn="ctr"/>
              <a:r>
                <a:rPr lang="en-US" sz="2000" dirty="0">
                  <a:solidFill>
                    <a:schemeClr val="bg1"/>
                  </a:solidFill>
                </a:rPr>
                <a:t>(</a:t>
              </a:r>
              <a:r>
                <a:rPr lang="en-US" sz="2000" i="1" dirty="0">
                  <a:solidFill>
                    <a:schemeClr val="bg1"/>
                  </a:solidFill>
                </a:rPr>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S</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G</a:t>
              </a:r>
              <a:r>
                <a:rPr lang="en-US" sz="2000" dirty="0">
                  <a:solidFill>
                    <a:schemeClr val="bg1"/>
                  </a:solidFill>
                </a:rPr>
                <a:t>)</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923"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investment is higher than domestic saving, including both private and government saving.</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923"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that domestic investment can exceed domestic saving is if capital is flowing into a country from abroad.</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trade surplus, the national saving and investment identity can be rewritten.</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1015663"/>
            </a:xfrm>
            <a:prstGeom prst="rect">
              <a:avLst/>
            </a:prstGeom>
            <a:grpFill/>
          </p:spPr>
          <p:txBody>
            <a:bodyPr wrap="square" rtlCol="0">
              <a:spAutoFit/>
            </a:bodyPr>
            <a:lstStyle/>
            <a:p>
              <a:pPr algn="ctr"/>
              <a:r>
                <a:rPr lang="en-US" sz="2000" dirty="0">
                  <a:solidFill>
                    <a:schemeClr val="bg1"/>
                  </a:solidFill>
                </a:rPr>
                <a:t>trade surplus = private domestic saving + public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domestic investment</a:t>
              </a:r>
            </a:p>
            <a:p>
              <a:pPr algn="ctr"/>
              <a:r>
                <a:rPr lang="en-US" sz="2000" dirty="0">
                  <a:solidFill>
                    <a:schemeClr val="bg1"/>
                  </a:solidFill>
                </a:rPr>
                <a:t>(</a:t>
              </a:r>
              <a:r>
                <a:rPr lang="en-US" sz="2000" i="1" dirty="0">
                  <a:solidFill>
                    <a:schemeClr val="bg1"/>
                  </a:solidFill>
                </a:rPr>
                <a:t>X</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M</a:t>
              </a:r>
              <a:r>
                <a:rPr lang="en-US" sz="2000" dirty="0">
                  <a:solidFill>
                    <a:schemeClr val="bg1"/>
                  </a:solidFill>
                </a:rPr>
                <a:t>) = </a:t>
              </a:r>
              <a:r>
                <a:rPr lang="en-US" sz="2000" i="1" dirty="0">
                  <a:solidFill>
                    <a:schemeClr val="bg1"/>
                  </a:solidFill>
                </a:rPr>
                <a:t>S</a:t>
              </a:r>
              <a:r>
                <a:rPr lang="en-US" sz="2000" dirty="0">
                  <a:solidFill>
                    <a:schemeClr val="bg1"/>
                  </a:solidFill>
                </a:rPr>
                <a:t> + (</a:t>
              </a:r>
              <a:r>
                <a:rPr lang="en-US" sz="2000" i="1" dirty="0">
                  <a:solidFill>
                    <a:schemeClr val="bg1"/>
                  </a:solidFill>
                </a:rPr>
                <a:t>T</a:t>
              </a:r>
              <a:r>
                <a:rPr lang="en-US" sz="2000" dirty="0">
                  <a:solidFill>
                    <a:schemeClr val="bg1"/>
                  </a:solidFill>
                </a:rPr>
                <a:t> − </a:t>
              </a:r>
              <a:r>
                <a:rPr lang="en-US" sz="2000" i="1" dirty="0">
                  <a:solidFill>
                    <a:schemeClr val="bg1"/>
                  </a:solidFill>
                </a:rPr>
                <a:t>G</a:t>
              </a:r>
              <a:r>
                <a:rPr lang="en-US" sz="2000" dirty="0">
                  <a:solidFill>
                    <a:schemeClr val="bg1"/>
                  </a:solidFill>
                </a:rPr>
                <a:t>) − </a:t>
              </a:r>
              <a:r>
                <a:rPr lang="en-US" sz="2000" i="1" dirty="0">
                  <a:solidFill>
                    <a:schemeClr val="bg1"/>
                  </a:solidFill>
                </a:rPr>
                <a:t>I</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771"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saving (both private and public) is higher than domestic investment.</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771"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163"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extra financial capital will be invested abroad.</a:t>
              </a:r>
            </a:p>
          </p:txBody>
        </p:sp>
      </p:grpSp>
    </p:spTree>
    <p:extLst>
      <p:ext uri="{BB962C8B-B14F-4D97-AF65-F5344CB8AC3E}">
        <p14:creationId xmlns:p14="http://schemas.microsoft.com/office/powerpoint/2010/main" val="111723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1066647"/>
            <a:chOff x="542923" y="1736761"/>
            <a:chExt cx="8058154" cy="1066647"/>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42923" y="1787745"/>
              <a:ext cx="8058154" cy="1015663"/>
            </a:xfrm>
            <a:prstGeom prst="rect">
              <a:avLst/>
            </a:prstGeom>
            <a:grpFill/>
          </p:spPr>
          <p:txBody>
            <a:bodyPr wrap="square" rtlCol="0">
              <a:spAutoFit/>
            </a:bodyPr>
            <a:lstStyle/>
            <a:p>
              <a:pPr algn="ctr"/>
              <a:r>
                <a:rPr lang="en-US" sz="2000" dirty="0">
                  <a:solidFill>
                    <a:schemeClr val="bg1"/>
                  </a:solidFill>
                </a:rPr>
                <a:t>This connection, between the trade balance and domestic saving and investment, explains why economists view the trade balance as a fundamentally macroeconomic phenomenon.</a:t>
              </a:r>
            </a:p>
          </p:txBody>
        </p:sp>
      </p:grpSp>
      <p:pic>
        <p:nvPicPr>
          <p:cNvPr id="5" name="Picture 4" descr="A shipyard at night">
            <a:extLst>
              <a:ext uri="{FF2B5EF4-FFF2-40B4-BE49-F238E27FC236}">
                <a16:creationId xmlns:a16="http://schemas.microsoft.com/office/drawing/2014/main" id="{7E5A1B70-1986-48E1-8438-8AAC4B77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7558" y="2987040"/>
            <a:ext cx="5136884" cy="3429000"/>
          </a:xfrm>
          <a:prstGeom prst="rect">
            <a:avLst/>
          </a:prstGeom>
        </p:spPr>
      </p:pic>
    </p:spTree>
    <p:extLst>
      <p:ext uri="{BB962C8B-B14F-4D97-AF65-F5344CB8AC3E}">
        <p14:creationId xmlns:p14="http://schemas.microsoft.com/office/powerpoint/2010/main" val="1067808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Examining Trade Balances One Factor at a Time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algn="ctr"/>
              <a:r>
                <a:rPr lang="en-US" sz="2000" dirty="0">
                  <a:solidFill>
                    <a:schemeClr val="bg1"/>
                  </a:solidFill>
                </a:rPr>
                <a:t>The national saving and investment identity also provides a framework for thinking about what will cause trade deficits to rise or fall.</a:t>
              </a:r>
            </a:p>
          </p:txBody>
        </p:sp>
      </p:grpSp>
      <p:graphicFrame>
        <p:nvGraphicFramePr>
          <p:cNvPr id="3" name="Table 4">
            <a:extLst>
              <a:ext uri="{FF2B5EF4-FFF2-40B4-BE49-F238E27FC236}">
                <a16:creationId xmlns:a16="http://schemas.microsoft.com/office/drawing/2014/main" id="{1035BA20-FBD7-49B5-BB26-753D59CEAF95}"/>
              </a:ext>
            </a:extLst>
          </p:cNvPr>
          <p:cNvGraphicFramePr>
            <a:graphicFrameLocks noGrp="1"/>
          </p:cNvGraphicFramePr>
          <p:nvPr/>
        </p:nvGraphicFramePr>
        <p:xfrm>
          <a:off x="1881188" y="2986794"/>
          <a:ext cx="8429624" cy="2316726"/>
        </p:xfrm>
        <a:graphic>
          <a:graphicData uri="http://schemas.openxmlformats.org/drawingml/2006/table">
            <a:tbl>
              <a:tblPr firstRow="1" bandRow="1">
                <a:tableStyleId>{5C22544A-7EE6-4342-B048-85BDC9FD1C3A}</a:tableStyleId>
              </a:tblPr>
              <a:tblGrid>
                <a:gridCol w="2107406">
                  <a:extLst>
                    <a:ext uri="{9D8B030D-6E8A-4147-A177-3AD203B41FA5}">
                      <a16:colId xmlns:a16="http://schemas.microsoft.com/office/drawing/2014/main" val="894668979"/>
                    </a:ext>
                  </a:extLst>
                </a:gridCol>
                <a:gridCol w="2107406">
                  <a:extLst>
                    <a:ext uri="{9D8B030D-6E8A-4147-A177-3AD203B41FA5}">
                      <a16:colId xmlns:a16="http://schemas.microsoft.com/office/drawing/2014/main" val="1550556825"/>
                    </a:ext>
                  </a:extLst>
                </a:gridCol>
                <a:gridCol w="2107406">
                  <a:extLst>
                    <a:ext uri="{9D8B030D-6E8A-4147-A177-3AD203B41FA5}">
                      <a16:colId xmlns:a16="http://schemas.microsoft.com/office/drawing/2014/main" val="191829108"/>
                    </a:ext>
                  </a:extLst>
                </a:gridCol>
                <a:gridCol w="2107406">
                  <a:extLst>
                    <a:ext uri="{9D8B030D-6E8A-4147-A177-3AD203B41FA5}">
                      <a16:colId xmlns:a16="http://schemas.microsoft.com/office/drawing/2014/main" val="727466549"/>
                    </a:ext>
                  </a:extLst>
                </a:gridCol>
              </a:tblGrid>
              <a:tr h="672789">
                <a:tc>
                  <a:txBody>
                    <a:bodyPr/>
                    <a:lstStyle/>
                    <a:p>
                      <a:pPr algn="ctr"/>
                      <a:r>
                        <a:rPr lang="en-US" dirty="0">
                          <a:solidFill>
                            <a:schemeClr val="tx1"/>
                          </a:solidFill>
                        </a:rPr>
                        <a:t>Domestic Investment (</a:t>
                      </a:r>
                      <a:r>
                        <a:rPr lang="en-US" i="1" dirty="0">
                          <a:solidFill>
                            <a:schemeClr val="tx1"/>
                          </a:solidFill>
                        </a:rPr>
                        <a:t>I</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Private Domestic Saving (</a:t>
                      </a:r>
                      <a:r>
                        <a:rPr lang="en-US" i="1" dirty="0">
                          <a:solidFill>
                            <a:schemeClr val="tx1"/>
                          </a:solidFill>
                        </a:rPr>
                        <a:t>S</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Public Domestic Saving (</a:t>
                      </a:r>
                      <a:r>
                        <a:rPr lang="en-US" i="1" dirty="0">
                          <a:solidFill>
                            <a:schemeClr val="tx1"/>
                          </a:solidFill>
                        </a:rPr>
                        <a:t>T</a:t>
                      </a:r>
                      <a:r>
                        <a:rPr lang="en-US" dirty="0">
                          <a:solidFill>
                            <a:schemeClr val="tx1"/>
                          </a:solidFill>
                        </a:rPr>
                        <a:t>−</a:t>
                      </a:r>
                      <a:r>
                        <a:rPr lang="en-US" i="1" dirty="0">
                          <a:solidFill>
                            <a:schemeClr val="tx1"/>
                          </a:solidFill>
                        </a:rPr>
                        <a:t>G</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Deficit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624185"/>
                  </a:ext>
                </a:extLst>
              </a:tr>
              <a:tr h="500937">
                <a:tc>
                  <a:txBody>
                    <a:bodyPr/>
                    <a:lstStyle/>
                    <a:p>
                      <a:pPr algn="ctr"/>
                      <a:r>
                        <a:rPr lang="en-US" dirty="0">
                          <a:solidFill>
                            <a:schemeClr val="tx1"/>
                          </a:solidFill>
                        </a:rPr>
                        <a:t>Increases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rise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5224759"/>
                  </a:ext>
                </a:extLst>
              </a:tr>
              <a:tr h="563880">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Increases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fall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1021377"/>
                  </a:ext>
                </a:extLst>
              </a:tr>
              <a:tr h="579120">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Decreases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rise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9206090"/>
                  </a:ext>
                </a:extLst>
              </a:tr>
            </a:tbl>
          </a:graphicData>
        </a:graphic>
      </p:graphicFrame>
    </p:spTree>
    <p:extLst>
      <p:ext uri="{BB962C8B-B14F-4D97-AF65-F5344CB8AC3E}">
        <p14:creationId xmlns:p14="http://schemas.microsoft.com/office/powerpoint/2010/main" val="1371486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Short-Term Movements in the Business Cycle and the Trade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42271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trade imbalances can be affected by whether an economy is in a recession or on the upswing.</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makes a trade deficit smaller or a trade surplus larger, and economic growth makes a trade deficit larger or a trade surplus smaller.</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trade deficit rises, it necessarily means a greater net inflow of foreign financial capital.</a:t>
              </a:r>
            </a:p>
          </p:txBody>
        </p:sp>
      </p:grpSp>
      <p:grpSp>
        <p:nvGrpSpPr>
          <p:cNvPr id="27" name="Group 26"/>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Reduced private saving could offset the inflow of financial capital, leaving domestic investment and public saving unchanged.</a:t>
              </a:r>
            </a:p>
          </p:txBody>
        </p:sp>
      </p:grpSp>
      <p:grpSp>
        <p:nvGrpSpPr>
          <p:cNvPr id="18" name="Group 17">
            <a:extLst>
              <a:ext uri="{FF2B5EF4-FFF2-40B4-BE49-F238E27FC236}">
                <a16:creationId xmlns:a16="http://schemas.microsoft.com/office/drawing/2014/main" id="{BA45E56F-345E-494F-BCC2-6B434DE84245}"/>
              </a:ext>
            </a:extLst>
          </p:cNvPr>
          <p:cNvGrpSpPr/>
          <p:nvPr/>
        </p:nvGrpSpPr>
        <p:grpSpPr>
          <a:xfrm>
            <a:off x="2066922" y="522572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628C876-8349-1541-8D8F-FAEC68A021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6174F89-C654-6146-889E-4C495F55FEEE}"/>
                </a:ext>
              </a:extLst>
            </p:cNvPr>
            <p:cNvSpPr txBox="1"/>
            <p:nvPr/>
          </p:nvSpPr>
          <p:spPr>
            <a:xfrm>
              <a:off x="633043" y="17891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inflow could result in higher domestic investment, leaving private and public saving unchanged.</a:t>
              </a:r>
            </a:p>
          </p:txBody>
        </p:sp>
      </p:grpSp>
    </p:spTree>
    <p:extLst>
      <p:ext uri="{BB962C8B-B14F-4D97-AF65-F5344CB8AC3E}">
        <p14:creationId xmlns:p14="http://schemas.microsoft.com/office/powerpoint/2010/main" val="111209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series of financial crises triggered by unbalanced trade can lead economies into deep recessions.</a:t>
              </a:r>
            </a:p>
          </p:txBody>
        </p:sp>
      </p:grpSp>
      <p:grpSp>
        <p:nvGrpSpPr>
          <p:cNvPr id="18" name="Group 17">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crises begin with large trade deficits.</a:t>
              </a:r>
            </a:p>
          </p:txBody>
        </p:sp>
      </p:grpSp>
      <p:grpSp>
        <p:nvGrpSpPr>
          <p:cNvPr id="21" name="Group 20">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some point, foreign investors become pessimistic about the economy and move their money to other countries.</a:t>
              </a:r>
            </a:p>
          </p:txBody>
        </p:sp>
      </p:grpSp>
      <p:grpSp>
        <p:nvGrpSpPr>
          <p:cNvPr id="28" name="Group 27">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279280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766480" y="1383375"/>
            <a:ext cx="8588693" cy="180178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493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617045" y="1383374"/>
            <a:ext cx="8957910" cy="4336715"/>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a:p>
            <a:pPr algn="ctr"/>
            <a:endParaRPr lang="en-US" sz="2000" dirty="0"/>
          </a:p>
          <a:p>
            <a:pPr algn="ctr"/>
            <a:r>
              <a:rPr lang="en-US" sz="2000" i="1" dirty="0"/>
              <a:t>S + (M </a:t>
            </a:r>
            <a:r>
              <a:rPr lang="en-US" sz="2000" dirty="0">
                <a:solidFill>
                  <a:schemeClr val="bg1"/>
                </a:solidFill>
              </a:rPr>
              <a:t>−</a:t>
            </a:r>
            <a:r>
              <a:rPr lang="en-US" sz="2000" i="1" dirty="0"/>
              <a:t> X) = I + (G </a:t>
            </a:r>
            <a:r>
              <a:rPr lang="en-US" sz="2000" dirty="0">
                <a:solidFill>
                  <a:schemeClr val="bg1"/>
                </a:solidFill>
              </a:rPr>
              <a:t>−</a:t>
            </a:r>
            <a:r>
              <a:rPr lang="en-US" sz="2000" i="1" dirty="0"/>
              <a:t> T)</a:t>
            </a:r>
          </a:p>
          <a:p>
            <a:pPr algn="ctr"/>
            <a:endParaRPr lang="en-US" sz="2000" i="1" dirty="0"/>
          </a:p>
          <a:p>
            <a:pPr algn="ctr"/>
            <a:r>
              <a:rPr lang="en-US" sz="2000" i="1" dirty="0"/>
              <a:t>Substitute the values for S = $300, I = $165, and (G</a:t>
            </a:r>
            <a:r>
              <a:rPr lang="en-US" sz="2000" dirty="0">
                <a:solidFill>
                  <a:schemeClr val="bg1"/>
                </a:solidFill>
              </a:rPr>
              <a:t> − </a:t>
            </a:r>
            <a:r>
              <a:rPr lang="en-US" sz="2000" i="1" dirty="0"/>
              <a:t>T) = $155, and solve for (M</a:t>
            </a:r>
            <a:r>
              <a:rPr lang="en-US" sz="2000" dirty="0">
                <a:solidFill>
                  <a:schemeClr val="bg1"/>
                </a:solidFill>
              </a:rPr>
              <a:t> − </a:t>
            </a:r>
            <a:r>
              <a:rPr lang="en-US" sz="2000" i="1" dirty="0"/>
              <a:t>X).</a:t>
            </a:r>
          </a:p>
          <a:p>
            <a:pPr algn="ctr"/>
            <a:endParaRPr lang="en-US" sz="2000" i="1" dirty="0"/>
          </a:p>
          <a:p>
            <a:pPr algn="ctr"/>
            <a:r>
              <a:rPr lang="en-US" sz="2000" i="1" dirty="0"/>
              <a:t>$300 + (M</a:t>
            </a:r>
            <a:r>
              <a:rPr lang="en-US" sz="2000" dirty="0">
                <a:solidFill>
                  <a:schemeClr val="bg1"/>
                </a:solidFill>
              </a:rPr>
              <a:t> − </a:t>
            </a:r>
            <a:r>
              <a:rPr lang="en-US" sz="2000" i="1" dirty="0"/>
              <a:t>X) = $165 + $155</a:t>
            </a:r>
          </a:p>
          <a:p>
            <a:pPr algn="ctr"/>
            <a:r>
              <a:rPr lang="en-US" sz="2000" i="1" dirty="0"/>
              <a:t>(M</a:t>
            </a:r>
            <a:r>
              <a:rPr lang="en-US" sz="2000" dirty="0">
                <a:solidFill>
                  <a:schemeClr val="bg1"/>
                </a:solidFill>
              </a:rPr>
              <a:t> − </a:t>
            </a:r>
            <a:r>
              <a:rPr lang="en-US" sz="2000" i="1" dirty="0"/>
              <a:t>X) = $165 + $155</a:t>
            </a:r>
            <a:r>
              <a:rPr lang="en-US" sz="2000" dirty="0">
                <a:solidFill>
                  <a:schemeClr val="bg1"/>
                </a:solidFill>
              </a:rPr>
              <a:t> − </a:t>
            </a:r>
            <a:r>
              <a:rPr lang="en-US" sz="2000" i="1" dirty="0"/>
              <a:t>$300</a:t>
            </a:r>
          </a:p>
          <a:p>
            <a:pPr algn="ctr"/>
            <a:r>
              <a:rPr lang="en-US" sz="2000" i="1" dirty="0"/>
              <a:t>(M</a:t>
            </a:r>
            <a:r>
              <a:rPr lang="en-US" sz="2000" dirty="0">
                <a:solidFill>
                  <a:schemeClr val="bg1"/>
                </a:solidFill>
              </a:rPr>
              <a:t> − </a:t>
            </a:r>
            <a:r>
              <a:rPr lang="en-US" sz="2000" i="1" dirty="0"/>
              <a:t>X) = $20</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042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766480" y="1383374"/>
            <a:ext cx="8588693" cy="5165107"/>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national saving and investment identity is based on the relationship that the total quantity of financial capital supplied from all sources must equal the total quantity of financial capital demanded from all sources.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i="1" dirty="0"/>
              <a:t>S</a:t>
            </a:r>
            <a:r>
              <a:rPr lang="en-US" sz="2000" dirty="0"/>
              <a:t> = private savings, </a:t>
            </a:r>
            <a:r>
              <a:rPr lang="en-US" sz="2000" i="1" dirty="0"/>
              <a:t>T</a:t>
            </a:r>
            <a:r>
              <a:rPr lang="en-US" sz="2000" dirty="0"/>
              <a:t> = taxes, </a:t>
            </a:r>
            <a:r>
              <a:rPr lang="en-US" sz="2000" i="1" dirty="0"/>
              <a:t>G</a:t>
            </a:r>
            <a:r>
              <a:rPr lang="en-US" sz="2000" dirty="0"/>
              <a:t> = government spending, </a:t>
            </a:r>
            <a:r>
              <a:rPr lang="en-US" sz="2000" i="1" dirty="0"/>
              <a:t>M</a:t>
            </a:r>
            <a:r>
              <a:rPr lang="en-US" sz="2000" dirty="0"/>
              <a:t> = imports, </a:t>
            </a:r>
            <a:r>
              <a:rPr lang="en-US" sz="2000" i="1" dirty="0"/>
              <a:t>X</a:t>
            </a:r>
            <a:r>
              <a:rPr lang="en-US" sz="2000" dirty="0"/>
              <a:t> = exports, </a:t>
            </a:r>
            <a:r>
              <a:rPr lang="en-US" sz="2000" i="1" dirty="0"/>
              <a:t>I</a:t>
            </a:r>
            <a:r>
              <a:rPr lang="en-US" sz="2000" dirty="0"/>
              <a:t> = investment</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In the formula for an economy with a current account deficit and budget deficit: </a:t>
            </a:r>
          </a:p>
          <a:p>
            <a:pPr algn="ctr"/>
            <a:r>
              <a:rPr lang="en-US" sz="2000" dirty="0"/>
              <a:t>supply of financial capital = demand for financial capital</a:t>
            </a:r>
          </a:p>
          <a:p>
            <a:pPr algn="ctr"/>
            <a:r>
              <a:rPr lang="en-US" sz="2000" i="1" dirty="0"/>
              <a:t>S</a:t>
            </a:r>
            <a:r>
              <a:rPr lang="en-US" sz="2000" dirty="0"/>
              <a:t> + (</a:t>
            </a:r>
            <a:r>
              <a:rPr lang="en-US" sz="2000" i="1" dirty="0"/>
              <a:t>M</a:t>
            </a:r>
            <a:r>
              <a:rPr lang="en-US" sz="2000" dirty="0">
                <a:solidFill>
                  <a:schemeClr val="bg1"/>
                </a:solidFill>
              </a:rPr>
              <a:t> − </a:t>
            </a:r>
            <a:r>
              <a:rPr lang="en-US" sz="2000" i="1" dirty="0"/>
              <a:t>X</a:t>
            </a:r>
            <a:r>
              <a:rPr lang="en-US" sz="2000" dirty="0"/>
              <a:t>) = </a:t>
            </a:r>
            <a:r>
              <a:rPr lang="en-US" sz="2000" i="1" dirty="0"/>
              <a:t>I</a:t>
            </a:r>
            <a:r>
              <a:rPr lang="en-US" sz="2000" dirty="0"/>
              <a:t> + (</a:t>
            </a:r>
            <a:r>
              <a:rPr lang="en-US" sz="2000" i="1" dirty="0"/>
              <a:t>G</a:t>
            </a:r>
            <a:r>
              <a:rPr lang="en-US" sz="2000" dirty="0">
                <a:solidFill>
                  <a:schemeClr val="bg1"/>
                </a:solidFill>
              </a:rPr>
              <a:t> − </a:t>
            </a:r>
            <a:r>
              <a:rPr lang="en-US" sz="2000" i="1" dirty="0"/>
              <a:t>T</a:t>
            </a:r>
            <a:r>
              <a:rPr lang="en-US" sz="2000" dirty="0"/>
              <a:t>) </a:t>
            </a:r>
          </a:p>
          <a:p>
            <a:endParaRPr lang="en-US" sz="2000" dirty="0"/>
          </a:p>
          <a:p>
            <a:pPr marL="285750" indent="-285750">
              <a:buFont typeface="Arial" panose="020B0604020202020204" pitchFamily="34" charset="0"/>
              <a:buChar char="•"/>
            </a:pPr>
            <a:r>
              <a:rPr lang="en-US" sz="2000" dirty="0"/>
              <a:t>A recession tends to increase the trade balance (meaning a higher trade surplus or lower trade deficit), while economic boom tends to decrease the trade balance (meaning a lower trade surplus or a larger trade deficit).</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592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944135" y="2248262"/>
            <a:ext cx="101865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Pros and Cons of Trade Deficits and Surpluses</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900"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flows of trade always involve flows of financial payments, flows of international trade and international financial capital are the same.</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Conventional wisdom often holds that borrowing money is foolish and that wise countries should always rely on their own resources.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2985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Borrowing at certain times can also make sound economic sense.</a:t>
              </a:r>
            </a:p>
          </p:txBody>
        </p:sp>
      </p:grpSp>
      <p:grpSp>
        <p:nvGrpSpPr>
          <p:cNvPr id="27" name="Group 26"/>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both individuals and countries, there is no economic merit in a policy of abstaining from participation in financial capital markets.</a:t>
              </a:r>
            </a:p>
          </p:txBody>
        </p:sp>
      </p:grpSp>
    </p:spTree>
    <p:extLst>
      <p:ext uri="{BB962C8B-B14F-4D97-AF65-F5344CB8AC3E}">
        <p14:creationId xmlns:p14="http://schemas.microsoft.com/office/powerpoint/2010/main" val="2718498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When to Borrow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individual can borrow for a college education that will increase productivity and wages in the future, allowing the borrower to repay.</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business can borrow in order to buy a machine that will increase output, productivity, and profits.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867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can borrow foreign financial capital, which it can invest in ways that will increase the nation's economic growth in the future.</a:t>
              </a:r>
            </a:p>
          </p:txBody>
        </p:sp>
      </p:grpSp>
    </p:spTree>
    <p:extLst>
      <p:ext uri="{BB962C8B-B14F-4D97-AF65-F5344CB8AC3E}">
        <p14:creationId xmlns:p14="http://schemas.microsoft.com/office/powerpoint/2010/main" val="64922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153089-3092-47BE-B016-710BB1C9AF52}"/>
              </a:ext>
            </a:extLst>
          </p:cNvPr>
          <p:cNvSpPr/>
          <p:nvPr/>
        </p:nvSpPr>
        <p:spPr>
          <a:xfrm>
            <a:off x="1881186" y="1384426"/>
            <a:ext cx="8429625" cy="214749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938992"/>
          </a:xfrm>
          <a:prstGeom prst="rect">
            <a:avLst/>
          </a:prstGeom>
          <a:solidFill>
            <a:srgbClr val="627981"/>
          </a:solidFill>
        </p:spPr>
        <p:txBody>
          <a:bodyPr wrap="square" rtlCol="0">
            <a:spAutoFit/>
          </a:bodyPr>
          <a:lstStyle/>
          <a:p>
            <a:pPr algn="ctr"/>
            <a:r>
              <a:rPr lang="en-US" sz="2000" dirty="0">
                <a:solidFill>
                  <a:schemeClr val="bg1"/>
                </a:solidFill>
              </a:rPr>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p:txBody>
      </p:sp>
      <p:pic>
        <p:nvPicPr>
          <p:cNvPr id="6" name="Picture 5" descr="A picture of a train ">
            <a:extLst>
              <a:ext uri="{FF2B5EF4-FFF2-40B4-BE49-F238E27FC236}">
                <a16:creationId xmlns:a16="http://schemas.microsoft.com/office/drawing/2014/main" id="{F7F479DD-8FC6-43E2-A377-83F214FF9394}"/>
              </a:ext>
            </a:extLst>
          </p:cNvPr>
          <p:cNvPicPr>
            <a:picLocks noChangeAspect="1"/>
          </p:cNvPicPr>
          <p:nvPr/>
        </p:nvPicPr>
        <p:blipFill>
          <a:blip r:embed="rId3"/>
          <a:stretch>
            <a:fillRect/>
          </a:stretch>
        </p:blipFill>
        <p:spPr>
          <a:xfrm>
            <a:off x="3978785" y="3708820"/>
            <a:ext cx="4234426" cy="2943276"/>
          </a:xfrm>
          <a:prstGeom prst="rect">
            <a:avLst/>
          </a:prstGeom>
        </p:spPr>
      </p:pic>
    </p:spTree>
    <p:extLst>
      <p:ext uri="{BB962C8B-B14F-4D97-AF65-F5344CB8AC3E}">
        <p14:creationId xmlns:p14="http://schemas.microsoft.com/office/powerpoint/2010/main" val="2292802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Potential Consequences of Borrowing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countries have run large trade deficits, borrowed heavily in global capital markets, and ended up in trouble.</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Borrowed funds from foreign countries may not be invested in ways that lead to increased productivity.</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90109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borrowed from other nations may flow out unexpectedly.</a:t>
              </a:r>
            </a:p>
          </p:txBody>
        </p:sp>
      </p:grpSp>
    </p:spTree>
    <p:extLst>
      <p:ext uri="{BB962C8B-B14F-4D97-AF65-F5344CB8AC3E}">
        <p14:creationId xmlns:p14="http://schemas.microsoft.com/office/powerpoint/2010/main" val="2542711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153089-3092-47BE-B016-710BB1C9AF52}"/>
              </a:ext>
            </a:extLst>
          </p:cNvPr>
          <p:cNvSpPr/>
          <p:nvPr/>
        </p:nvSpPr>
        <p:spPr>
          <a:xfrm>
            <a:off x="1881186" y="1384426"/>
            <a:ext cx="8429625" cy="18534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631216"/>
          </a:xfrm>
          <a:prstGeom prst="rect">
            <a:avLst/>
          </a:prstGeom>
          <a:solidFill>
            <a:srgbClr val="627981"/>
          </a:solidFill>
        </p:spPr>
        <p:txBody>
          <a:bodyPr wrap="square" rtlCol="0">
            <a:spAutoFit/>
          </a:bodyPr>
          <a:lstStyle/>
          <a:p>
            <a:pPr algn="ctr"/>
            <a:r>
              <a:rPr lang="en-US" sz="2000" dirty="0">
                <a:solidFill>
                  <a:schemeClr val="bg1"/>
                </a:solidFill>
              </a:rPr>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p:txBody>
      </p:sp>
      <p:pic>
        <p:nvPicPr>
          <p:cNvPr id="7" name="Picture 6" descr="The Mexican flag flying in a city square">
            <a:extLst>
              <a:ext uri="{FF2B5EF4-FFF2-40B4-BE49-F238E27FC236}">
                <a16:creationId xmlns:a16="http://schemas.microsoft.com/office/drawing/2014/main" id="{1E787C6E-4486-45B8-8856-E75317FA79F3}"/>
              </a:ext>
            </a:extLst>
          </p:cNvPr>
          <p:cNvPicPr>
            <a:picLocks noChangeAspect="1"/>
          </p:cNvPicPr>
          <p:nvPr/>
        </p:nvPicPr>
        <p:blipFill>
          <a:blip r:embed="rId3"/>
          <a:stretch>
            <a:fillRect/>
          </a:stretch>
        </p:blipFill>
        <p:spPr>
          <a:xfrm>
            <a:off x="3672502" y="3446391"/>
            <a:ext cx="4846992" cy="3237874"/>
          </a:xfrm>
          <a:prstGeom prst="rect">
            <a:avLst/>
          </a:prstGeom>
        </p:spPr>
      </p:pic>
    </p:spTree>
    <p:extLst>
      <p:ext uri="{BB962C8B-B14F-4D97-AF65-F5344CB8AC3E}">
        <p14:creationId xmlns:p14="http://schemas.microsoft.com/office/powerpoint/2010/main" val="1559593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Are Trade Surpluses Always Good?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trade deficit is not always harmful, there is no guarantee that running a trade surplus will bring robust economic health.</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773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Germany and Japan ran substantial trade surpluses in the late 1990s and early 2000s.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Regardless of their persistent trade surpluses, both Japan and Germany have experienced occasional recessions.</a:t>
              </a:r>
            </a:p>
          </p:txBody>
        </p:sp>
      </p:grpSp>
      <p:grpSp>
        <p:nvGrpSpPr>
          <p:cNvPr id="15" name="Group 14">
            <a:extLst>
              <a:ext uri="{FF2B5EF4-FFF2-40B4-BE49-F238E27FC236}">
                <a16:creationId xmlns:a16="http://schemas.microsoft.com/office/drawing/2014/main" id="{9E912083-CF99-4B4B-9E1B-2655231BB54E}"/>
              </a:ext>
            </a:extLst>
          </p:cNvPr>
          <p:cNvGrpSpPr/>
          <p:nvPr/>
        </p:nvGrpSpPr>
        <p:grpSpPr>
          <a:xfrm>
            <a:off x="2066922" y="43550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FE9223A-6A95-4A3C-BD02-EFA7B9463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A12705-D96A-47C2-8E5C-E894D86F7391}"/>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neither country has had especially robust annual growth in recent years.</a:t>
              </a:r>
            </a:p>
          </p:txBody>
        </p:sp>
      </p:grpSp>
    </p:spTree>
    <p:extLst>
      <p:ext uri="{BB962C8B-B14F-4D97-AF65-F5344CB8AC3E}">
        <p14:creationId xmlns:p14="http://schemas.microsoft.com/office/powerpoint/2010/main" val="300136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568997" y="1862277"/>
              <a:ext cx="3566089" cy="1280492"/>
            </a:xfrm>
            <a:prstGeom prst="rect">
              <a:avLst/>
            </a:prstGeom>
            <a:grpFill/>
          </p:spPr>
          <p:txBody>
            <a:bodyPr wrap="square" rtlCol="0" anchor="ctr">
              <a:spAutoFit/>
            </a:bodyPr>
            <a:lstStyle/>
            <a:p>
              <a:pPr algn="ctr">
                <a:lnSpc>
                  <a:spcPct val="150000"/>
                </a:lnSpc>
              </a:pPr>
              <a:r>
                <a:rPr lang="en-US" sz="2800" dirty="0">
                  <a:solidFill>
                    <a:schemeClr val="bg1"/>
                  </a:solidFill>
                </a:rPr>
                <a:t>Merchandise Trade Balance</a:t>
              </a:r>
            </a:p>
          </p:txBody>
        </p:sp>
        <p:sp>
          <p:nvSpPr>
            <p:cNvPr id="12" name="TextBox 11"/>
            <p:cNvSpPr txBox="1"/>
            <p:nvPr/>
          </p:nvSpPr>
          <p:spPr>
            <a:xfrm>
              <a:off x="5083912" y="1862277"/>
              <a:ext cx="3325552" cy="1280492"/>
            </a:xfrm>
            <a:prstGeom prst="rect">
              <a:avLst/>
            </a:prstGeom>
            <a:grpFill/>
          </p:spPr>
          <p:txBody>
            <a:bodyPr wrap="square" rtlCol="0" anchor="ctr">
              <a:spAutoFit/>
            </a:bodyPr>
            <a:lstStyle/>
            <a:p>
              <a:pPr algn="ctr">
                <a:lnSpc>
                  <a:spcPct val="150000"/>
                </a:lnSpc>
              </a:pPr>
              <a:r>
                <a:rPr lang="en-US" sz="2800" dirty="0">
                  <a:solidFill>
                    <a:schemeClr val="bg1"/>
                  </a:solidFill>
                </a:rPr>
                <a:t>Current Account Balance</a:t>
              </a:r>
            </a:p>
          </p:txBody>
        </p:sp>
      </p:gr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Measures trade of physical goods</a:t>
            </a:r>
          </a:p>
          <a:p>
            <a:pPr marL="285750" indent="-285750">
              <a:buFont typeface="Arial" panose="020B0604020202020204" pitchFamily="34" charset="0"/>
              <a:buChar char="•"/>
            </a:pPr>
            <a:r>
              <a:rPr lang="en-US" dirty="0">
                <a:solidFill>
                  <a:schemeClr val="bg1"/>
                </a:solidFill>
              </a:rPr>
              <a:t>A common measurement a few decades ago, but the global economy has changed</a:t>
            </a:r>
          </a:p>
          <a:p>
            <a:pPr marL="285750" indent="-285750">
              <a:buFont typeface="Arial" panose="020B0604020202020204" pitchFamily="34" charset="0"/>
              <a:buChar char="•"/>
            </a:pPr>
            <a:r>
              <a:rPr lang="en-US" dirty="0">
                <a:solidFill>
                  <a:schemeClr val="bg1"/>
                </a:solidFill>
              </a:rPr>
              <a:t>More modern measurements now include trade of services</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Broader measure than merchandise trade balance</a:t>
            </a:r>
          </a:p>
          <a:p>
            <a:pPr marL="285750" indent="-285750">
              <a:buFont typeface="Arial" panose="020B0604020202020204" pitchFamily="34" charset="0"/>
              <a:buChar char="•"/>
            </a:pPr>
            <a:r>
              <a:rPr lang="en-US" dirty="0">
                <a:solidFill>
                  <a:schemeClr val="bg1"/>
                </a:solidFill>
              </a:rPr>
              <a:t>Includes other international flows of income and foreign aid</a:t>
            </a:r>
          </a:p>
        </p:txBody>
      </p:sp>
    </p:spTree>
    <p:extLst>
      <p:ext uri="{BB962C8B-B14F-4D97-AF65-F5344CB8AC3E}">
        <p14:creationId xmlns:p14="http://schemas.microsoft.com/office/powerpoint/2010/main" val="23929559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4"/>
            <a:ext cx="9468361" cy="284047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surpluses are no guarantee of economic health.</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deficits are no guarantee of economic weakness.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deficits and trade surpluses can work out well or poorly, depending on whether or not a government wisely invests the corresponding flows of financial capital.</a:t>
            </a: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644400" y="2156384"/>
            <a:ext cx="109032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Difference between Level of Trade and the Trade Balance</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Level and Balance of Trade</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4035EE9E-FAA2-4119-A7E6-D9D7B5F1D98C}"/>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673359DE-0534-4275-BE39-AD8D45D3B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88458550-2DF6-41F1-8A66-ACC634B50B76}"/>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first, a nation's level of trade may sound like the same issue as the balance of trade, but these two concepts are actually distinct.</a:t>
              </a:r>
            </a:p>
          </p:txBody>
        </p:sp>
      </p:grpSp>
      <p:grpSp>
        <p:nvGrpSpPr>
          <p:cNvPr id="15" name="Group 14">
            <a:extLst>
              <a:ext uri="{FF2B5EF4-FFF2-40B4-BE49-F238E27FC236}">
                <a16:creationId xmlns:a16="http://schemas.microsoft.com/office/drawing/2014/main" id="{B67810AA-F820-45AB-85EB-807F56F72AA1}"/>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395E398-6882-4B1D-9060-9271BC1D6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45DD2B5-3117-4E96-9FB9-A6089BDA90E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is measured by a country's exports of goods and services as a share of its gross domestic product (GDP).</a:t>
              </a:r>
            </a:p>
          </p:txBody>
        </p:sp>
      </p:grpSp>
      <p:grpSp>
        <p:nvGrpSpPr>
          <p:cNvPr id="18" name="Group 17">
            <a:extLst>
              <a:ext uri="{FF2B5EF4-FFF2-40B4-BE49-F238E27FC236}">
                <a16:creationId xmlns:a16="http://schemas.microsoft.com/office/drawing/2014/main" id="{9F160623-6119-4BEC-9CF5-7B3996BCDDE1}"/>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03963D-7577-483B-9032-C26D5C06C5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1DFA495-F1E8-43DA-867C-AF324EF8F0A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indicates how much of its production the country exports and the degree of the country's globalization.</a:t>
              </a:r>
            </a:p>
          </p:txBody>
        </p:sp>
      </p:grpSp>
      <p:grpSp>
        <p:nvGrpSpPr>
          <p:cNvPr id="21" name="Group 20">
            <a:extLst>
              <a:ext uri="{FF2B5EF4-FFF2-40B4-BE49-F238E27FC236}">
                <a16:creationId xmlns:a16="http://schemas.microsoft.com/office/drawing/2014/main" id="{8947B5A4-7D82-4864-BCBD-D646F3D53DB6}"/>
              </a:ext>
            </a:extLst>
          </p:cNvPr>
          <p:cNvGrpSpPr/>
          <p:nvPr/>
        </p:nvGrpSpPr>
        <p:grpSpPr>
          <a:xfrm>
            <a:off x="2066922" y="428031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775FDF-12CC-486A-B919-14A156867C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DBCF0C9-5C53-4BBC-B702-DA5011BE940C}"/>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measured by the gap between a nation's exports and imports.</a:t>
              </a:r>
            </a:p>
          </p:txBody>
        </p:sp>
      </p:grpSp>
      <p:grpSp>
        <p:nvGrpSpPr>
          <p:cNvPr id="24" name="Group 23">
            <a:extLst>
              <a:ext uri="{FF2B5EF4-FFF2-40B4-BE49-F238E27FC236}">
                <a16:creationId xmlns:a16="http://schemas.microsoft.com/office/drawing/2014/main" id="{0C05E3CE-5CC4-4606-8BF6-8BB67E9D738E}"/>
              </a:ext>
            </a:extLst>
          </p:cNvPr>
          <p:cNvGrpSpPr/>
          <p:nvPr/>
        </p:nvGrpSpPr>
        <p:grpSpPr>
          <a:xfrm>
            <a:off x="2066922" y="5180119"/>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D5E3A03-C47D-481D-B36F-2B531FA999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EF03DAE4-0F45-4C89-A3DD-700F23E70A5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indicates whether the country is running a trade deficit or a trade surplus.</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grpSp>
        <p:nvGrpSpPr>
          <p:cNvPr id="130" name="Google Shape;130;p17"/>
          <p:cNvGrpSpPr/>
          <p:nvPr/>
        </p:nvGrpSpPr>
        <p:grpSpPr>
          <a:xfrm>
            <a:off x="1524001" y="338445"/>
            <a:ext cx="9144000" cy="6332730"/>
            <a:chOff x="-1" y="463132"/>
            <a:chExt cx="9144000" cy="6332730"/>
          </a:xfrm>
        </p:grpSpPr>
        <p:sp>
          <p:nvSpPr>
            <p:cNvPr id="131" name="Google Shape;131;p17"/>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Level and Balance of Trade</a:t>
              </a:r>
              <a:endParaRPr/>
            </a:p>
          </p:txBody>
        </p:sp>
        <p:sp>
          <p:nvSpPr>
            <p:cNvPr id="132" name="Google Shape;132;p17"/>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absolutely possible for a country to have both a very high level of trade and a near balance between exports and imports.</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also possible for a country to have both a low level of trade and a large imbalance between exports and imports.</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2017, the United States only exported 12% of GDP, but it had a trade deficit of $550 billion.</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grpSp>
        <p:nvGrpSpPr>
          <p:cNvPr id="144" name="Google Shape;144;p18"/>
          <p:cNvGrpSpPr/>
          <p:nvPr/>
        </p:nvGrpSpPr>
        <p:grpSpPr>
          <a:xfrm>
            <a:off x="1524001" y="338445"/>
            <a:ext cx="9144001" cy="6332628"/>
            <a:chOff x="-1" y="463132"/>
            <a:chExt cx="9144001" cy="6332628"/>
          </a:xfrm>
        </p:grpSpPr>
        <p:sp>
          <p:nvSpPr>
            <p:cNvPr id="145" name="Google Shape;145;p18"/>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Level of Trade Influencers</a:t>
              </a:r>
              <a:endParaRPr/>
            </a:p>
          </p:txBody>
        </p:sp>
        <p:sp>
          <p:nvSpPr>
            <p:cNvPr id="146" name="Google Shape;146;p18"/>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47" name="Google Shape;147;p18"/>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48" name="Google Shape;148;p18"/>
          <p:cNvGrpSpPr/>
          <p:nvPr/>
        </p:nvGrpSpPr>
        <p:grpSpPr>
          <a:xfrm>
            <a:off x="2683462" y="3003758"/>
            <a:ext cx="2080340" cy="1617913"/>
            <a:chOff x="1149291" y="1753237"/>
            <a:chExt cx="2080340" cy="1617913"/>
          </a:xfrm>
          <a:solidFill>
            <a:srgbClr val="627981"/>
          </a:solidFill>
        </p:grpSpPr>
        <p:sp>
          <p:nvSpPr>
            <p:cNvPr id="149" name="Google Shape;149;p18"/>
            <p:cNvSpPr/>
            <p:nvPr/>
          </p:nvSpPr>
          <p:spPr>
            <a:xfrm>
              <a:off x="1149291" y="1753237"/>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0" name="Google Shape;150;p18"/>
            <p:cNvSpPr txBox="1"/>
            <p:nvPr/>
          </p:nvSpPr>
          <p:spPr>
            <a:xfrm>
              <a:off x="1357203" y="2282789"/>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Economy size</a:t>
              </a:r>
              <a:endParaRPr dirty="0">
                <a:solidFill>
                  <a:schemeClr val="bg1"/>
                </a:solidFill>
              </a:endParaRPr>
            </a:p>
          </p:txBody>
        </p:sp>
      </p:grpSp>
      <p:grpSp>
        <p:nvGrpSpPr>
          <p:cNvPr id="151" name="Google Shape;151;p18"/>
          <p:cNvGrpSpPr/>
          <p:nvPr/>
        </p:nvGrpSpPr>
        <p:grpSpPr>
          <a:xfrm>
            <a:off x="7448534" y="2998211"/>
            <a:ext cx="2080340" cy="1617913"/>
            <a:chOff x="5914363" y="1747690"/>
            <a:chExt cx="2080340" cy="1617913"/>
          </a:xfrm>
          <a:solidFill>
            <a:srgbClr val="627981"/>
          </a:solidFill>
        </p:grpSpPr>
        <p:sp>
          <p:nvSpPr>
            <p:cNvPr id="152" name="Google Shape;152;p18"/>
            <p:cNvSpPr/>
            <p:nvPr/>
          </p:nvSpPr>
          <p:spPr>
            <a:xfrm>
              <a:off x="5914363" y="1747690"/>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3" name="Google Shape;153;p18"/>
            <p:cNvSpPr txBox="1"/>
            <p:nvPr/>
          </p:nvSpPr>
          <p:spPr>
            <a:xfrm>
              <a:off x="6122276" y="2277507"/>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Trade history</a:t>
              </a:r>
              <a:endParaRPr dirty="0">
                <a:solidFill>
                  <a:schemeClr val="bg1"/>
                </a:solidFill>
              </a:endParaRPr>
            </a:p>
          </p:txBody>
        </p:sp>
      </p:grpSp>
      <p:grpSp>
        <p:nvGrpSpPr>
          <p:cNvPr id="154" name="Google Shape;154;p18"/>
          <p:cNvGrpSpPr/>
          <p:nvPr/>
        </p:nvGrpSpPr>
        <p:grpSpPr>
          <a:xfrm>
            <a:off x="5065998" y="2998211"/>
            <a:ext cx="2080340" cy="1617913"/>
            <a:chOff x="3531827" y="1747690"/>
            <a:chExt cx="2080340" cy="1617913"/>
          </a:xfrm>
          <a:solidFill>
            <a:srgbClr val="627981"/>
          </a:solidFill>
        </p:grpSpPr>
        <p:sp>
          <p:nvSpPr>
            <p:cNvPr id="155" name="Google Shape;155;p18"/>
            <p:cNvSpPr/>
            <p:nvPr/>
          </p:nvSpPr>
          <p:spPr>
            <a:xfrm>
              <a:off x="3531827" y="1747690"/>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6" name="Google Shape;156;p18"/>
            <p:cNvSpPr txBox="1"/>
            <p:nvPr/>
          </p:nvSpPr>
          <p:spPr>
            <a:xfrm>
              <a:off x="3739740" y="2277507"/>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Geographic location</a:t>
              </a:r>
              <a:endParaRPr dirty="0">
                <a:solidFill>
                  <a:schemeClr val="bg1"/>
                </a:solidFill>
              </a:endParaRPr>
            </a:p>
          </p:txBody>
        </p:sp>
      </p:grpSp>
      <p:grpSp>
        <p:nvGrpSpPr>
          <p:cNvPr id="15" name="Group 14">
            <a:extLst>
              <a:ext uri="{FF2B5EF4-FFF2-40B4-BE49-F238E27FC236}">
                <a16:creationId xmlns:a16="http://schemas.microsoft.com/office/drawing/2014/main" id="{7432EA09-0189-4F1F-8071-80CABC768C2B}"/>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AA46BD1-6AAA-4526-933F-45FFCFD887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08D0B08-DC7B-4242-AF3D-3C45F9D412BF}"/>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Three factors strongly influence a nation's level of trade:</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Google Shape;161;p19"/>
          <p:cNvGrpSpPr/>
          <p:nvPr/>
        </p:nvGrpSpPr>
        <p:grpSpPr>
          <a:xfrm>
            <a:off x="1524001" y="338445"/>
            <a:ext cx="9144000" cy="6332730"/>
            <a:chOff x="-1" y="463132"/>
            <a:chExt cx="9144000" cy="6332730"/>
          </a:xfrm>
        </p:grpSpPr>
        <p:sp>
          <p:nvSpPr>
            <p:cNvPr id="162" name="Google Shape;162;p19"/>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Economy Size</a:t>
              </a:r>
              <a:endParaRPr/>
            </a:p>
          </p:txBody>
        </p:sp>
        <p:sp>
          <p:nvSpPr>
            <p:cNvPr id="163" name="Google Shape;163;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4" name="Google Shape;164;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34F1C04-F1C4-48F7-B57D-AE2696BA27E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E3EDD79-97CC-4EED-8DA9-15938F7500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0663A98-90D2-44B0-B133-5D924E3B6EB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Large economies, like the United States, can do much of their trading internally.</a:t>
              </a:r>
            </a:p>
          </p:txBody>
        </p:sp>
      </p:grpSp>
      <p:grpSp>
        <p:nvGrpSpPr>
          <p:cNvPr id="15" name="Group 14">
            <a:extLst>
              <a:ext uri="{FF2B5EF4-FFF2-40B4-BE49-F238E27FC236}">
                <a16:creationId xmlns:a16="http://schemas.microsoft.com/office/drawing/2014/main" id="{F84C7742-881A-4197-AC65-A37A230A464B}"/>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07D9D2-7EE9-4597-84D8-762993B16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BB9039D-A7B1-44A8-B68F-26827FC3429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like Sweden, have less ability to provide what they want internally.</a:t>
              </a:r>
            </a:p>
          </p:txBody>
        </p:sp>
      </p:grpSp>
      <p:grpSp>
        <p:nvGrpSpPr>
          <p:cNvPr id="18" name="Group 17">
            <a:extLst>
              <a:ext uri="{FF2B5EF4-FFF2-40B4-BE49-F238E27FC236}">
                <a16:creationId xmlns:a16="http://schemas.microsoft.com/office/drawing/2014/main" id="{C2580506-99E0-4773-A2ED-081BE5158BEB}"/>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EF4FE7-0D7A-4FB6-9AE4-B816D5587A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16F7584-AF05-489D-9397-C1DFA919AB8D}"/>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tend to have higher ratios of exports and imports to GDP.</a:t>
              </a:r>
            </a:p>
          </p:txBody>
        </p:sp>
      </p:grpSp>
      <p:pic>
        <p:nvPicPr>
          <p:cNvPr id="3" name="Picture 2" descr="Swedish flag with the sky in the background">
            <a:extLst>
              <a:ext uri="{FF2B5EF4-FFF2-40B4-BE49-F238E27FC236}">
                <a16:creationId xmlns:a16="http://schemas.microsoft.com/office/drawing/2014/main" id="{29735708-39E3-473F-BB25-9B6E0A8BEF04}"/>
              </a:ext>
            </a:extLst>
          </p:cNvPr>
          <p:cNvPicPr>
            <a:picLocks noChangeAspect="1"/>
          </p:cNvPicPr>
          <p:nvPr/>
        </p:nvPicPr>
        <p:blipFill>
          <a:blip r:embed="rId3"/>
          <a:stretch>
            <a:fillRect/>
          </a:stretch>
        </p:blipFill>
        <p:spPr>
          <a:xfrm>
            <a:off x="3457832" y="4454094"/>
            <a:ext cx="5276333" cy="2065461"/>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pSp>
        <p:nvGrpSpPr>
          <p:cNvPr id="175" name="Google Shape;175;p20"/>
          <p:cNvGrpSpPr/>
          <p:nvPr/>
        </p:nvGrpSpPr>
        <p:grpSpPr>
          <a:xfrm>
            <a:off x="1524001" y="338445"/>
            <a:ext cx="9144000" cy="6332730"/>
            <a:chOff x="-1" y="463132"/>
            <a:chExt cx="9144000" cy="6332730"/>
          </a:xfrm>
        </p:grpSpPr>
        <p:sp>
          <p:nvSpPr>
            <p:cNvPr id="176" name="Google Shape;176;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Geographic Location</a:t>
              </a:r>
              <a:endParaRPr/>
            </a:p>
          </p:txBody>
        </p:sp>
        <p:sp>
          <p:nvSpPr>
            <p:cNvPr id="177" name="Google Shape;177;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8" name="Google Shape;178;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145F0010-B887-4319-AC6C-5A9CC6D166D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D500B67-9E3B-423D-98F3-ADAD76466B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AA7CBF6-5304-40A7-845A-781B84698066}"/>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Nations that are neighbors tend to trade more since costs of transportation and communication are lower.</a:t>
              </a:r>
            </a:p>
          </p:txBody>
        </p:sp>
      </p:grpSp>
      <p:grpSp>
        <p:nvGrpSpPr>
          <p:cNvPr id="15" name="Group 14">
            <a:extLst>
              <a:ext uri="{FF2B5EF4-FFF2-40B4-BE49-F238E27FC236}">
                <a16:creationId xmlns:a16="http://schemas.microsoft.com/office/drawing/2014/main" id="{B0D77A93-F066-4D32-95BF-42302F37195D}"/>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30A2825-6D72-4B28-B2BC-9C41C9F9AF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4DB956C-4A58-48D6-BA60-2A669702F1EF}"/>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countries in Europe tend to trade with one another due to their close proximity.</a:t>
              </a:r>
            </a:p>
          </p:txBody>
        </p:sp>
      </p:grpSp>
      <p:pic>
        <p:nvPicPr>
          <p:cNvPr id="3" name="Picture 2" descr="A wooden map of a portion of Europe">
            <a:extLst>
              <a:ext uri="{FF2B5EF4-FFF2-40B4-BE49-F238E27FC236}">
                <a16:creationId xmlns:a16="http://schemas.microsoft.com/office/drawing/2014/main" id="{95E1CC8B-05B3-4F32-9E2E-CDF3A3AE3613}"/>
              </a:ext>
            </a:extLst>
          </p:cNvPr>
          <p:cNvPicPr>
            <a:picLocks noChangeAspect="1"/>
          </p:cNvPicPr>
          <p:nvPr/>
        </p:nvPicPr>
        <p:blipFill>
          <a:blip r:embed="rId3"/>
          <a:stretch>
            <a:fillRect/>
          </a:stretch>
        </p:blipFill>
        <p:spPr>
          <a:xfrm>
            <a:off x="3751006" y="3544518"/>
            <a:ext cx="4689986" cy="312665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pSp>
        <p:nvGrpSpPr>
          <p:cNvPr id="189" name="Google Shape;189;p21"/>
          <p:cNvGrpSpPr/>
          <p:nvPr/>
        </p:nvGrpSpPr>
        <p:grpSpPr>
          <a:xfrm>
            <a:off x="1524001" y="338445"/>
            <a:ext cx="9144000" cy="6332730"/>
            <a:chOff x="-1" y="463132"/>
            <a:chExt cx="9144000" cy="6332730"/>
          </a:xfrm>
        </p:grpSpPr>
        <p:sp>
          <p:nvSpPr>
            <p:cNvPr id="190" name="Google Shape;190;p21"/>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Trade History</a:t>
              </a:r>
              <a:endParaRPr/>
            </a:p>
          </p:txBody>
        </p:sp>
        <p:sp>
          <p:nvSpPr>
            <p:cNvPr id="191" name="Google Shape;191;p21"/>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2" name="Google Shape;192;p21"/>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3F4FC75-2031-4819-9966-D7571B335F83}"/>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4E09170-DE4C-4B41-816E-72C077E228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99EB18A3-DBDD-4E83-AC87-F6F23118BCAE}"/>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nations have long and established patterns of international trade, while others do not.</a:t>
              </a:r>
            </a:p>
          </p:txBody>
        </p:sp>
      </p:grpSp>
      <p:grpSp>
        <p:nvGrpSpPr>
          <p:cNvPr id="15" name="Group 14">
            <a:extLst>
              <a:ext uri="{FF2B5EF4-FFF2-40B4-BE49-F238E27FC236}">
                <a16:creationId xmlns:a16="http://schemas.microsoft.com/office/drawing/2014/main" id="{BD499D0A-1A97-405C-AD12-7A173BE2C24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E733627-4F76-4C8A-9429-1D28127D5D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B9050F4-DB9D-4DF7-BD14-A1CDCA2E8891}"/>
                </a:ext>
              </a:extLst>
            </p:cNvPr>
            <p:cNvSpPr txBox="1"/>
            <p:nvPr/>
          </p:nvSpPr>
          <p:spPr>
            <a:xfrm>
              <a:off x="5886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Neighboring countries tend to have some form of trade history.</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p:nvPr/>
        </p:nvSpPr>
        <p:spPr>
          <a:xfrm>
            <a:off x="1395248" y="353193"/>
            <a:ext cx="9401502"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Examples</a:t>
            </a:r>
            <a:endParaRPr dirty="0"/>
          </a:p>
        </p:txBody>
      </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9360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a separate issue from the level of trade.</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low level of trade, but it had enormous trade deficits most years from the mid-1980s into the 2000s.</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Japan also has a low level of trade by world standards, but it has typically shown large trade surpluses in recent decades.</a:t>
              </a:r>
            </a:p>
          </p:txBody>
        </p:sp>
      </p:grpSp>
      <p:grpSp>
        <p:nvGrpSpPr>
          <p:cNvPr id="21" name="Group 20">
            <a:extLst>
              <a:ext uri="{FF2B5EF4-FFF2-40B4-BE49-F238E27FC236}">
                <a16:creationId xmlns:a16="http://schemas.microsoft.com/office/drawing/2014/main" id="{DD4ED720-B81C-4783-97E1-A0B3F4BDF0AE}"/>
              </a:ext>
            </a:extLst>
          </p:cNvPr>
          <p:cNvGrpSpPr/>
          <p:nvPr/>
        </p:nvGrpSpPr>
        <p:grpSpPr>
          <a:xfrm>
            <a:off x="2066922" y="4277829"/>
            <a:ext cx="8058154" cy="1066647"/>
            <a:chOff x="542923" y="1736761"/>
            <a:chExt cx="8058154" cy="1066647"/>
          </a:xfrm>
          <a:solidFill>
            <a:srgbClr val="627981"/>
          </a:solidFill>
        </p:grpSpPr>
        <p:sp>
          <p:nvSpPr>
            <p:cNvPr id="22" name="Rectangle 21">
              <a:extLst>
                <a:ext uri="{FF2B5EF4-FFF2-40B4-BE49-F238E27FC236}">
                  <a16:creationId xmlns:a16="http://schemas.microsoft.com/office/drawing/2014/main" id="{170436FE-4A9C-43B5-8FD5-F46B20F941E0}"/>
                </a:ext>
              </a:extLst>
            </p:cNvPr>
            <p:cNvSpPr/>
            <p:nvPr/>
          </p:nvSpPr>
          <p:spPr>
            <a:xfrm>
              <a:off x="542923" y="1736761"/>
              <a:ext cx="8058154" cy="10666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9F744CCD-E11A-41B7-84D4-147491AD9B39}"/>
                </a:ext>
              </a:extLst>
            </p:cNvPr>
            <p:cNvSpPr txBox="1"/>
            <p:nvPr/>
          </p:nvSpPr>
          <p:spPr>
            <a:xfrm>
              <a:off x="588643" y="17877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2017, Sweden had a high level of trade and a moderate trade surplus, while the UAE had a high level of trade and a moderate trade deficit.</a:t>
              </a:r>
            </a:p>
          </p:txBody>
        </p:sp>
      </p:grpSp>
    </p:spTree>
    <p:extLst>
      <p:ext uri="{BB962C8B-B14F-4D97-AF65-F5344CB8AC3E}">
        <p14:creationId xmlns:p14="http://schemas.microsoft.com/office/powerpoint/2010/main" val="1119937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p:nvPr/>
        </p:nvSpPr>
        <p:spPr>
          <a:xfrm>
            <a:off x="1395248" y="353193"/>
            <a:ext cx="9401502"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Final Thoughts about Trade Balances</a:t>
            </a:r>
            <a:endParaRPr dirty="0"/>
          </a:p>
        </p:txBody>
      </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trade deficits and trade surpluses can be a good or bad sign for an economy.</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3"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trade balance of zero—which means that a nation is neither a net borrower nor lender—can be a good or bad sign.</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fundamental economic question is whether borrowing or lending makes sense in the specific economic conditions of that nation. </a:t>
              </a:r>
            </a:p>
          </p:txBody>
        </p:sp>
      </p:grpSp>
    </p:spTree>
    <p:extLst>
      <p:ext uri="{BB962C8B-B14F-4D97-AF65-F5344CB8AC3E}">
        <p14:creationId xmlns:p14="http://schemas.microsoft.com/office/powerpoint/2010/main" val="873256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91585" y="298693"/>
            <a:ext cx="9408827" cy="6322503"/>
            <a:chOff x="-132417" y="473257"/>
            <a:chExt cx="9408827" cy="6322503"/>
          </a:xfrm>
        </p:grpSpPr>
        <p:sp>
          <p:nvSpPr>
            <p:cNvPr id="26" name="TextBox 25"/>
            <p:cNvSpPr txBox="1"/>
            <p:nvPr/>
          </p:nvSpPr>
          <p:spPr>
            <a:xfrm>
              <a:off x="-132417" y="473257"/>
              <a:ext cx="9408827" cy="553998"/>
            </a:xfrm>
            <a:prstGeom prst="rect">
              <a:avLst/>
            </a:prstGeom>
            <a:noFill/>
          </p:spPr>
          <p:txBody>
            <a:bodyPr wrap="square" rtlCol="0">
              <a:spAutoFit/>
            </a:bodyPr>
            <a:lstStyle/>
            <a:p>
              <a:pPr algn="ctr"/>
              <a:r>
                <a:rPr lang="en-US" sz="3000" dirty="0">
                  <a:latin typeface="Century Gothic" panose="020B0502020202020204" pitchFamily="34" charset="0"/>
                </a:rPr>
                <a:t>Components of the U.S. Current Account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76656" y="1302405"/>
            <a:ext cx="9628685" cy="4996826"/>
          </a:xfrm>
          <a:prstGeom prst="rect">
            <a:avLst/>
          </a:prstGeom>
          <a:solidFill>
            <a:srgbClr val="627981"/>
          </a:solidFill>
        </p:spPr>
        <p:txBody>
          <a:bodyPr wrap="square" rtlCol="0" anchor="ctr">
            <a:spAutoFit/>
          </a:bodyPr>
          <a:lstStyle/>
          <a:p>
            <a:pPr algn="ctr">
              <a:lnSpc>
                <a:spcPct val="150000"/>
              </a:lnSpc>
            </a:pPr>
            <a:endParaRPr lang="en-US" sz="2200" dirty="0"/>
          </a:p>
        </p:txBody>
      </p:sp>
      <p:graphicFrame>
        <p:nvGraphicFramePr>
          <p:cNvPr id="6" name="Table 6">
            <a:extLst>
              <a:ext uri="{FF2B5EF4-FFF2-40B4-BE49-F238E27FC236}">
                <a16:creationId xmlns:a16="http://schemas.microsoft.com/office/drawing/2014/main" id="{2F1F7981-7441-BD4C-99A0-BC2C7169DB5D}"/>
              </a:ext>
            </a:extLst>
          </p:cNvPr>
          <p:cNvGraphicFramePr>
            <a:graphicFrameLocks noGrp="1"/>
          </p:cNvGraphicFramePr>
          <p:nvPr>
            <p:extLst>
              <p:ext uri="{D42A27DB-BD31-4B8C-83A1-F6EECF244321}">
                <p14:modId xmlns:p14="http://schemas.microsoft.com/office/powerpoint/2010/main" val="3264581302"/>
              </p:ext>
            </p:extLst>
          </p:nvPr>
        </p:nvGraphicFramePr>
        <p:xfrm>
          <a:off x="1523998" y="1491590"/>
          <a:ext cx="9144004" cy="4575608"/>
        </p:xfrm>
        <a:graphic>
          <a:graphicData uri="http://schemas.openxmlformats.org/drawingml/2006/table">
            <a:tbl>
              <a:tblPr firstRow="1" bandRow="1">
                <a:tableStyleId>{7E9639D4-E3E2-4D34-9284-5A2195B3D0D7}</a:tableStyleId>
              </a:tblPr>
              <a:tblGrid>
                <a:gridCol w="2182920">
                  <a:extLst>
                    <a:ext uri="{9D8B030D-6E8A-4147-A177-3AD203B41FA5}">
                      <a16:colId xmlns:a16="http://schemas.microsoft.com/office/drawing/2014/main" val="335896349"/>
                    </a:ext>
                  </a:extLst>
                </a:gridCol>
                <a:gridCol w="6961084">
                  <a:extLst>
                    <a:ext uri="{9D8B030D-6E8A-4147-A177-3AD203B41FA5}">
                      <a16:colId xmlns:a16="http://schemas.microsoft.com/office/drawing/2014/main" val="1656843052"/>
                    </a:ext>
                  </a:extLst>
                </a:gridCol>
              </a:tblGrid>
              <a:tr h="326722">
                <a:tc>
                  <a:txBody>
                    <a:bodyPr/>
                    <a:lstStyle/>
                    <a:p>
                      <a:pPr algn="ctr"/>
                      <a:r>
                        <a:rPr lang="en-US" sz="2000" dirty="0"/>
                        <a:t>Component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2194023"/>
                  </a:ext>
                </a:extLst>
              </a:tr>
              <a:tr h="755602">
                <a:tc>
                  <a:txBody>
                    <a:bodyPr/>
                    <a:lstStyle/>
                    <a:p>
                      <a:pPr algn="l"/>
                      <a:r>
                        <a:rPr lang="en-US" sz="2000" dirty="0">
                          <a:solidFill>
                            <a:schemeClr val="bg1"/>
                          </a:solidFill>
                          <a:effectLst/>
                        </a:rPr>
                        <a:t>Trade in goods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merchandise trade balance: exports and imports of goods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4728521"/>
                  </a:ext>
                </a:extLst>
              </a:tr>
              <a:tr h="1208963">
                <a:tc>
                  <a:txBody>
                    <a:bodyPr/>
                    <a:lstStyle/>
                    <a:p>
                      <a:pPr algn="l"/>
                      <a:r>
                        <a:rPr lang="en-US" sz="2000" dirty="0">
                          <a:solidFill>
                            <a:schemeClr val="bg1"/>
                          </a:solidFill>
                          <a:effectLst/>
                        </a:rPr>
                        <a:t>Trade in services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trade in services: exports and imports of services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5404582"/>
                  </a:ext>
                </a:extLst>
              </a:tr>
              <a:tr h="1208963">
                <a:tc>
                  <a:txBody>
                    <a:bodyPr/>
                    <a:lstStyle/>
                    <a:p>
                      <a:pPr algn="l"/>
                      <a:r>
                        <a:rPr lang="en-US" sz="2000" dirty="0">
                          <a:solidFill>
                            <a:schemeClr val="bg1"/>
                          </a:solidFill>
                          <a:effectLst/>
                        </a:rPr>
                        <a:t>Income payments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Money that U.S. financial investors received on their foreign investments (money flowing into the U.S.) and payments to foreign investors (money flowing out of the U.S.)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6672860"/>
                  </a:ext>
                </a:extLst>
              </a:tr>
              <a:tr h="982282">
                <a:tc>
                  <a:txBody>
                    <a:bodyPr/>
                    <a:lstStyle/>
                    <a:p>
                      <a:pPr algn="l"/>
                      <a:r>
                        <a:rPr lang="en-US" sz="2000" dirty="0">
                          <a:solidFill>
                            <a:schemeClr val="bg1"/>
                          </a:solidFill>
                          <a:effectLst/>
                        </a:rPr>
                        <a:t>Unilateral transfers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Payments that governments, private charities, or individuals make when they send money abroad without receiving any direct good or service</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0423538"/>
                  </a:ext>
                </a:extLst>
              </a:tr>
            </a:tbl>
          </a:graphicData>
        </a:graphic>
      </p:graphicFrame>
    </p:spTree>
    <p:extLst>
      <p:ext uri="{BB962C8B-B14F-4D97-AF65-F5344CB8AC3E}">
        <p14:creationId xmlns:p14="http://schemas.microsoft.com/office/powerpoint/2010/main" val="2736598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1" y="1484042"/>
            <a:ext cx="9695794" cy="198645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p:txBody>
      </p:sp>
      <p:pic>
        <p:nvPicPr>
          <p:cNvPr id="4" name="Picture 3" descr="A person leaning against a wall with downcast eyes holding glasses">
            <a:extLst>
              <a:ext uri="{FF2B5EF4-FFF2-40B4-BE49-F238E27FC236}">
                <a16:creationId xmlns:a16="http://schemas.microsoft.com/office/drawing/2014/main" id="{0AA90F33-2324-49D1-86AE-325828608863}"/>
              </a:ext>
            </a:extLst>
          </p:cNvPr>
          <p:cNvPicPr>
            <a:picLocks noChangeAspect="1"/>
          </p:cNvPicPr>
          <p:nvPr/>
        </p:nvPicPr>
        <p:blipFill>
          <a:blip r:embed="rId3"/>
          <a:stretch>
            <a:fillRect/>
          </a:stretch>
        </p:blipFill>
        <p:spPr>
          <a:xfrm>
            <a:off x="3779845" y="3728659"/>
            <a:ext cx="4632307" cy="2979451"/>
          </a:xfrm>
          <a:prstGeom prst="rect">
            <a:avLst/>
          </a:prstGeom>
        </p:spPr>
      </p:pic>
    </p:spTree>
    <p:extLst>
      <p:ext uri="{BB962C8B-B14F-4D97-AF65-F5344CB8AC3E}">
        <p14:creationId xmlns:p14="http://schemas.microsoft.com/office/powerpoint/2010/main" val="4073243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379948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a:p>
            <a:pPr algn="ctr"/>
            <a:r>
              <a:rPr lang="en-US" sz="2000" i="1"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45247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country's balance of trade is the dollar difference between its exports and imports while the level of trade depends on a country's history of trade, its geography, and the size of its economy.</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Small economies that have nearby trading partners and a history of international trade tend to have higher levels of trade.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Large economies with few nearby trading partners and a limited history of international trade tend to have lower levels of trade.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When a country borrows money and invests it in ways that boost productivity, the trade deficit can lead to an improvement in long-term economic growth.</a:t>
            </a:r>
          </a:p>
        </p:txBody>
      </p:sp>
    </p:spTree>
    <p:extLst>
      <p:ext uri="{BB962C8B-B14F-4D97-AF65-F5344CB8AC3E}">
        <p14:creationId xmlns:p14="http://schemas.microsoft.com/office/powerpoint/2010/main" val="3850965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Unilateral Transfers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Unilateral transfers </a:t>
              </a:r>
              <a:r>
                <a:rPr lang="en-US" sz="2000" dirty="0">
                  <a:solidFill>
                    <a:schemeClr val="bg1"/>
                  </a:solidFill>
                </a:rPr>
                <a:t>are one-way payments that governments, private entities, or individuals make that they send abroad.</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unilateral transfers, nothing is received in return.</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examples include U.S. economic or military assistance for other countries and spending abroad by charities to address poverty.</a:t>
              </a:r>
            </a:p>
          </p:txBody>
        </p:sp>
      </p:grpSp>
      <p:grpSp>
        <p:nvGrpSpPr>
          <p:cNvPr id="19" name="Group 18">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U.S. economy, unilateral transfers are almost always negative.</a:t>
              </a:r>
            </a:p>
          </p:txBody>
        </p:sp>
      </p:grpSp>
    </p:spTree>
    <p:extLst>
      <p:ext uri="{BB962C8B-B14F-4D97-AF65-F5344CB8AC3E}">
        <p14:creationId xmlns:p14="http://schemas.microsoft.com/office/powerpoint/2010/main" val="3638978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algn="ctr"/>
            <a:r>
              <a:rPr lang="en-US" dirty="0">
                <a:solidFill>
                  <a:schemeClr val="bg1"/>
                </a:solidFill>
              </a:rPr>
              <a:t>If the lines are above $0, the U.S. was running a positive merchandise trade balance and current account balance. If the lines fall below $0, the U.S. was running a merchandise trade deficit and a deficit in its current account balance.</a:t>
            </a:r>
          </a:p>
        </p:txBody>
      </p:sp>
      <p:pic>
        <p:nvPicPr>
          <p:cNvPr id="6" name="Picture 5" descr="A graph showing the current account balance and merchandise account balance in the United States from 1960 to 2018">
            <a:extLst>
              <a:ext uri="{FF2B5EF4-FFF2-40B4-BE49-F238E27FC236}">
                <a16:creationId xmlns:a16="http://schemas.microsoft.com/office/drawing/2014/main" id="{FB864EF1-F096-4272-9D7B-3F1882531A14}"/>
              </a:ext>
            </a:extLst>
          </p:cNvPr>
          <p:cNvPicPr>
            <a:picLocks noChangeAspect="1"/>
          </p:cNvPicPr>
          <p:nvPr/>
        </p:nvPicPr>
        <p:blipFill>
          <a:blip r:embed="rId3"/>
          <a:stretch>
            <a:fillRect/>
          </a:stretch>
        </p:blipFill>
        <p:spPr>
          <a:xfrm>
            <a:off x="3343828" y="1324853"/>
            <a:ext cx="5504343" cy="4208293"/>
          </a:xfrm>
          <a:prstGeom prst="rect">
            <a:avLst/>
          </a:prstGeom>
        </p:spPr>
      </p:pic>
    </p:spTree>
    <p:extLst>
      <p:ext uri="{BB962C8B-B14F-4D97-AF65-F5344CB8AC3E}">
        <p14:creationId xmlns:p14="http://schemas.microsoft.com/office/powerpoint/2010/main" val="342348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1960s into the 1970s, the U.S. economy had mostly small trade surpluses.</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1980s, the merchandise trade deficit increased rapidly, and in the 1990s, the current account trade deficit increased.</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94952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trade balance measures the gap between a country's exports and imports.</a:t>
            </a:r>
          </a:p>
          <a:p>
            <a:endParaRPr lang="en-US" sz="2000" dirty="0"/>
          </a:p>
          <a:p>
            <a:pPr marL="285750" indent="-285750">
              <a:buFont typeface="Arial" panose="020B0604020202020204" pitchFamily="34" charset="0"/>
              <a:buChar char="•"/>
            </a:pPr>
            <a:r>
              <a:rPr lang="en-US" sz="2000" dirty="0"/>
              <a:t>In most high-income economies, goods compose less than half of a country's total production, while services compose more than half.</a:t>
            </a:r>
          </a:p>
          <a:p>
            <a:endParaRPr lang="en-US" sz="2000" dirty="0"/>
          </a:p>
          <a:p>
            <a:pPr marL="285750" indent="-285750">
              <a:buFont typeface="Arial" panose="020B0604020202020204" pitchFamily="34" charset="0"/>
              <a:buChar char="•"/>
            </a:pPr>
            <a:r>
              <a:rPr lang="en-US" sz="2000" dirty="0"/>
              <a:t>The last two decades have seen a surge in international trade of services; however, most global trade still takes the form of goods rather than services.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30421983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2520</TotalTime>
  <Words>6635</Words>
  <Application>Microsoft Office PowerPoint</Application>
  <PresentationFormat>Widescreen</PresentationFormat>
  <Paragraphs>511</Paragraphs>
  <Slides>53</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Calibri Light</vt:lpstr>
      <vt:lpstr>Century Gothic</vt:lpstr>
      <vt:lpstr>Lucida Sans Unicode</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147</cp:revision>
  <dcterms:created xsi:type="dcterms:W3CDTF">2014-11-06T15:36:04Z</dcterms:created>
  <dcterms:modified xsi:type="dcterms:W3CDTF">2021-07-15T21:00:41Z</dcterms:modified>
</cp:coreProperties>
</file>