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2"/>
  </p:notesMasterIdLst>
  <p:sldIdLst>
    <p:sldId id="256" r:id="rId2"/>
    <p:sldId id="270" r:id="rId3"/>
    <p:sldId id="258" r:id="rId4"/>
    <p:sldId id="271" r:id="rId5"/>
    <p:sldId id="269" r:id="rId6"/>
    <p:sldId id="263" r:id="rId7"/>
    <p:sldId id="266" r:id="rId8"/>
    <p:sldId id="272" r:id="rId9"/>
    <p:sldId id="267" r:id="rId10"/>
    <p:sldId id="268"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Century Gothic" panose="020B050202020202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Mirmow" initials="NM" lastIdx="3" clrIdx="0">
    <p:extLst>
      <p:ext uri="{19B8F6BF-5375-455C-9EA6-DF929625EA0E}">
        <p15:presenceInfo xmlns:p15="http://schemas.microsoft.com/office/powerpoint/2012/main" userId="Nathan Mirmow" providerId="None"/>
      </p:ext>
    </p:extLst>
  </p:cmAuthor>
  <p:cmAuthor id="2" name="Caitlin Coleman" initials="CC" lastIdx="4" clrIdx="1">
    <p:extLst>
      <p:ext uri="{19B8F6BF-5375-455C-9EA6-DF929625EA0E}">
        <p15:presenceInfo xmlns:p15="http://schemas.microsoft.com/office/powerpoint/2012/main" userId="S::cclark@hawkeslearning.com::96f87ca1-0e64-4ae8-8d77-98757b85df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55" autoAdjust="0"/>
  </p:normalViewPr>
  <p:slideViewPr>
    <p:cSldViewPr snapToGrid="0">
      <p:cViewPr varScale="1">
        <p:scale>
          <a:sx n="100" d="100"/>
          <a:sy n="100" d="100"/>
        </p:scale>
        <p:origin x="95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61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Crusoe and Friday trade goods and services. Perhaps Crusoe catches fish and trades them to Friday for coconuts. Because each trade is voluntary, both Crusoe and Friday must feel that they are receiving fair value for what they are giving so that trade is balanced. Neither person experiences a trade deficit or a trade surplus.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irrigated garden.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24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or any other voluntary market transaction, if both parties agree to the transaction, they both may be better off. If Crusoe's irrigation system isn't built or doesn't improve his garden enough to pay Friday back, the agreement will have to be renegotiated. The size of Friday's trade surplus is exactly the amount he is lending and the size of Crusoe's trade deficit is exactly the amount he has borrowed. In international trade, a trade surplus results in an outflow of financial capital, and a trade deficit results in an inflow of financial capital.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52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0ee8d305d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Economists sometimes describe the balance of trade as the balance of payments. Each category of the current account balance involves a corresponding flow of payments between a country and the rest of the world economy.</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92" name="Google Shape;192;ga0ee8d305d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0ee8d305d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current account deficit means that a country is a net borrower from abroad. A positive current account balance means a country is a net lender to the rest of the world. A trade surplus means an overall outflow of financial investment capital as domestic investors put their funds abroad. A deficit in the current account balance is exactly equal to the overall or net inflow of foreign investment capital from abroad.</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37" name="Google Shape;237;ga0ee8d305d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not possible to have a current account surplus and a net inflow of foreign funds at the same time. A trade surplus is accompanied by a net outflow of funds from the U.S. to other countries. Answers will vary for the second part of the question.</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54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3C65-4D2C-4A33-9656-CF67D7EB0F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07FB76-D14F-46A7-A2DA-E7493815C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9C8D7-5AE0-448D-84F0-42C24A7881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5942DF3-019A-449D-B3EB-21048174D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28CAF-CD6C-4C31-B7E4-35BB36ED01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1116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C09F-2282-4937-B5FA-CEC8251AE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9676B5-C0D7-4743-8E46-2F38C4EDD9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11275-6B59-4C15-8266-69350CF10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1AE490B-CABC-4638-9C06-604B61E49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158C5-DBAB-4607-88C1-675C51B4F15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1954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759CF-955D-4893-8335-9E108DC0B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2809D-1F9F-4DD9-B903-4292EE73D0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270D7-1D02-4277-B2CF-1F3669D036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F349D2-7666-474B-8269-A7E28FFD7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2D081-6E51-42AB-822F-37A9C247115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627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5E9A-2A8E-42C7-82BE-5AC65819E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6172CC-E365-4EF5-9983-DF6088A08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3083E-AF0D-4292-8175-1186793C77E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FC93F8-EFDB-4BD4-9349-6A1CB461B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8C2C5-57F7-4D5D-88A2-ECA9D63669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2926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FD527-071A-4DFE-A00C-94A7C3BE4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80DC6-30FB-48B6-B0C5-6E7A8B3744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E59F1A-E783-4A82-9FF2-D90B78693C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48EE4D-7FF1-4379-87CF-EAC2FDB1C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C243A-3CA2-4F65-971B-0B4BB159C93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7405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9E26-74B9-46A4-915D-BA07629D9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079DE-1A84-4609-AC97-205B0342C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5F240-775B-4857-A48B-DC6FBE9F40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00800-4348-4013-B160-CD304C21D17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420D3A9-DE40-4510-A66E-4764DC4C2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9DA80-2EEA-42F3-A68E-A99024F1254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7360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B79F-F4B1-4B91-9CE2-273D720C87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7F0060-2AF6-44A2-8A7D-FA6C12B26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CC6E41-14CF-424B-A07B-C362ADD0F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7A34F1-E858-4155-BB3B-F300043F1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1C42ED-FD4D-4F35-93E0-4DB323DA59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A22764-0136-44A0-A545-8600437EA70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02D3320-A415-48C0-9AE9-72A049795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D9A7D-E5D5-41CB-9414-38E866664D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6995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FD1B-FE0B-40AC-9655-73F98012C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6F0CA-E9D6-4041-B83C-6B5B941BBFA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C3D7C14-D3C0-4FB8-BB8C-EA539767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C4DBDF-97FD-4D8E-ACBD-9C1837ECD4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6009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A0114-9F8E-4381-84AB-67AE04D8A43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5E0744E-E959-4D4B-9667-3F2DB4876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35888A-623A-4763-B33A-59FE63302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3211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5FD9-4C3F-44AA-B1CD-1238AA5A3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94BA7C-F718-428D-B8B2-720E2D17B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306B03-4F93-4477-9735-A6BE1837B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6B349-574D-4752-A7D2-52A2C3B40A3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81D58D3-B68E-43E5-AA5D-4EB524CCF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65A8B-92E7-4570-994C-A9846898DD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665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E52C-E123-4358-8BA5-AC3F2C9EE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29588A-50E5-4787-A347-8BB5A41FBE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6D790-AC2E-4C71-BAE8-F855E5F94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A3EB59-EAAD-4AEE-AE9F-A0D58470079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71AEC06-9956-414D-9733-4F3DFD089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65E5C-6693-464D-A6C4-335DF1F050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170534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7DDC7-DA64-49F1-B09C-AF6D52E85E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ACC1B7-8D4E-45D5-AEC4-F1B181C554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08E4D-6404-4073-A62D-807F212DF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7F33EFF-D7EA-49E3-B726-3114FA7A5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DF771E-9048-4543-BE5C-3A4482108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95368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0" y="1"/>
            <a:ext cx="12192000" cy="1194955"/>
          </a:xfrm>
          <a:prstGeom prst="rect">
            <a:avLst/>
          </a:prstGeom>
          <a:solidFill>
            <a:srgbClr val="5A7E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F3F3F"/>
              </a:solidFill>
              <a:latin typeface="Calibri"/>
              <a:ea typeface="Calibri"/>
              <a:cs typeface="Calibri"/>
              <a:sym typeface="Calibri"/>
            </a:endParaRPr>
          </a:p>
        </p:txBody>
      </p:sp>
      <p:sp>
        <p:nvSpPr>
          <p:cNvPr id="85" name="Google Shape;85;p13"/>
          <p:cNvSpPr txBox="1"/>
          <p:nvPr/>
        </p:nvSpPr>
        <p:spPr>
          <a:xfrm>
            <a:off x="1524000" y="2169829"/>
            <a:ext cx="9144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100"/>
              <a:buFont typeface="Arial"/>
              <a:buNone/>
            </a:pPr>
            <a:r>
              <a:rPr lang="en-US" sz="5400">
                <a:solidFill>
                  <a:schemeClr val="dk1"/>
                </a:solidFill>
                <a:latin typeface="Century Gothic"/>
                <a:ea typeface="Century Gothic"/>
                <a:cs typeface="Century Gothic"/>
                <a:sym typeface="Century Gothic"/>
              </a:rPr>
              <a:t>Trade Balances and Flows of Financial Capital</a:t>
            </a:r>
            <a:endParaRPr sz="54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1100"/>
              <a:buFont typeface="Arial"/>
              <a:buNone/>
            </a:pPr>
            <a:endParaRPr sz="54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5400">
              <a:solidFill>
                <a:schemeClr val="dk1"/>
              </a:solidFill>
              <a:latin typeface="Century Gothic"/>
              <a:ea typeface="Century Gothic"/>
              <a:cs typeface="Century Gothic"/>
              <a:sym typeface="Century Gothic"/>
            </a:endParaRPr>
          </a:p>
        </p:txBody>
      </p:sp>
      <p:cxnSp>
        <p:nvCxnSpPr>
          <p:cNvPr id="86" name="Google Shape;86;p13"/>
          <p:cNvCxnSpPr/>
          <p:nvPr/>
        </p:nvCxnSpPr>
        <p:spPr>
          <a:xfrm>
            <a:off x="3071447" y="4068137"/>
            <a:ext cx="5931877" cy="0"/>
          </a:xfrm>
          <a:prstGeom prst="straightConnector1">
            <a:avLst/>
          </a:prstGeom>
          <a:noFill/>
          <a:ln w="9525" cap="flat" cmpd="sng">
            <a:solidFill>
              <a:schemeClr val="dk1"/>
            </a:solidFill>
            <a:prstDash val="solid"/>
            <a:miter lim="800000"/>
            <a:headEnd type="none" w="sm" len="sm"/>
            <a:tailEnd type="none" w="sm" len="sm"/>
          </a:ln>
        </p:spPr>
      </p:cxnSp>
      <p:sp>
        <p:nvSpPr>
          <p:cNvPr id="87" name="Google Shape;87;p13"/>
          <p:cNvSpPr txBox="1"/>
          <p:nvPr/>
        </p:nvSpPr>
        <p:spPr>
          <a:xfrm>
            <a:off x="481648" y="320478"/>
            <a:ext cx="3565361" cy="553998"/>
          </a:xfrm>
          <a:prstGeom prst="rect">
            <a:avLst/>
          </a:prstGeom>
          <a:solidFill>
            <a:srgbClr val="5A7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i="0" u="none" strike="noStrike" cap="none">
                <a:solidFill>
                  <a:schemeClr val="lt1"/>
                </a:solidFill>
                <a:latin typeface="Century Gothic"/>
                <a:ea typeface="Century Gothic"/>
                <a:cs typeface="Century Gothic"/>
                <a:sym typeface="Century Gothic"/>
              </a:rPr>
              <a:t>HAWKES</a:t>
            </a:r>
            <a:r>
              <a:rPr lang="en-US" sz="2800" b="0" i="0" u="none" strike="noStrike" cap="none">
                <a:solidFill>
                  <a:schemeClr val="lt1"/>
                </a:solidFill>
                <a:latin typeface="Century Gothic"/>
                <a:ea typeface="Century Gothic"/>
                <a:cs typeface="Century Gothic"/>
                <a:sym typeface="Century Gothic"/>
              </a:rPr>
              <a:t> LEARNING</a:t>
            </a:r>
            <a:endParaRPr/>
          </a:p>
        </p:txBody>
      </p:sp>
      <p:cxnSp>
        <p:nvCxnSpPr>
          <p:cNvPr id="88" name="Google Shape;88;p13"/>
          <p:cNvCxnSpPr/>
          <p:nvPr/>
        </p:nvCxnSpPr>
        <p:spPr>
          <a:xfrm>
            <a:off x="3071447" y="2091430"/>
            <a:ext cx="5931877"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7E83"/>
        </a:solidFill>
        <a:effectLst/>
      </p:bgPr>
    </p:bg>
    <p:spTree>
      <p:nvGrpSpPr>
        <p:cNvPr id="1" name="Shape 261"/>
        <p:cNvGrpSpPr/>
        <p:nvPr/>
      </p:nvGrpSpPr>
      <p:grpSpPr>
        <a:xfrm>
          <a:off x="0" y="0"/>
          <a:ext cx="0" cy="0"/>
          <a:chOff x="0" y="0"/>
          <a:chExt cx="0" cy="0"/>
        </a:xfrm>
      </p:grpSpPr>
      <p:cxnSp>
        <p:nvCxnSpPr>
          <p:cNvPr id="262" name="Google Shape;262;p25"/>
          <p:cNvCxnSpPr/>
          <p:nvPr/>
        </p:nvCxnSpPr>
        <p:spPr>
          <a:xfrm>
            <a:off x="1859169" y="2729726"/>
            <a:ext cx="8429625" cy="0"/>
          </a:xfrm>
          <a:prstGeom prst="straightConnector1">
            <a:avLst/>
          </a:prstGeom>
          <a:noFill/>
          <a:ln w="12700" cap="flat" cmpd="sng">
            <a:solidFill>
              <a:schemeClr val="lt1"/>
            </a:solidFill>
            <a:prstDash val="solid"/>
            <a:miter lim="800000"/>
            <a:headEnd type="none" w="sm" len="sm"/>
            <a:tailEnd type="none" w="sm" len="sm"/>
          </a:ln>
        </p:spPr>
      </p:cxnSp>
      <p:sp>
        <p:nvSpPr>
          <p:cNvPr id="263" name="Google Shape;263;p25"/>
          <p:cNvSpPr txBox="1"/>
          <p:nvPr/>
        </p:nvSpPr>
        <p:spPr>
          <a:xfrm>
            <a:off x="1524000" y="1410227"/>
            <a:ext cx="91440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lt1"/>
                </a:solidFill>
                <a:latin typeface="Century Gothic"/>
                <a:ea typeface="Century Gothic"/>
                <a:cs typeface="Century Gothic"/>
                <a:sym typeface="Century Gothic"/>
              </a:rPr>
              <a:t>HAWKES</a:t>
            </a:r>
            <a:r>
              <a:rPr lang="en-US" sz="7200">
                <a:solidFill>
                  <a:schemeClr val="lt1"/>
                </a:solidFill>
                <a:latin typeface="Century Gothic"/>
                <a:ea typeface="Century Gothic"/>
                <a:cs typeface="Century Gothic"/>
                <a:sym typeface="Century Gothic"/>
              </a:rPr>
              <a:t> LEARNING</a:t>
            </a:r>
            <a:endParaRPr/>
          </a:p>
        </p:txBody>
      </p:sp>
      <p:pic>
        <p:nvPicPr>
          <p:cNvPr id="264" name="Google Shape;264;p25"/>
          <p:cNvPicPr preferRelativeResize="0"/>
          <p:nvPr/>
        </p:nvPicPr>
        <p:blipFill rotWithShape="1">
          <a:blip r:embed="rId3">
            <a:alphaModFix/>
          </a:blip>
          <a:srcRect/>
          <a:stretch/>
        </p:blipFill>
        <p:spPr>
          <a:xfrm>
            <a:off x="3281108" y="3050910"/>
            <a:ext cx="609600" cy="609600"/>
          </a:xfrm>
          <a:prstGeom prst="rect">
            <a:avLst/>
          </a:prstGeom>
          <a:noFill/>
          <a:ln>
            <a:noFill/>
          </a:ln>
        </p:spPr>
      </p:pic>
      <p:pic>
        <p:nvPicPr>
          <p:cNvPr id="265" name="Google Shape;265;p25"/>
          <p:cNvPicPr preferRelativeResize="0"/>
          <p:nvPr/>
        </p:nvPicPr>
        <p:blipFill rotWithShape="1">
          <a:blip r:embed="rId4">
            <a:alphaModFix/>
          </a:blip>
          <a:srcRect/>
          <a:stretch/>
        </p:blipFill>
        <p:spPr>
          <a:xfrm>
            <a:off x="4666179" y="3050910"/>
            <a:ext cx="609600" cy="609600"/>
          </a:xfrm>
          <a:prstGeom prst="rect">
            <a:avLst/>
          </a:prstGeom>
          <a:noFill/>
          <a:ln>
            <a:noFill/>
          </a:ln>
        </p:spPr>
      </p:pic>
      <p:pic>
        <p:nvPicPr>
          <p:cNvPr id="266" name="Google Shape;266;p25"/>
          <p:cNvPicPr preferRelativeResize="0"/>
          <p:nvPr/>
        </p:nvPicPr>
        <p:blipFill rotWithShape="1">
          <a:blip r:embed="rId5">
            <a:alphaModFix/>
          </a:blip>
          <a:srcRect/>
          <a:stretch/>
        </p:blipFill>
        <p:spPr>
          <a:xfrm>
            <a:off x="6217122" y="3050910"/>
            <a:ext cx="609600" cy="609600"/>
          </a:xfrm>
          <a:prstGeom prst="rect">
            <a:avLst/>
          </a:prstGeom>
          <a:noFill/>
          <a:ln>
            <a:noFill/>
          </a:ln>
        </p:spPr>
      </p:pic>
      <p:pic>
        <p:nvPicPr>
          <p:cNvPr id="267" name="Google Shape;267;p25"/>
          <p:cNvPicPr preferRelativeResize="0"/>
          <p:nvPr/>
        </p:nvPicPr>
        <p:blipFill rotWithShape="1">
          <a:blip r:embed="rId6">
            <a:alphaModFix/>
          </a:blip>
          <a:srcRect/>
          <a:stretch/>
        </p:blipFill>
        <p:spPr>
          <a:xfrm>
            <a:off x="7768065" y="3050910"/>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2310382" y="1519959"/>
            <a:ext cx="7571228" cy="688790"/>
          </a:xfrm>
          <a:prstGeom prst="rect">
            <a:avLst/>
          </a:prstGeom>
          <a:solidFill>
            <a:srgbClr val="6279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Is a trade deficit bad? Is a trade surplus good? Why do you think so?</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3" name="Picture 2" descr="A picture of a shipyard with shipping containers">
            <a:extLst>
              <a:ext uri="{FF2B5EF4-FFF2-40B4-BE49-F238E27FC236}">
                <a16:creationId xmlns:a16="http://schemas.microsoft.com/office/drawing/2014/main" id="{0B98ED4D-2363-48CB-B830-E9947CFDA8F2}"/>
              </a:ext>
            </a:extLst>
          </p:cNvPr>
          <p:cNvPicPr>
            <a:picLocks noChangeAspect="1"/>
          </p:cNvPicPr>
          <p:nvPr/>
        </p:nvPicPr>
        <p:blipFill>
          <a:blip r:embed="rId4"/>
          <a:stretch>
            <a:fillRect/>
          </a:stretch>
        </p:blipFill>
        <p:spPr>
          <a:xfrm>
            <a:off x="3161297" y="2590799"/>
            <a:ext cx="5869397" cy="3871281"/>
          </a:xfrm>
          <a:prstGeom prst="rect">
            <a:avLst/>
          </a:prstGeom>
        </p:spPr>
      </p:pic>
    </p:spTree>
    <p:extLst>
      <p:ext uri="{BB962C8B-B14F-4D97-AF65-F5344CB8AC3E}">
        <p14:creationId xmlns:p14="http://schemas.microsoft.com/office/powerpoint/2010/main" val="102612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p:nvPr/>
        </p:nvSpPr>
        <p:spPr>
          <a:xfrm>
            <a:off x="1523999" y="140906"/>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A Two-Person Economy: Robinson Crusoe and Friday</a:t>
            </a:r>
            <a:endParaRPr dirty="0"/>
          </a:p>
        </p:txBody>
      </p:sp>
      <p:cxnSp>
        <p:nvCxnSpPr>
          <p:cNvPr id="105" name="Google Shape;105;p15"/>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grpSp>
        <p:nvGrpSpPr>
          <p:cNvPr id="30" name="Group 29">
            <a:extLst>
              <a:ext uri="{FF2B5EF4-FFF2-40B4-BE49-F238E27FC236}">
                <a16:creationId xmlns:a16="http://schemas.microsoft.com/office/drawing/2014/main" id="{F15441F3-E5E2-4ADF-BCD6-AC408AD596B0}"/>
              </a:ext>
            </a:extLst>
          </p:cNvPr>
          <p:cNvGrpSpPr/>
          <p:nvPr/>
        </p:nvGrpSpPr>
        <p:grpSpPr>
          <a:xfrm>
            <a:off x="2066922" y="1580913"/>
            <a:ext cx="8058154" cy="1193035"/>
            <a:chOff x="542923" y="1736761"/>
            <a:chExt cx="8058154" cy="1682199"/>
          </a:xfrm>
          <a:solidFill>
            <a:srgbClr val="627981"/>
          </a:solidFill>
        </p:grpSpPr>
        <p:sp>
          <p:nvSpPr>
            <p:cNvPr id="31" name="Rectangle 30">
              <a:extLst>
                <a:ext uri="{FF2B5EF4-FFF2-40B4-BE49-F238E27FC236}">
                  <a16:creationId xmlns:a16="http://schemas.microsoft.com/office/drawing/2014/main" id="{7EDBC354-3307-42F5-B4FD-6CE07A670041}"/>
                </a:ext>
              </a:extLst>
            </p:cNvPr>
            <p:cNvSpPr/>
            <p:nvPr/>
          </p:nvSpPr>
          <p:spPr>
            <a:xfrm>
              <a:off x="542923" y="1736761"/>
              <a:ext cx="8058154" cy="1682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32" name="TextBox 31">
              <a:extLst>
                <a:ext uri="{FF2B5EF4-FFF2-40B4-BE49-F238E27FC236}">
                  <a16:creationId xmlns:a16="http://schemas.microsoft.com/office/drawing/2014/main" id="{1D42D572-C252-4AE7-8F42-88FF6872C14E}"/>
                </a:ext>
              </a:extLst>
            </p:cNvPr>
            <p:cNvSpPr txBox="1"/>
            <p:nvPr/>
          </p:nvSpPr>
          <p:spPr>
            <a:xfrm>
              <a:off x="588643" y="1766256"/>
              <a:ext cx="7807571" cy="1357242"/>
            </a:xfrm>
            <a:prstGeom prst="rect">
              <a:avLst/>
            </a:prstGeom>
            <a:grpFill/>
          </p:spPr>
          <p:txBody>
            <a:bodyPr wrap="square" rtlCol="0">
              <a:spAutoFit/>
            </a:bodyPr>
            <a:lstStyle/>
            <a:p>
              <a:pPr algn="ctr"/>
              <a:r>
                <a:rPr lang="en-US" dirty="0">
                  <a:solidFill>
                    <a:schemeClr val="bg1"/>
                  </a:solidFill>
                </a:rPr>
                <a:t>1. Crusoe and Friday trade goods and services. Perhaps Crusoe catches fish and trades them to Friday for coconuts. Because each trade is voluntary, both Crusoe and Friday must feel that they are receiving fair value for what they are giving so that trade is balanced.</a:t>
              </a:r>
            </a:p>
          </p:txBody>
        </p:sp>
      </p:grpSp>
      <p:grpSp>
        <p:nvGrpSpPr>
          <p:cNvPr id="33" name="Group 32">
            <a:extLst>
              <a:ext uri="{FF2B5EF4-FFF2-40B4-BE49-F238E27FC236}">
                <a16:creationId xmlns:a16="http://schemas.microsoft.com/office/drawing/2014/main" id="{97EEE70B-2067-46C1-9033-DDBA63495F62}"/>
              </a:ext>
            </a:extLst>
          </p:cNvPr>
          <p:cNvGrpSpPr/>
          <p:nvPr/>
        </p:nvGrpSpPr>
        <p:grpSpPr>
          <a:xfrm>
            <a:off x="2066922" y="2943796"/>
            <a:ext cx="8058154" cy="1504509"/>
            <a:chOff x="542923" y="1736761"/>
            <a:chExt cx="8058154" cy="1989976"/>
          </a:xfrm>
          <a:solidFill>
            <a:srgbClr val="627981"/>
          </a:solidFill>
        </p:grpSpPr>
        <p:sp>
          <p:nvSpPr>
            <p:cNvPr id="34" name="Rectangle 33">
              <a:extLst>
                <a:ext uri="{FF2B5EF4-FFF2-40B4-BE49-F238E27FC236}">
                  <a16:creationId xmlns:a16="http://schemas.microsoft.com/office/drawing/2014/main" id="{051DA1CD-2CAA-4A4F-BB57-5F431B2066DD}"/>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5" name="TextBox 34">
              <a:extLst>
                <a:ext uri="{FF2B5EF4-FFF2-40B4-BE49-F238E27FC236}">
                  <a16:creationId xmlns:a16="http://schemas.microsoft.com/office/drawing/2014/main" id="{946F8971-86C0-4E60-B377-264207F9711A}"/>
                </a:ext>
              </a:extLst>
            </p:cNvPr>
            <p:cNvSpPr txBox="1"/>
            <p:nvPr/>
          </p:nvSpPr>
          <p:spPr>
            <a:xfrm>
              <a:off x="588643" y="1736761"/>
              <a:ext cx="7807571" cy="1627330"/>
            </a:xfrm>
            <a:prstGeom prst="rect">
              <a:avLst/>
            </a:prstGeom>
            <a:grpFill/>
          </p:spPr>
          <p:txBody>
            <a:bodyPr wrap="square" rtlCol="0">
              <a:spAutoFit/>
            </a:bodyPr>
            <a:lstStyle/>
            <a:p>
              <a:pPr algn="ct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garden.</a:t>
              </a:r>
            </a:p>
          </p:txBody>
        </p:sp>
      </p:grpSp>
      <p:grpSp>
        <p:nvGrpSpPr>
          <p:cNvPr id="36" name="Group 35">
            <a:extLst>
              <a:ext uri="{FF2B5EF4-FFF2-40B4-BE49-F238E27FC236}">
                <a16:creationId xmlns:a16="http://schemas.microsoft.com/office/drawing/2014/main" id="{B3B089C1-E4F3-4406-83DD-6DC59CC0272C}"/>
              </a:ext>
            </a:extLst>
          </p:cNvPr>
          <p:cNvGrpSpPr/>
          <p:nvPr/>
        </p:nvGrpSpPr>
        <p:grpSpPr>
          <a:xfrm>
            <a:off x="2066922" y="4618153"/>
            <a:ext cx="8058154" cy="1245551"/>
            <a:chOff x="542923" y="1736761"/>
            <a:chExt cx="8058154" cy="1989976"/>
          </a:xfrm>
          <a:solidFill>
            <a:srgbClr val="627981"/>
          </a:solidFill>
        </p:grpSpPr>
        <p:sp>
          <p:nvSpPr>
            <p:cNvPr id="37" name="Rectangle 36">
              <a:extLst>
                <a:ext uri="{FF2B5EF4-FFF2-40B4-BE49-F238E27FC236}">
                  <a16:creationId xmlns:a16="http://schemas.microsoft.com/office/drawing/2014/main" id="{AFDACA81-4698-43B9-9D81-67C9AFDD2E44}"/>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8" name="TextBox 37">
              <a:extLst>
                <a:ext uri="{FF2B5EF4-FFF2-40B4-BE49-F238E27FC236}">
                  <a16:creationId xmlns:a16="http://schemas.microsoft.com/office/drawing/2014/main" id="{7B8E699E-413A-44AE-BEEB-1818AE63E2B1}"/>
                </a:ext>
              </a:extLst>
            </p:cNvPr>
            <p:cNvSpPr txBox="1"/>
            <p:nvPr/>
          </p:nvSpPr>
          <p:spPr>
            <a:xfrm>
              <a:off x="588643" y="1787745"/>
              <a:ext cx="7807571" cy="1322207"/>
            </a:xfrm>
            <a:prstGeom prst="rect">
              <a:avLst/>
            </a:prstGeom>
            <a:grpFill/>
          </p:spPr>
          <p:txBody>
            <a:bodyPr wrap="square" rtlCol="0">
              <a:spAutoFit/>
            </a:bodyPr>
            <a:lstStyle/>
            <a:p>
              <a:pPr algn="ct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7" y="1349560"/>
            <a:ext cx="9273061" cy="1759394"/>
          </a:xfrm>
          <a:prstGeom prst="rect">
            <a:avLst/>
          </a:prstGeom>
          <a:solidFill>
            <a:srgbClr val="6279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Now that you have considered the Robinson Crusoe example, answer the following questions again: </a:t>
            </a:r>
          </a:p>
          <a:p>
            <a:pPr marL="0" marR="0" lvl="0" indent="0" algn="ctr" rtl="0">
              <a:spcBef>
                <a:spcPts val="0"/>
              </a:spcBef>
              <a:spcAft>
                <a:spcPts val="0"/>
              </a:spcAft>
              <a:buNone/>
            </a:pPr>
            <a:endParaRPr lang="en-US" sz="2000" dirty="0">
              <a:solidFill>
                <a:schemeClr val="bg1"/>
              </a:solidFill>
              <a:latin typeface="Calibri"/>
              <a:ea typeface="Calibri"/>
              <a:cs typeface="Calibri"/>
              <a:sym typeface="Calibri"/>
            </a:endParaRPr>
          </a:p>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Is a trade deficit bad? Is a trade surplus good? Why do you think so?</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4" name="Picture 3" descr="A coconut broken open">
            <a:extLst>
              <a:ext uri="{FF2B5EF4-FFF2-40B4-BE49-F238E27FC236}">
                <a16:creationId xmlns:a16="http://schemas.microsoft.com/office/drawing/2014/main" id="{2A0FD4FA-08E2-4FF1-A2AB-646FADCCD872}"/>
              </a:ext>
            </a:extLst>
          </p:cNvPr>
          <p:cNvPicPr>
            <a:picLocks noChangeAspect="1"/>
          </p:cNvPicPr>
          <p:nvPr/>
        </p:nvPicPr>
        <p:blipFill>
          <a:blip r:embed="rId4"/>
          <a:stretch>
            <a:fillRect/>
          </a:stretch>
        </p:blipFill>
        <p:spPr>
          <a:xfrm>
            <a:off x="6389488" y="3352081"/>
            <a:ext cx="2144732" cy="3217351"/>
          </a:xfrm>
          <a:prstGeom prst="rect">
            <a:avLst/>
          </a:prstGeom>
        </p:spPr>
      </p:pic>
      <p:pic>
        <p:nvPicPr>
          <p:cNvPr id="6" name="Picture 5" descr="A person holding a fish&#10;">
            <a:extLst>
              <a:ext uri="{FF2B5EF4-FFF2-40B4-BE49-F238E27FC236}">
                <a16:creationId xmlns:a16="http://schemas.microsoft.com/office/drawing/2014/main" id="{26A91BC7-A833-4808-9430-796CED2C982A}"/>
              </a:ext>
            </a:extLst>
          </p:cNvPr>
          <p:cNvPicPr>
            <a:picLocks noChangeAspect="1"/>
          </p:cNvPicPr>
          <p:nvPr/>
        </p:nvPicPr>
        <p:blipFill>
          <a:blip r:embed="rId5"/>
          <a:stretch>
            <a:fillRect/>
          </a:stretch>
        </p:blipFill>
        <p:spPr>
          <a:xfrm>
            <a:off x="3809721" y="3355196"/>
            <a:ext cx="2151724" cy="3217352"/>
          </a:xfrm>
          <a:prstGeom prst="rect">
            <a:avLst/>
          </a:prstGeom>
        </p:spPr>
      </p:pic>
    </p:spTree>
    <p:extLst>
      <p:ext uri="{BB962C8B-B14F-4D97-AF65-F5344CB8AC3E}">
        <p14:creationId xmlns:p14="http://schemas.microsoft.com/office/powerpoint/2010/main" val="160396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5"/>
          <p:cNvSpPr txBox="1"/>
          <p:nvPr/>
        </p:nvSpPr>
        <p:spPr>
          <a:xfrm>
            <a:off x="7001041" y="6117075"/>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cxnSp>
        <p:nvCxnSpPr>
          <p:cNvPr id="105" name="Google Shape;105;p15"/>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grpSp>
        <p:nvGrpSpPr>
          <p:cNvPr id="18" name="Group 17">
            <a:extLst>
              <a:ext uri="{FF2B5EF4-FFF2-40B4-BE49-F238E27FC236}">
                <a16:creationId xmlns:a16="http://schemas.microsoft.com/office/drawing/2014/main" id="{835A20C2-AD1D-4A78-A998-BBD362FE1EFF}"/>
              </a:ext>
            </a:extLst>
          </p:cNvPr>
          <p:cNvGrpSpPr/>
          <p:nvPr/>
        </p:nvGrpSpPr>
        <p:grpSpPr>
          <a:xfrm>
            <a:off x="2066922" y="1580912"/>
            <a:ext cx="8058154" cy="806935"/>
            <a:chOff x="542923" y="1736761"/>
            <a:chExt cx="8058154" cy="806935"/>
          </a:xfrm>
          <a:solidFill>
            <a:srgbClr val="627981"/>
          </a:solidFill>
        </p:grpSpPr>
        <p:sp>
          <p:nvSpPr>
            <p:cNvPr id="19" name="Rectangle 18">
              <a:extLst>
                <a:ext uri="{FF2B5EF4-FFF2-40B4-BE49-F238E27FC236}">
                  <a16:creationId xmlns:a16="http://schemas.microsoft.com/office/drawing/2014/main" id="{FE728F4F-205A-475A-9D14-8BC3EAE65605}"/>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0" name="TextBox 19">
              <a:extLst>
                <a:ext uri="{FF2B5EF4-FFF2-40B4-BE49-F238E27FC236}">
                  <a16:creationId xmlns:a16="http://schemas.microsoft.com/office/drawing/2014/main" id="{23824545-1E21-4429-BBBE-831D85DBF7DA}"/>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In this or any other voluntary market transaction, if both parties agree to the transaction, they both may be better off.</a:t>
              </a:r>
            </a:p>
          </p:txBody>
        </p:sp>
      </p:grpSp>
      <p:grpSp>
        <p:nvGrpSpPr>
          <p:cNvPr id="21" name="Group 20">
            <a:extLst>
              <a:ext uri="{FF2B5EF4-FFF2-40B4-BE49-F238E27FC236}">
                <a16:creationId xmlns:a16="http://schemas.microsoft.com/office/drawing/2014/main" id="{D89C592F-93DE-4015-969B-9BC62AB43B64}"/>
              </a:ext>
            </a:extLst>
          </p:cNvPr>
          <p:cNvGrpSpPr/>
          <p:nvPr/>
        </p:nvGrpSpPr>
        <p:grpSpPr>
          <a:xfrm>
            <a:off x="2066922" y="2472264"/>
            <a:ext cx="8058154" cy="806935"/>
            <a:chOff x="542923" y="1736761"/>
            <a:chExt cx="8058154" cy="806935"/>
          </a:xfrm>
          <a:solidFill>
            <a:srgbClr val="627981"/>
          </a:solidFill>
        </p:grpSpPr>
        <p:sp>
          <p:nvSpPr>
            <p:cNvPr id="22" name="Rectangle 21">
              <a:extLst>
                <a:ext uri="{FF2B5EF4-FFF2-40B4-BE49-F238E27FC236}">
                  <a16:creationId xmlns:a16="http://schemas.microsoft.com/office/drawing/2014/main" id="{2308FA5A-3628-4C75-AD11-BAD68D0E8379}"/>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3" name="TextBox 22">
              <a:extLst>
                <a:ext uri="{FF2B5EF4-FFF2-40B4-BE49-F238E27FC236}">
                  <a16:creationId xmlns:a16="http://schemas.microsoft.com/office/drawing/2014/main" id="{E3CDE211-9B7B-475B-ABBD-0A031D45CAED}"/>
                </a:ext>
              </a:extLst>
            </p:cNvPr>
            <p:cNvSpPr txBox="1"/>
            <p:nvPr/>
          </p:nvSpPr>
          <p:spPr>
            <a:xfrm>
              <a:off x="573918" y="174944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If Crusoe's irrigation system isn't built or doesn't improve his garden enough to pay Friday back, the agreement will have to be renegotiated.</a:t>
              </a:r>
            </a:p>
          </p:txBody>
        </p:sp>
      </p:grpSp>
      <p:grpSp>
        <p:nvGrpSpPr>
          <p:cNvPr id="24" name="Group 23">
            <a:extLst>
              <a:ext uri="{FF2B5EF4-FFF2-40B4-BE49-F238E27FC236}">
                <a16:creationId xmlns:a16="http://schemas.microsoft.com/office/drawing/2014/main" id="{9A3E15BC-9E5C-470D-A973-2A8926FB290C}"/>
              </a:ext>
            </a:extLst>
          </p:cNvPr>
          <p:cNvGrpSpPr/>
          <p:nvPr/>
        </p:nvGrpSpPr>
        <p:grpSpPr>
          <a:xfrm>
            <a:off x="2066922" y="3361170"/>
            <a:ext cx="8058154" cy="806935"/>
            <a:chOff x="542923" y="1736761"/>
            <a:chExt cx="8058154" cy="806935"/>
          </a:xfrm>
          <a:solidFill>
            <a:srgbClr val="627981"/>
          </a:solidFill>
        </p:grpSpPr>
        <p:sp>
          <p:nvSpPr>
            <p:cNvPr id="25" name="Rectangle 24">
              <a:extLst>
                <a:ext uri="{FF2B5EF4-FFF2-40B4-BE49-F238E27FC236}">
                  <a16:creationId xmlns:a16="http://schemas.microsoft.com/office/drawing/2014/main" id="{504FE934-ED9C-4AA6-BE0E-1220CE35F986}"/>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6" name="TextBox 25">
              <a:extLst>
                <a:ext uri="{FF2B5EF4-FFF2-40B4-BE49-F238E27FC236}">
                  <a16:creationId xmlns:a16="http://schemas.microsoft.com/office/drawing/2014/main" id="{36226BAB-4111-403F-A767-C2D0B88EF8DC}"/>
                </a:ext>
              </a:extLst>
            </p:cNvPr>
            <p:cNvSpPr txBox="1"/>
            <p:nvPr/>
          </p:nvSpPr>
          <p:spPr>
            <a:xfrm>
              <a:off x="573919" y="1783767"/>
              <a:ext cx="7996678"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The size of Friday's trade surplus is exactly the amount he is lending. The size of Crusoe's trade deficit is exactly the amount he has borrowed.</a:t>
              </a:r>
            </a:p>
          </p:txBody>
        </p:sp>
      </p:grpSp>
      <p:grpSp>
        <p:nvGrpSpPr>
          <p:cNvPr id="27" name="Group 26">
            <a:extLst>
              <a:ext uri="{FF2B5EF4-FFF2-40B4-BE49-F238E27FC236}">
                <a16:creationId xmlns:a16="http://schemas.microsoft.com/office/drawing/2014/main" id="{7EB43244-93C8-4F55-BC9A-01284741D9DC}"/>
              </a:ext>
            </a:extLst>
          </p:cNvPr>
          <p:cNvGrpSpPr/>
          <p:nvPr/>
        </p:nvGrpSpPr>
        <p:grpSpPr>
          <a:xfrm>
            <a:off x="2066922" y="4250116"/>
            <a:ext cx="8058154" cy="806935"/>
            <a:chOff x="542923" y="1736761"/>
            <a:chExt cx="8058154" cy="806935"/>
          </a:xfrm>
          <a:solidFill>
            <a:srgbClr val="627981"/>
          </a:solidFill>
        </p:grpSpPr>
        <p:sp>
          <p:nvSpPr>
            <p:cNvPr id="28" name="Rectangle 27">
              <a:extLst>
                <a:ext uri="{FF2B5EF4-FFF2-40B4-BE49-F238E27FC236}">
                  <a16:creationId xmlns:a16="http://schemas.microsoft.com/office/drawing/2014/main" id="{28C06845-8730-4C79-8760-AF46CCA0DCFF}"/>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9" name="TextBox 28">
              <a:extLst>
                <a:ext uri="{FF2B5EF4-FFF2-40B4-BE49-F238E27FC236}">
                  <a16:creationId xmlns:a16="http://schemas.microsoft.com/office/drawing/2014/main" id="{53ECC8F6-8240-4B1E-9196-05F5DBB4986C}"/>
                </a:ext>
              </a:extLst>
            </p:cNvPr>
            <p:cNvSpPr txBox="1"/>
            <p:nvPr/>
          </p:nvSpPr>
          <p:spPr>
            <a:xfrm>
              <a:off x="558421" y="1780951"/>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In international trade, a trade surplus results in an outflow of financial capital, and a trade deficit results in an inflow of financial capital.</a:t>
              </a:r>
            </a:p>
          </p:txBody>
        </p:sp>
      </p:grpSp>
      <p:sp>
        <p:nvSpPr>
          <p:cNvPr id="30" name="Google Shape;103;p15">
            <a:extLst>
              <a:ext uri="{FF2B5EF4-FFF2-40B4-BE49-F238E27FC236}">
                <a16:creationId xmlns:a16="http://schemas.microsoft.com/office/drawing/2014/main" id="{DED08955-2FB0-410C-AE66-C2BE2272CDA3}"/>
              </a:ext>
            </a:extLst>
          </p:cNvPr>
          <p:cNvSpPr txBox="1"/>
          <p:nvPr/>
        </p:nvSpPr>
        <p:spPr>
          <a:xfrm>
            <a:off x="1523999" y="140906"/>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A Two-Person Economy: Robinson Crusoe and Friday</a:t>
            </a:r>
            <a:endParaRPr dirty="0"/>
          </a:p>
        </p:txBody>
      </p:sp>
    </p:spTree>
    <p:extLst>
      <p:ext uri="{BB962C8B-B14F-4D97-AF65-F5344CB8AC3E}">
        <p14:creationId xmlns:p14="http://schemas.microsoft.com/office/powerpoint/2010/main" val="347251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cxnSp>
        <p:nvCxnSpPr>
          <p:cNvPr id="194" name="Google Shape;194;p20"/>
          <p:cNvCxnSpPr/>
          <p:nvPr/>
        </p:nvCxnSpPr>
        <p:spPr>
          <a:xfrm>
            <a:off x="1881188" y="1137908"/>
            <a:ext cx="8429700" cy="0"/>
          </a:xfrm>
          <a:prstGeom prst="straightConnector1">
            <a:avLst/>
          </a:prstGeom>
          <a:noFill/>
          <a:ln w="12700" cap="flat" cmpd="sng">
            <a:solidFill>
              <a:srgbClr val="323542"/>
            </a:solidFill>
            <a:prstDash val="solid"/>
            <a:miter lim="800000"/>
            <a:headEnd type="none" w="sm" len="sm"/>
            <a:tailEnd type="none" w="sm" len="sm"/>
          </a:ln>
        </p:spPr>
      </p:cxnSp>
      <p:sp>
        <p:nvSpPr>
          <p:cNvPr id="195" name="Google Shape;195;p20"/>
          <p:cNvSpPr txBox="1"/>
          <p:nvPr/>
        </p:nvSpPr>
        <p:spPr>
          <a:xfrm>
            <a:off x="1523999" y="140805"/>
            <a:ext cx="91440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The Balance of Trade as the Balance of Payments</a:t>
            </a:r>
            <a:endParaRPr dirty="0"/>
          </a:p>
        </p:txBody>
      </p:sp>
      <p:grpSp>
        <p:nvGrpSpPr>
          <p:cNvPr id="10" name="Group 9">
            <a:extLst>
              <a:ext uri="{FF2B5EF4-FFF2-40B4-BE49-F238E27FC236}">
                <a16:creationId xmlns:a16="http://schemas.microsoft.com/office/drawing/2014/main" id="{95E65097-1462-434F-8CBD-F4B62B8622BF}"/>
              </a:ext>
            </a:extLst>
          </p:cNvPr>
          <p:cNvGrpSpPr/>
          <p:nvPr/>
        </p:nvGrpSpPr>
        <p:grpSpPr>
          <a:xfrm>
            <a:off x="2066921" y="137136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3A148008-A86F-4229-AAF4-F987E09936B0}"/>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 name="TextBox 11">
              <a:extLst>
                <a:ext uri="{FF2B5EF4-FFF2-40B4-BE49-F238E27FC236}">
                  <a16:creationId xmlns:a16="http://schemas.microsoft.com/office/drawing/2014/main" id="{E470DD5C-D8C3-40C3-B978-84CE67E8DD35}"/>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Economists sometimes describe the balance of trade as the balance of payments.</a:t>
              </a:r>
            </a:p>
          </p:txBody>
        </p:sp>
      </p:grpSp>
      <p:grpSp>
        <p:nvGrpSpPr>
          <p:cNvPr id="13" name="Group 12">
            <a:extLst>
              <a:ext uri="{FF2B5EF4-FFF2-40B4-BE49-F238E27FC236}">
                <a16:creationId xmlns:a16="http://schemas.microsoft.com/office/drawing/2014/main" id="{BADC34BB-9C7F-4560-BA28-3A67909D54D0}"/>
              </a:ext>
            </a:extLst>
          </p:cNvPr>
          <p:cNvGrpSpPr/>
          <p:nvPr/>
        </p:nvGrpSpPr>
        <p:grpSpPr>
          <a:xfrm>
            <a:off x="2066921" y="226271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2FD79816-8839-47BE-A5B7-9342530CD1C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5" name="TextBox 14">
              <a:extLst>
                <a:ext uri="{FF2B5EF4-FFF2-40B4-BE49-F238E27FC236}">
                  <a16:creationId xmlns:a16="http://schemas.microsoft.com/office/drawing/2014/main" id="{71B2C198-2B4D-4364-B09D-08880E013FA9}"/>
                </a:ext>
              </a:extLst>
            </p:cNvPr>
            <p:cNvSpPr txBox="1"/>
            <p:nvPr/>
          </p:nvSpPr>
          <p:spPr>
            <a:xfrm>
              <a:off x="573918" y="176468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Each category of the current account balance involves a corresponding flow of payments between a country and the rest of the world economy.</a:t>
              </a:r>
            </a:p>
          </p:txBody>
        </p:sp>
      </p:grpSp>
      <p:pic>
        <p:nvPicPr>
          <p:cNvPr id="4" name="Picture 3" descr="Diagram that shows the flow of investment goods and capital">
            <a:extLst>
              <a:ext uri="{FF2B5EF4-FFF2-40B4-BE49-F238E27FC236}">
                <a16:creationId xmlns:a16="http://schemas.microsoft.com/office/drawing/2014/main" id="{417EE92C-38EC-40CE-BD54-0A7C7051905D}"/>
              </a:ext>
            </a:extLst>
          </p:cNvPr>
          <p:cNvPicPr>
            <a:picLocks noChangeAspect="1"/>
          </p:cNvPicPr>
          <p:nvPr/>
        </p:nvPicPr>
        <p:blipFill>
          <a:blip r:embed="rId3"/>
          <a:stretch>
            <a:fillRect/>
          </a:stretch>
        </p:blipFill>
        <p:spPr>
          <a:xfrm>
            <a:off x="3179185" y="3252686"/>
            <a:ext cx="5833630" cy="33978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cxnSp>
        <p:nvCxnSpPr>
          <p:cNvPr id="239" name="Google Shape;239;p23"/>
          <p:cNvCxnSpPr/>
          <p:nvPr/>
        </p:nvCxnSpPr>
        <p:spPr>
          <a:xfrm>
            <a:off x="1881188" y="1137908"/>
            <a:ext cx="8429700" cy="0"/>
          </a:xfrm>
          <a:prstGeom prst="straightConnector1">
            <a:avLst/>
          </a:prstGeom>
          <a:noFill/>
          <a:ln w="12700" cap="flat" cmpd="sng">
            <a:solidFill>
              <a:srgbClr val="323542"/>
            </a:solidFill>
            <a:prstDash val="solid"/>
            <a:miter lim="800000"/>
            <a:headEnd type="none" w="sm" len="sm"/>
            <a:tailEnd type="none" w="sm" len="sm"/>
          </a:ln>
        </p:spPr>
      </p:cxnSp>
      <p:sp>
        <p:nvSpPr>
          <p:cNvPr id="240" name="Google Shape;240;p23"/>
          <p:cNvSpPr txBox="1"/>
          <p:nvPr/>
        </p:nvSpPr>
        <p:spPr>
          <a:xfrm>
            <a:off x="1523999" y="85257"/>
            <a:ext cx="91440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The Balance of Trade as the Balance of Payments</a:t>
            </a:r>
          </a:p>
        </p:txBody>
      </p:sp>
      <p:grpSp>
        <p:nvGrpSpPr>
          <p:cNvPr id="10" name="Group 9">
            <a:extLst>
              <a:ext uri="{FF2B5EF4-FFF2-40B4-BE49-F238E27FC236}">
                <a16:creationId xmlns:a16="http://schemas.microsoft.com/office/drawing/2014/main" id="{171FBF3D-718E-49CD-A0BC-6925D15819D3}"/>
              </a:ext>
            </a:extLst>
          </p:cNvPr>
          <p:cNvGrpSpPr/>
          <p:nvPr/>
        </p:nvGrpSpPr>
        <p:grpSpPr>
          <a:xfrm>
            <a:off x="2066922" y="158091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53847232-FF21-4761-8972-648514DC62F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 name="TextBox 11">
              <a:extLst>
                <a:ext uri="{FF2B5EF4-FFF2-40B4-BE49-F238E27FC236}">
                  <a16:creationId xmlns:a16="http://schemas.microsoft.com/office/drawing/2014/main" id="{4CF0F317-6EAF-43AA-AB61-542509F1BF70}"/>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current account deficit means that a country is a net borrower from abroad.</a:t>
              </a:r>
            </a:p>
          </p:txBody>
        </p:sp>
      </p:grpSp>
      <p:grpSp>
        <p:nvGrpSpPr>
          <p:cNvPr id="13" name="Group 12">
            <a:extLst>
              <a:ext uri="{FF2B5EF4-FFF2-40B4-BE49-F238E27FC236}">
                <a16:creationId xmlns:a16="http://schemas.microsoft.com/office/drawing/2014/main" id="{1CE64B4E-ED3F-4919-917D-4DA41B0A6861}"/>
              </a:ext>
            </a:extLst>
          </p:cNvPr>
          <p:cNvGrpSpPr/>
          <p:nvPr/>
        </p:nvGrpSpPr>
        <p:grpSpPr>
          <a:xfrm>
            <a:off x="2066922" y="247226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1DAB023E-3E42-4AB1-856F-4A1ABBBFCD9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5" name="TextBox 14">
              <a:extLst>
                <a:ext uri="{FF2B5EF4-FFF2-40B4-BE49-F238E27FC236}">
                  <a16:creationId xmlns:a16="http://schemas.microsoft.com/office/drawing/2014/main" id="{87725B5B-C408-4031-8172-8303EADE339A}"/>
                </a:ext>
              </a:extLst>
            </p:cNvPr>
            <p:cNvSpPr txBox="1"/>
            <p:nvPr/>
          </p:nvSpPr>
          <p:spPr>
            <a:xfrm>
              <a:off x="573918" y="177992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positive current account balance means a country is a net lender to the rest of the world.</a:t>
              </a:r>
            </a:p>
          </p:txBody>
        </p:sp>
      </p:grpSp>
      <p:grpSp>
        <p:nvGrpSpPr>
          <p:cNvPr id="16" name="Group 15">
            <a:extLst>
              <a:ext uri="{FF2B5EF4-FFF2-40B4-BE49-F238E27FC236}">
                <a16:creationId xmlns:a16="http://schemas.microsoft.com/office/drawing/2014/main" id="{C2667FD3-F6E1-424D-B2A9-A84B1673F0B3}"/>
              </a:ext>
            </a:extLst>
          </p:cNvPr>
          <p:cNvGrpSpPr/>
          <p:nvPr/>
        </p:nvGrpSpPr>
        <p:grpSpPr>
          <a:xfrm>
            <a:off x="2066922" y="3361170"/>
            <a:ext cx="8058154" cy="806935"/>
            <a:chOff x="542923" y="1736761"/>
            <a:chExt cx="8058154" cy="806935"/>
          </a:xfrm>
          <a:solidFill>
            <a:srgbClr val="627981"/>
          </a:solidFill>
        </p:grpSpPr>
        <p:sp>
          <p:nvSpPr>
            <p:cNvPr id="17" name="Rectangle 16">
              <a:extLst>
                <a:ext uri="{FF2B5EF4-FFF2-40B4-BE49-F238E27FC236}">
                  <a16:creationId xmlns:a16="http://schemas.microsoft.com/office/drawing/2014/main" id="{7403B1A0-4F79-4623-A3BB-811A4980169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8" name="TextBox 17">
              <a:extLst>
                <a:ext uri="{FF2B5EF4-FFF2-40B4-BE49-F238E27FC236}">
                  <a16:creationId xmlns:a16="http://schemas.microsoft.com/office/drawing/2014/main" id="{B8B9CE61-462F-48E9-9DD4-EBF4CEFC997D}"/>
                </a:ext>
              </a:extLst>
            </p:cNvPr>
            <p:cNvSpPr txBox="1"/>
            <p:nvPr/>
          </p:nvSpPr>
          <p:spPr>
            <a:xfrm>
              <a:off x="573919" y="1783767"/>
              <a:ext cx="7996678"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trade surplus means an overall outflow of financial investment capital as domestic investors put their funds abroad.</a:t>
              </a:r>
            </a:p>
          </p:txBody>
        </p:sp>
      </p:grpSp>
      <p:grpSp>
        <p:nvGrpSpPr>
          <p:cNvPr id="19" name="Group 18">
            <a:extLst>
              <a:ext uri="{FF2B5EF4-FFF2-40B4-BE49-F238E27FC236}">
                <a16:creationId xmlns:a16="http://schemas.microsoft.com/office/drawing/2014/main" id="{AFAFFB62-92F2-4C02-834C-7883BD1BDEF8}"/>
              </a:ext>
            </a:extLst>
          </p:cNvPr>
          <p:cNvGrpSpPr/>
          <p:nvPr/>
        </p:nvGrpSpPr>
        <p:grpSpPr>
          <a:xfrm>
            <a:off x="2066922" y="4250116"/>
            <a:ext cx="8058154" cy="806935"/>
            <a:chOff x="542923" y="1736761"/>
            <a:chExt cx="8058154" cy="806935"/>
          </a:xfrm>
          <a:solidFill>
            <a:srgbClr val="627981"/>
          </a:solidFill>
        </p:grpSpPr>
        <p:sp>
          <p:nvSpPr>
            <p:cNvPr id="20" name="Rectangle 19">
              <a:extLst>
                <a:ext uri="{FF2B5EF4-FFF2-40B4-BE49-F238E27FC236}">
                  <a16:creationId xmlns:a16="http://schemas.microsoft.com/office/drawing/2014/main" id="{1C9F6BBF-4163-41BA-A466-5AE85342934D}"/>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1" name="TextBox 20">
              <a:extLst>
                <a:ext uri="{FF2B5EF4-FFF2-40B4-BE49-F238E27FC236}">
                  <a16:creationId xmlns:a16="http://schemas.microsoft.com/office/drawing/2014/main" id="{054F5938-1FD1-4E12-98F0-46BD106FE589}"/>
                </a:ext>
              </a:extLst>
            </p:cNvPr>
            <p:cNvSpPr txBox="1"/>
            <p:nvPr/>
          </p:nvSpPr>
          <p:spPr>
            <a:xfrm>
              <a:off x="558421" y="1780951"/>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deficit in the current account balance is exactly equal to the overall or net inflow of foreign investment capital from abroad.</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24"/>
          <p:cNvSpPr txBox="1"/>
          <p:nvPr/>
        </p:nvSpPr>
        <p:spPr>
          <a:xfrm>
            <a:off x="1524001" y="288568"/>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7" y="1303517"/>
            <a:ext cx="9273061" cy="2087216"/>
          </a:xfrm>
          <a:prstGeom prst="rect">
            <a:avLst/>
          </a:prstGeom>
          <a:solidFill>
            <a:srgbClr val="627981"/>
          </a:solidFill>
          <a:ln>
            <a:noFill/>
          </a:ln>
        </p:spPr>
        <p:txBody>
          <a:bodyPr spcFirstLastPara="1" wrap="square" lIns="91425" tIns="45700" rIns="91425" bIns="45700" anchor="ctr" anchorCtr="0">
            <a:noAutofit/>
          </a:bodyPr>
          <a:lstStyle/>
          <a:p>
            <a:pPr marR="0" lvl="0" algn="ctr" rtl="0">
              <a:spcBef>
                <a:spcPts val="0"/>
              </a:spcBef>
              <a:spcAft>
                <a:spcPts val="0"/>
              </a:spcAft>
            </a:pPr>
            <a:r>
              <a:rPr lang="en-US" sz="2000" dirty="0">
                <a:solidFill>
                  <a:schemeClr val="bg1"/>
                </a:solidFill>
                <a:latin typeface="Calibri"/>
                <a:ea typeface="Calibri"/>
                <a:cs typeface="Calibri"/>
                <a:sym typeface="Calibri"/>
              </a:rPr>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5" name="Picture 4" descr="A question mark drawn on a chalkboard">
            <a:extLst>
              <a:ext uri="{FF2B5EF4-FFF2-40B4-BE49-F238E27FC236}">
                <a16:creationId xmlns:a16="http://schemas.microsoft.com/office/drawing/2014/main" id="{02D4AEA6-875E-495D-B141-DCE475270A55}"/>
              </a:ext>
            </a:extLst>
          </p:cNvPr>
          <p:cNvPicPr>
            <a:picLocks noChangeAspect="1"/>
          </p:cNvPicPr>
          <p:nvPr/>
        </p:nvPicPr>
        <p:blipFill>
          <a:blip r:embed="rId4"/>
          <a:stretch>
            <a:fillRect/>
          </a:stretch>
        </p:blipFill>
        <p:spPr>
          <a:xfrm>
            <a:off x="3454186" y="3512988"/>
            <a:ext cx="5283621" cy="3198367"/>
          </a:xfrm>
          <a:prstGeom prst="rect">
            <a:avLst/>
          </a:prstGeom>
        </p:spPr>
      </p:pic>
    </p:spTree>
    <p:extLst>
      <p:ext uri="{BB962C8B-B14F-4D97-AF65-F5344CB8AC3E}">
        <p14:creationId xmlns:p14="http://schemas.microsoft.com/office/powerpoint/2010/main" val="336356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Summary</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9" y="1341781"/>
            <a:ext cx="9273061" cy="3672180"/>
          </a:xfrm>
          <a:prstGeom prst="rect">
            <a:avLst/>
          </a:prstGeom>
          <a:solidFill>
            <a:srgbClr val="627981"/>
          </a:solidFill>
          <a:ln>
            <a:noFill/>
          </a:ln>
        </p:spPr>
        <p:txBody>
          <a:bodyPr spcFirstLastPara="1" wrap="square" lIns="91425" tIns="45700" rIns="91425" bIns="45700" anchor="ctr" anchorCtr="0">
            <a:noAutofit/>
          </a:bodyPr>
          <a:lstStyle/>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International flows of goods and services are closely connected to the international flows of financial capital.</a:t>
            </a:r>
          </a:p>
          <a:p>
            <a:pPr marL="342900" marR="0" lvl="0" indent="-342900" algn="l" rtl="0">
              <a:spcBef>
                <a:spcPts val="0"/>
              </a:spcBef>
              <a:spcAft>
                <a:spcPts val="0"/>
              </a:spcAft>
              <a:buFont typeface="Arial" panose="020B0604020202020204" pitchFamily="34" charset="0"/>
              <a:buChar char="•"/>
            </a:pPr>
            <a:endParaRPr lang="en-US" sz="2000" b="0" dirty="0">
              <a:solidFill>
                <a:schemeClr val="bg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A current account deficit means that—after taking all the flows of payments from goods, services, and income together—the country is a net borrower from the rest of the world.</a:t>
            </a:r>
          </a:p>
          <a:p>
            <a:pPr marL="342900" marR="0" lvl="0" indent="-342900" algn="l" rtl="0">
              <a:spcBef>
                <a:spcPts val="0"/>
              </a:spcBef>
              <a:spcAft>
                <a:spcPts val="0"/>
              </a:spcAft>
              <a:buFont typeface="Arial" panose="020B0604020202020204" pitchFamily="34" charset="0"/>
              <a:buChar char="•"/>
            </a:pPr>
            <a:endParaRPr lang="en-US" sz="2000" b="0" dirty="0">
              <a:solidFill>
                <a:schemeClr val="bg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A current account surplus is the opposite and means the country is a net lender to the rest of the world.</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TotalTime>
  <Words>1266</Words>
  <Application>Microsoft Office PowerPoint</Application>
  <PresentationFormat>Widescreen</PresentationFormat>
  <Paragraphs>53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 Light</vt:lpstr>
      <vt:lpstr>Century Gothic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Kelsey Gamel</cp:lastModifiedBy>
  <cp:revision>25</cp:revision>
  <dcterms:modified xsi:type="dcterms:W3CDTF">2021-07-15T20:56:18Z</dcterms:modified>
</cp:coreProperties>
</file>