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7"/>
  </p:notesMasterIdLst>
  <p:sldIdLst>
    <p:sldId id="293" r:id="rId2"/>
    <p:sldId id="351" r:id="rId3"/>
    <p:sldId id="269" r:id="rId4"/>
    <p:sldId id="329" r:id="rId5"/>
    <p:sldId id="371" r:id="rId6"/>
    <p:sldId id="379" r:id="rId7"/>
    <p:sldId id="266" r:id="rId8"/>
    <p:sldId id="380" r:id="rId9"/>
    <p:sldId id="381" r:id="rId10"/>
    <p:sldId id="372" r:id="rId11"/>
    <p:sldId id="376" r:id="rId12"/>
    <p:sldId id="382" r:id="rId13"/>
    <p:sldId id="383" r:id="rId14"/>
    <p:sldId id="378" r:id="rId15"/>
    <p:sldId id="34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3"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8312" autoAdjust="0"/>
  </p:normalViewPr>
  <p:slideViewPr>
    <p:cSldViewPr snapToGrid="0">
      <p:cViewPr varScale="1">
        <p:scale>
          <a:sx n="99" d="100"/>
          <a:sy n="99" d="100"/>
        </p:scale>
        <p:origin x="96"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C3D2-910F-42E3-A33F-A83A0896DDCE}" type="datetimeFigureOut">
              <a:rPr lang="en-US" smtClean="0"/>
              <a:t>7/15/2021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11139F-8D6B-47F5-8D89-DFE536110414}" type="slidenum">
              <a:rPr lang="en-US" smtClean="0"/>
              <a:t>‹#›</a:t>
            </a:fld>
            <a:endParaRPr lang="en-US"/>
          </a:p>
        </p:txBody>
      </p:sp>
    </p:spTree>
    <p:extLst>
      <p:ext uri="{BB962C8B-B14F-4D97-AF65-F5344CB8AC3E}">
        <p14:creationId xmlns:p14="http://schemas.microsoft.com/office/powerpoint/2010/main" val="393842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 With a group of classmates, discuss the difference between a trade deficit and a government budget deficit. Is one more desirable than the other?</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2</a:t>
            </a:fld>
            <a:endParaRPr lang="en-US"/>
          </a:p>
        </p:txBody>
      </p:sp>
    </p:spTree>
    <p:extLst>
      <p:ext uri="{BB962C8B-B14F-4D97-AF65-F5344CB8AC3E}">
        <p14:creationId xmlns:p14="http://schemas.microsoft.com/office/powerpoint/2010/main" val="1587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Suppose an economy has a budget deficit of $155 billion, savings of $300 billion, and domestic investments of $165 billion. According to the national saving and investment identity, what is the current account balance? </a:t>
            </a:r>
          </a:p>
          <a:p>
            <a:pPr algn="ctr"/>
            <a:r>
              <a:rPr lang="en-US" sz="1200" i="1" dirty="0"/>
              <a:t>S+(M-X)=I+(G-T)</a:t>
            </a:r>
          </a:p>
          <a:p>
            <a:pPr algn="ctr"/>
            <a:endParaRPr lang="en-US" sz="1200" i="1" dirty="0"/>
          </a:p>
          <a:p>
            <a:pPr algn="ctr"/>
            <a:r>
              <a:rPr lang="en-US" sz="1200" i="1" dirty="0"/>
              <a:t>Substitute the values for S=$300, I=$165, and (G-T)=$155, and solve for (M-X).</a:t>
            </a:r>
          </a:p>
          <a:p>
            <a:pPr algn="ctr"/>
            <a:endParaRPr lang="en-US" sz="1200" i="1" dirty="0"/>
          </a:p>
          <a:p>
            <a:pPr algn="ctr"/>
            <a:r>
              <a:rPr lang="en-US" sz="1200" i="1" dirty="0"/>
              <a:t>$300+(M-X)=$165+$155</a:t>
            </a:r>
          </a:p>
          <a:p>
            <a:pPr algn="ctr"/>
            <a:r>
              <a:rPr lang="en-US" sz="1200" i="1" dirty="0"/>
              <a:t>(M-X)=$165+$155-$300</a:t>
            </a:r>
          </a:p>
          <a:p>
            <a:pPr algn="ctr"/>
            <a:r>
              <a:rPr lang="en-US" sz="1200" i="1" dirty="0"/>
              <a:t>(M-X)=$20</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13</a:t>
            </a:fld>
            <a:endParaRPr lang="en-US"/>
          </a:p>
        </p:txBody>
      </p:sp>
    </p:spTree>
    <p:extLst>
      <p:ext uri="{BB962C8B-B14F-4D97-AF65-F5344CB8AC3E}">
        <p14:creationId xmlns:p14="http://schemas.microsoft.com/office/powerpoint/2010/main" val="1937604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national saving and investment identity states that the quantity of financial capital supplied must equal the quantity demanded. This identity provides a useful way to understand the determinants of the trade and current account balances.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3527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Domestic saving will always appear as part of the supply of financial capital. Domestic investment will always appear as part of the demand for financial capital. The government and trade balance elements of the equation can move back and forth as either suppliers or demanders of financial capital, depending on whether government budgets and the trade balance are in surplus or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 nation’s own levels of domestic saving and investment determine its trade balance. Trade deficit = domestic investment - private domestic saving - government borrowing = (M-X) = I-S-(T-G). In this case, domestic investment is higher than domestic saving, including both private and government saving. The only way that domestic investment can exceed domestic saving is if capital is flowing into a country from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a trade surplus, the national saving and investment identity can be rewritten. Trade surplus (X−M ) = private domestic saving + public saving - domestic investment = S+(T−G)−I. In this case, domestic saving (both private and public) is higher than domestic investment. The extra financial capital will be invested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486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connection, between the trade balance and domestic saving and investment, explains why economists view the trade balance as a fundamentally macroeconomic phenomenon.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807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national saving and investment identity also provides a framework for thinking about what will cause trade deficits to rise or fall.</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10</a:t>
            </a:fld>
            <a:endParaRPr lang="en-US"/>
          </a:p>
        </p:txBody>
      </p:sp>
    </p:spTree>
    <p:extLst>
      <p:ext uri="{BB962C8B-B14F-4D97-AF65-F5344CB8AC3E}">
        <p14:creationId xmlns:p14="http://schemas.microsoft.com/office/powerpoint/2010/main" val="2061476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 run, trade imbalances can be affected by whether an economy is in a recession or on the upswing. A recession makes trade deficit smaller or trade surplus larger, and economic growth makes trade deficit larger or trade surplus smaller. When the trade deficit rises, it necessarily means a greater net inflow of foreign financial capital. Reduced private saving could offset the inflow of financial capital, leaving domestic investment and public saving unchanged. The inflow could result in higher domestic investment, leaving private and public saving unchanged.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11</a:t>
            </a:fld>
            <a:endParaRPr lang="en-US"/>
          </a:p>
        </p:txBody>
      </p:sp>
    </p:spTree>
    <p:extLst>
      <p:ext uri="{BB962C8B-B14F-4D97-AF65-F5344CB8AC3E}">
        <p14:creationId xmlns:p14="http://schemas.microsoft.com/office/powerpoint/2010/main" val="2962685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an economy has a budget deficit of $155 billion, savings of $300 billion, and domestic investments of $165 billion. According to the national saving and investment identity, what is the current account balance?</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12</a:t>
            </a:fld>
            <a:endParaRPr lang="en-US"/>
          </a:p>
        </p:txBody>
      </p:sp>
    </p:spTree>
    <p:extLst>
      <p:ext uri="{BB962C8B-B14F-4D97-AF65-F5344CB8AC3E}">
        <p14:creationId xmlns:p14="http://schemas.microsoft.com/office/powerpoint/2010/main" val="364551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1145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National Saving and Investment Identity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Examining Trade Balances One Factor at a Time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algn="ctr"/>
              <a:r>
                <a:rPr lang="en-US" sz="2000" dirty="0">
                  <a:solidFill>
                    <a:schemeClr val="bg1"/>
                  </a:solidFill>
                </a:rPr>
                <a:t>The national saving and investment identity also provides a framework for thinking about what will cause trade deficits to rise or fall.</a:t>
              </a:r>
            </a:p>
          </p:txBody>
        </p:sp>
      </p:grpSp>
      <p:graphicFrame>
        <p:nvGraphicFramePr>
          <p:cNvPr id="3" name="Table 4">
            <a:extLst>
              <a:ext uri="{FF2B5EF4-FFF2-40B4-BE49-F238E27FC236}">
                <a16:creationId xmlns:a16="http://schemas.microsoft.com/office/drawing/2014/main" id="{1035BA20-FBD7-49B5-BB26-753D59CEAF95}"/>
              </a:ext>
            </a:extLst>
          </p:cNvPr>
          <p:cNvGraphicFramePr>
            <a:graphicFrameLocks noGrp="1"/>
          </p:cNvGraphicFramePr>
          <p:nvPr>
            <p:extLst>
              <p:ext uri="{D42A27DB-BD31-4B8C-83A1-F6EECF244321}">
                <p14:modId xmlns:p14="http://schemas.microsoft.com/office/powerpoint/2010/main" val="2416614301"/>
              </p:ext>
            </p:extLst>
          </p:nvPr>
        </p:nvGraphicFramePr>
        <p:xfrm>
          <a:off x="1881188" y="2986794"/>
          <a:ext cx="8429624" cy="2316726"/>
        </p:xfrm>
        <a:graphic>
          <a:graphicData uri="http://schemas.openxmlformats.org/drawingml/2006/table">
            <a:tbl>
              <a:tblPr firstRow="1" bandRow="1">
                <a:tableStyleId>{5C22544A-7EE6-4342-B048-85BDC9FD1C3A}</a:tableStyleId>
              </a:tblPr>
              <a:tblGrid>
                <a:gridCol w="2107406">
                  <a:extLst>
                    <a:ext uri="{9D8B030D-6E8A-4147-A177-3AD203B41FA5}">
                      <a16:colId xmlns:a16="http://schemas.microsoft.com/office/drawing/2014/main" val="894668979"/>
                    </a:ext>
                  </a:extLst>
                </a:gridCol>
                <a:gridCol w="2107406">
                  <a:extLst>
                    <a:ext uri="{9D8B030D-6E8A-4147-A177-3AD203B41FA5}">
                      <a16:colId xmlns:a16="http://schemas.microsoft.com/office/drawing/2014/main" val="1550556825"/>
                    </a:ext>
                  </a:extLst>
                </a:gridCol>
                <a:gridCol w="2107406">
                  <a:extLst>
                    <a:ext uri="{9D8B030D-6E8A-4147-A177-3AD203B41FA5}">
                      <a16:colId xmlns:a16="http://schemas.microsoft.com/office/drawing/2014/main" val="191829108"/>
                    </a:ext>
                  </a:extLst>
                </a:gridCol>
                <a:gridCol w="2107406">
                  <a:extLst>
                    <a:ext uri="{9D8B030D-6E8A-4147-A177-3AD203B41FA5}">
                      <a16:colId xmlns:a16="http://schemas.microsoft.com/office/drawing/2014/main" val="727466549"/>
                    </a:ext>
                  </a:extLst>
                </a:gridCol>
              </a:tblGrid>
              <a:tr h="672789">
                <a:tc>
                  <a:txBody>
                    <a:bodyPr/>
                    <a:lstStyle/>
                    <a:p>
                      <a:pPr algn="ctr"/>
                      <a:r>
                        <a:rPr lang="en-US" dirty="0">
                          <a:solidFill>
                            <a:schemeClr val="tx1"/>
                          </a:solidFill>
                        </a:rPr>
                        <a:t>Domestic Investment (</a:t>
                      </a:r>
                      <a:r>
                        <a:rPr lang="en-US" i="1" dirty="0">
                          <a:solidFill>
                            <a:schemeClr val="tx1"/>
                          </a:solidFill>
                        </a:rPr>
                        <a:t>I</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Domestic Saving (</a:t>
                      </a:r>
                      <a:r>
                        <a:rPr lang="en-US" i="1" dirty="0">
                          <a:solidFill>
                            <a:schemeClr val="tx1"/>
                          </a:solidFill>
                        </a:rPr>
                        <a:t>S</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Public Domestic Saving (</a:t>
                      </a:r>
                      <a:r>
                        <a:rPr lang="en-US" i="1" dirty="0">
                          <a:solidFill>
                            <a:schemeClr val="tx1"/>
                          </a:solidFill>
                        </a:rPr>
                        <a:t>T</a:t>
                      </a:r>
                      <a:r>
                        <a:rPr lang="en-US" dirty="0">
                          <a:solidFill>
                            <a:schemeClr val="tx1"/>
                          </a:solidFill>
                        </a:rPr>
                        <a:t>−</a:t>
                      </a:r>
                      <a:r>
                        <a:rPr lang="en-US" i="1" dirty="0">
                          <a:solidFill>
                            <a:schemeClr val="tx1"/>
                          </a:solidFill>
                        </a:rPr>
                        <a:t>G</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Deficit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624185"/>
                  </a:ext>
                </a:extLst>
              </a:tr>
              <a:tr h="500937">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5224759"/>
                  </a:ext>
                </a:extLst>
              </a:tr>
              <a:tr h="56388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fall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1021377"/>
                  </a:ext>
                </a:extLst>
              </a:tr>
              <a:tr h="57912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Decreases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9206090"/>
                  </a:ext>
                </a:extLst>
              </a:tr>
            </a:tbl>
          </a:graphicData>
        </a:graphic>
      </p:graphicFrame>
    </p:spTree>
    <p:extLst>
      <p:ext uri="{BB962C8B-B14F-4D97-AF65-F5344CB8AC3E}">
        <p14:creationId xmlns:p14="http://schemas.microsoft.com/office/powerpoint/2010/main" val="137148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Short-Term Movements in the Business Cycle and the Trade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42271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5586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125"/>
              <a:ext cx="796803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trade imbalances can be affected by whether an economy is in a recession or on the upswing.</a:t>
              </a:r>
            </a:p>
          </p:txBody>
        </p:sp>
      </p:grpSp>
      <p:grpSp>
        <p:nvGrpSpPr>
          <p:cNvPr id="20" name="Group 19"/>
          <p:cNvGrpSpPr/>
          <p:nvPr/>
        </p:nvGrpSpPr>
        <p:grpSpPr>
          <a:xfrm>
            <a:off x="2066922" y="254721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67751"/>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recession makes a trade deficit smaller or a trade surplus larger, and economic growth makes a trade deficit larger or a trade surplus smaller.</a:t>
              </a:r>
            </a:p>
          </p:txBody>
        </p:sp>
      </p:grpSp>
      <p:grpSp>
        <p:nvGrpSpPr>
          <p:cNvPr id="23" name="Group 22"/>
          <p:cNvGrpSpPr/>
          <p:nvPr/>
        </p:nvGrpSpPr>
        <p:grpSpPr>
          <a:xfrm>
            <a:off x="2066922" y="345111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trade deficit rises, it necessarily means a greater net inflow of foreign financial capital.</a:t>
              </a:r>
            </a:p>
          </p:txBody>
        </p:sp>
      </p:grpSp>
      <p:grpSp>
        <p:nvGrpSpPr>
          <p:cNvPr id="27" name="Group 26"/>
          <p:cNvGrpSpPr/>
          <p:nvPr/>
        </p:nvGrpSpPr>
        <p:grpSpPr>
          <a:xfrm>
            <a:off x="2066922" y="434005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926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Reduced private saving could offset the inflow of financial capital, leaving domestic investment and public saving unchanged.</a:t>
              </a:r>
            </a:p>
          </p:txBody>
        </p:sp>
      </p:grpSp>
      <p:grpSp>
        <p:nvGrpSpPr>
          <p:cNvPr id="18" name="Group 17">
            <a:extLst>
              <a:ext uri="{FF2B5EF4-FFF2-40B4-BE49-F238E27FC236}">
                <a16:creationId xmlns:a16="http://schemas.microsoft.com/office/drawing/2014/main" id="{BA45E56F-345E-494F-BCC2-6B434DE84245}"/>
              </a:ext>
            </a:extLst>
          </p:cNvPr>
          <p:cNvGrpSpPr/>
          <p:nvPr/>
        </p:nvGrpSpPr>
        <p:grpSpPr>
          <a:xfrm>
            <a:off x="2066922" y="522572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5628C876-8349-1541-8D8F-FAEC68A021A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6174F89-C654-6146-889E-4C495F55FEEE}"/>
                </a:ext>
              </a:extLst>
            </p:cNvPr>
            <p:cNvSpPr txBox="1"/>
            <p:nvPr/>
          </p:nvSpPr>
          <p:spPr>
            <a:xfrm>
              <a:off x="633043" y="178912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inflow could result in higher domestic investment, leaving private and public saving unchanged.</a:t>
              </a:r>
            </a:p>
          </p:txBody>
        </p:sp>
      </p:grpSp>
    </p:spTree>
    <p:extLst>
      <p:ext uri="{BB962C8B-B14F-4D97-AF65-F5344CB8AC3E}">
        <p14:creationId xmlns:p14="http://schemas.microsoft.com/office/powerpoint/2010/main" val="1112099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5"/>
            <a:ext cx="8588693" cy="1801786"/>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49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617045" y="1383374"/>
            <a:ext cx="8957910" cy="4336715"/>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a:p>
            <a:pPr algn="ctr"/>
            <a:endParaRPr lang="en-US" sz="2000" dirty="0"/>
          </a:p>
          <a:p>
            <a:pPr algn="ctr"/>
            <a:r>
              <a:rPr lang="en-US" sz="2000" i="1" dirty="0"/>
              <a:t>S + (M </a:t>
            </a:r>
            <a:r>
              <a:rPr lang="en-US" sz="2000" dirty="0">
                <a:solidFill>
                  <a:schemeClr val="bg1"/>
                </a:solidFill>
              </a:rPr>
              <a:t>−</a:t>
            </a:r>
            <a:r>
              <a:rPr lang="en-US" sz="2000" i="1" dirty="0"/>
              <a:t> X) = I + (G </a:t>
            </a:r>
            <a:r>
              <a:rPr lang="en-US" sz="2000" dirty="0">
                <a:solidFill>
                  <a:schemeClr val="bg1"/>
                </a:solidFill>
              </a:rPr>
              <a:t>−</a:t>
            </a:r>
            <a:r>
              <a:rPr lang="en-US" sz="2000" i="1" dirty="0"/>
              <a:t> T)</a:t>
            </a:r>
          </a:p>
          <a:p>
            <a:pPr algn="ctr"/>
            <a:endParaRPr lang="en-US" sz="2000" i="1" dirty="0"/>
          </a:p>
          <a:p>
            <a:pPr algn="ctr"/>
            <a:r>
              <a:rPr lang="en-US" sz="2000" i="1" dirty="0"/>
              <a:t>Substitute the values for S = $300, I = $165, and (G</a:t>
            </a:r>
            <a:r>
              <a:rPr lang="en-US" sz="2000" dirty="0">
                <a:solidFill>
                  <a:schemeClr val="bg1"/>
                </a:solidFill>
              </a:rPr>
              <a:t> − </a:t>
            </a:r>
            <a:r>
              <a:rPr lang="en-US" sz="2000" i="1" dirty="0"/>
              <a:t>T) = $155, and solve for (M</a:t>
            </a:r>
            <a:r>
              <a:rPr lang="en-US" sz="2000" dirty="0">
                <a:solidFill>
                  <a:schemeClr val="bg1"/>
                </a:solidFill>
              </a:rPr>
              <a:t> − </a:t>
            </a:r>
            <a:r>
              <a:rPr lang="en-US" sz="2000" i="1" dirty="0"/>
              <a:t>X).</a:t>
            </a:r>
          </a:p>
          <a:p>
            <a:pPr algn="ctr"/>
            <a:endParaRPr lang="en-US" sz="2000" i="1" dirty="0"/>
          </a:p>
          <a:p>
            <a:pPr algn="ctr"/>
            <a:r>
              <a:rPr lang="en-US" sz="2000" i="1" dirty="0"/>
              <a:t>$300 + (M</a:t>
            </a:r>
            <a:r>
              <a:rPr lang="en-US" sz="2000" dirty="0">
                <a:solidFill>
                  <a:schemeClr val="bg1"/>
                </a:solidFill>
              </a:rPr>
              <a:t> − </a:t>
            </a:r>
            <a:r>
              <a:rPr lang="en-US" sz="2000" i="1" dirty="0"/>
              <a:t>X) = $165 + $155</a:t>
            </a:r>
          </a:p>
          <a:p>
            <a:pPr algn="ctr"/>
            <a:r>
              <a:rPr lang="en-US" sz="2000" i="1" dirty="0"/>
              <a:t>(M</a:t>
            </a:r>
            <a:r>
              <a:rPr lang="en-US" sz="2000" dirty="0">
                <a:solidFill>
                  <a:schemeClr val="bg1"/>
                </a:solidFill>
              </a:rPr>
              <a:t> − </a:t>
            </a:r>
            <a:r>
              <a:rPr lang="en-US" sz="2000" i="1" dirty="0"/>
              <a:t>X) = $165 + $155</a:t>
            </a:r>
            <a:r>
              <a:rPr lang="en-US" sz="2000" dirty="0">
                <a:solidFill>
                  <a:schemeClr val="bg1"/>
                </a:solidFill>
              </a:rPr>
              <a:t> − </a:t>
            </a:r>
            <a:r>
              <a:rPr lang="en-US" sz="2000" i="1" dirty="0"/>
              <a:t>$300</a:t>
            </a:r>
          </a:p>
          <a:p>
            <a:pPr algn="ctr"/>
            <a:r>
              <a:rPr lang="en-US" sz="2000" i="1" dirty="0"/>
              <a:t>(M</a:t>
            </a:r>
            <a:r>
              <a:rPr lang="en-US" sz="2000" dirty="0">
                <a:solidFill>
                  <a:schemeClr val="bg1"/>
                </a:solidFill>
              </a:rPr>
              <a:t> − </a:t>
            </a:r>
            <a:r>
              <a:rPr lang="en-US" sz="2000" i="1" dirty="0"/>
              <a:t>X) = $20</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042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4"/>
            <a:ext cx="8588693" cy="5165107"/>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national saving and investment identity is based on the relationship that the total quantity of financial capital supplied from all sources must equal the total quantity of financial capital demanded from all sources.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i="1" dirty="0"/>
              <a:t>S</a:t>
            </a:r>
            <a:r>
              <a:rPr lang="en-US" sz="2000" dirty="0"/>
              <a:t> = private savings, </a:t>
            </a:r>
            <a:r>
              <a:rPr lang="en-US" sz="2000" i="1" dirty="0"/>
              <a:t>T</a:t>
            </a:r>
            <a:r>
              <a:rPr lang="en-US" sz="2000" dirty="0"/>
              <a:t> = taxes, </a:t>
            </a:r>
            <a:r>
              <a:rPr lang="en-US" sz="2000" i="1" dirty="0"/>
              <a:t>G</a:t>
            </a:r>
            <a:r>
              <a:rPr lang="en-US" sz="2000" dirty="0"/>
              <a:t> = government spending, </a:t>
            </a:r>
            <a:r>
              <a:rPr lang="en-US" sz="2000" i="1" dirty="0"/>
              <a:t>M</a:t>
            </a:r>
            <a:r>
              <a:rPr lang="en-US" sz="2000" dirty="0"/>
              <a:t> = imports, </a:t>
            </a:r>
            <a:r>
              <a:rPr lang="en-US" sz="2000" i="1" dirty="0"/>
              <a:t>X</a:t>
            </a:r>
            <a:r>
              <a:rPr lang="en-US" sz="2000" dirty="0"/>
              <a:t> = exports, </a:t>
            </a:r>
            <a:r>
              <a:rPr lang="en-US" sz="2000" i="1" dirty="0"/>
              <a:t>I</a:t>
            </a:r>
            <a:r>
              <a:rPr lang="en-US" sz="2000" dirty="0"/>
              <a:t> = investment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In the formula for an economy with a current account deficit and budget deficit: </a:t>
            </a:r>
          </a:p>
          <a:p>
            <a:pPr algn="ctr"/>
            <a:r>
              <a:rPr lang="en-US" sz="2000" dirty="0"/>
              <a:t>supply of financial capital = demand for financial capital</a:t>
            </a:r>
          </a:p>
          <a:p>
            <a:pPr algn="ctr"/>
            <a:r>
              <a:rPr lang="en-US" sz="2000" i="1" dirty="0"/>
              <a:t>S</a:t>
            </a:r>
            <a:r>
              <a:rPr lang="en-US" sz="2000" dirty="0"/>
              <a:t> + (</a:t>
            </a:r>
            <a:r>
              <a:rPr lang="en-US" sz="2000" i="1" dirty="0"/>
              <a:t>M</a:t>
            </a:r>
            <a:r>
              <a:rPr lang="en-US" sz="2000" dirty="0">
                <a:solidFill>
                  <a:schemeClr val="bg1"/>
                </a:solidFill>
              </a:rPr>
              <a:t> − </a:t>
            </a:r>
            <a:r>
              <a:rPr lang="en-US" sz="2000" i="1" dirty="0"/>
              <a:t>X</a:t>
            </a:r>
            <a:r>
              <a:rPr lang="en-US" sz="2000" dirty="0"/>
              <a:t>) = </a:t>
            </a:r>
            <a:r>
              <a:rPr lang="en-US" sz="2000" i="1" dirty="0"/>
              <a:t>I</a:t>
            </a:r>
            <a:r>
              <a:rPr lang="en-US" sz="2000" dirty="0"/>
              <a:t> + (</a:t>
            </a:r>
            <a:r>
              <a:rPr lang="en-US" sz="2000" i="1" dirty="0"/>
              <a:t>G</a:t>
            </a:r>
            <a:r>
              <a:rPr lang="en-US" sz="2000" dirty="0">
                <a:solidFill>
                  <a:schemeClr val="bg1"/>
                </a:solidFill>
              </a:rPr>
              <a:t> − </a:t>
            </a:r>
            <a:r>
              <a:rPr lang="en-US" sz="2000" i="1" dirty="0"/>
              <a:t>T</a:t>
            </a:r>
            <a:r>
              <a:rPr lang="en-US" sz="2000" dirty="0"/>
              <a:t>) </a:t>
            </a:r>
          </a:p>
          <a:p>
            <a:endParaRPr lang="en-US" sz="2000" dirty="0"/>
          </a:p>
          <a:p>
            <a:pPr marL="285750" indent="-285750">
              <a:buFont typeface="Arial" panose="020B0604020202020204" pitchFamily="34" charset="0"/>
              <a:buChar char="•"/>
            </a:pPr>
            <a:r>
              <a:rPr lang="en-US" sz="2000" dirty="0"/>
              <a:t>A recession tends to increase the trade balance (meaning a higher trade surplus or lower trade deficit), while economic boom tends to decrease the trade balance (meaning a lower trade surplus or a larger trade deficit).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9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5C07968-1C48-4FAC-A1EE-75E79F4E8879}"/>
              </a:ext>
            </a:extLst>
          </p:cNvPr>
          <p:cNvGrpSpPr/>
          <p:nvPr/>
        </p:nvGrpSpPr>
        <p:grpSpPr>
          <a:xfrm>
            <a:off x="2066922" y="1580912"/>
            <a:ext cx="8058154" cy="1710928"/>
            <a:chOff x="542923" y="1736761"/>
            <a:chExt cx="8058154" cy="2605816"/>
          </a:xfrm>
          <a:solidFill>
            <a:srgbClr val="627981"/>
          </a:solidFill>
        </p:grpSpPr>
        <p:sp>
          <p:nvSpPr>
            <p:cNvPr id="8" name="Rectangle 7">
              <a:extLst>
                <a:ext uri="{FF2B5EF4-FFF2-40B4-BE49-F238E27FC236}">
                  <a16:creationId xmlns:a16="http://schemas.microsoft.com/office/drawing/2014/main" id="{5E639011-8AC3-49FD-9B72-69C9FF8A9CBA}"/>
                </a:ext>
              </a:extLst>
            </p:cNvPr>
            <p:cNvSpPr/>
            <p:nvPr/>
          </p:nvSpPr>
          <p:spPr>
            <a:xfrm>
              <a:off x="542923" y="1736761"/>
              <a:ext cx="8058154" cy="26058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B5C474DA-F2CE-469B-8772-4013C0D9BA09}"/>
                </a:ext>
              </a:extLst>
            </p:cNvPr>
            <p:cNvSpPr txBox="1"/>
            <p:nvPr/>
          </p:nvSpPr>
          <p:spPr>
            <a:xfrm>
              <a:off x="663525" y="1788032"/>
              <a:ext cx="7807571" cy="1818992"/>
            </a:xfrm>
            <a:prstGeom prst="rect">
              <a:avLst/>
            </a:prstGeom>
            <a:grpFill/>
          </p:spPr>
          <p:txBody>
            <a:bodyPr wrap="square" rtlCol="0">
              <a:spAutoFit/>
            </a:bodyPr>
            <a:lstStyle/>
            <a:p>
              <a:pPr algn="ctr"/>
              <a:r>
                <a:rPr lang="en-US" sz="2000" dirty="0">
                  <a:solidFill>
                    <a:schemeClr val="bg1"/>
                  </a:solidFill>
                </a:rPr>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a:t>
              </a:r>
            </a:p>
            <a:p>
              <a:pPr algn="ctr"/>
              <a:endParaRPr lang="en-US" sz="2000" dirty="0">
                <a:solidFill>
                  <a:schemeClr val="bg1"/>
                </a:solidFill>
              </a:endParaRPr>
            </a:p>
          </p:txBody>
        </p:sp>
      </p:grpSp>
      <p:grpSp>
        <p:nvGrpSpPr>
          <p:cNvPr id="10" name="Group 9">
            <a:extLst>
              <a:ext uri="{FF2B5EF4-FFF2-40B4-BE49-F238E27FC236}">
                <a16:creationId xmlns:a16="http://schemas.microsoft.com/office/drawing/2014/main" id="{851DE46F-F91C-4EA7-96E0-C430A5486436}"/>
              </a:ext>
            </a:extLst>
          </p:cNvPr>
          <p:cNvGrpSpPr/>
          <p:nvPr/>
        </p:nvGrpSpPr>
        <p:grpSpPr>
          <a:xfrm>
            <a:off x="2066922" y="3585068"/>
            <a:ext cx="8058154" cy="1002170"/>
            <a:chOff x="542923" y="1736760"/>
            <a:chExt cx="8058154" cy="761680"/>
          </a:xfrm>
          <a:solidFill>
            <a:srgbClr val="627981"/>
          </a:solidFill>
        </p:grpSpPr>
        <p:sp>
          <p:nvSpPr>
            <p:cNvPr id="11" name="Rectangle 10">
              <a:extLst>
                <a:ext uri="{FF2B5EF4-FFF2-40B4-BE49-F238E27FC236}">
                  <a16:creationId xmlns:a16="http://schemas.microsoft.com/office/drawing/2014/main" id="{7FFBD2CB-9208-4A48-9242-5FBA7F87E1BE}"/>
                </a:ext>
              </a:extLst>
            </p:cNvPr>
            <p:cNvSpPr/>
            <p:nvPr/>
          </p:nvSpPr>
          <p:spPr>
            <a:xfrm>
              <a:off x="542923" y="1736760"/>
              <a:ext cx="8058154" cy="7616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231EED05-E3D5-41B2-8F07-BD04806C1517}"/>
                </a:ext>
              </a:extLst>
            </p:cNvPr>
            <p:cNvSpPr txBox="1"/>
            <p:nvPr/>
          </p:nvSpPr>
          <p:spPr>
            <a:xfrm>
              <a:off x="663525" y="1834363"/>
              <a:ext cx="7807571" cy="664077"/>
            </a:xfrm>
            <a:prstGeom prst="rect">
              <a:avLst/>
            </a:prstGeom>
            <a:grpFill/>
          </p:spPr>
          <p:txBody>
            <a:bodyPr wrap="square" rtlCol="0">
              <a:spAutoFit/>
            </a:bodyPr>
            <a:lstStyle/>
            <a:p>
              <a:pPr algn="ctr"/>
              <a:r>
                <a:rPr lang="en-US" sz="2000" dirty="0">
                  <a:solidFill>
                    <a:schemeClr val="bg1"/>
                  </a:solidFill>
                </a:rPr>
                <a:t>With a group of classmates, discuss the difference between a trade deficit and a government budget deficit. Is one more desirable than the other?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saving and investment identity </a:t>
              </a:r>
              <a:r>
                <a:rPr lang="en-US" sz="2000" dirty="0">
                  <a:solidFill>
                    <a:schemeClr val="bg1"/>
                  </a:solidFill>
                </a:rPr>
                <a:t>states that the quantity of financial capital supplied must equal the quantity demanded.</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32" name="Group 31">
            <a:extLst>
              <a:ext uri="{FF2B5EF4-FFF2-40B4-BE49-F238E27FC236}">
                <a16:creationId xmlns:a16="http://schemas.microsoft.com/office/drawing/2014/main" id="{C45E246B-6E68-44A4-81E0-DB211563E6DF}"/>
              </a:ext>
            </a:extLst>
          </p:cNvPr>
          <p:cNvGrpSpPr/>
          <p:nvPr/>
        </p:nvGrpSpPr>
        <p:grpSpPr>
          <a:xfrm>
            <a:off x="2066922" y="2524082"/>
            <a:ext cx="8058154" cy="806935"/>
            <a:chOff x="542923" y="1736761"/>
            <a:chExt cx="8058154" cy="806935"/>
          </a:xfrm>
          <a:solidFill>
            <a:srgbClr val="627981"/>
          </a:solidFill>
        </p:grpSpPr>
        <p:sp>
          <p:nvSpPr>
            <p:cNvPr id="33" name="Rectangle 32">
              <a:extLst>
                <a:ext uri="{FF2B5EF4-FFF2-40B4-BE49-F238E27FC236}">
                  <a16:creationId xmlns:a16="http://schemas.microsoft.com/office/drawing/2014/main" id="{C4FF7FAC-9255-4E0F-92E7-7D95714B8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D20C0D28-D775-4A14-A6CA-BB8ACA551033}"/>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graphicFrame>
        <p:nvGraphicFramePr>
          <p:cNvPr id="3" name="Table 3">
            <a:extLst>
              <a:ext uri="{FF2B5EF4-FFF2-40B4-BE49-F238E27FC236}">
                <a16:creationId xmlns:a16="http://schemas.microsoft.com/office/drawing/2014/main" id="{A59FA5D2-A5F1-4D37-B893-CAB2F26BBE4E}"/>
              </a:ext>
            </a:extLst>
          </p:cNvPr>
          <p:cNvGraphicFramePr>
            <a:graphicFrameLocks noGrp="1"/>
          </p:cNvGraphicFramePr>
          <p:nvPr>
            <p:extLst>
              <p:ext uri="{D42A27DB-BD31-4B8C-83A1-F6EECF244321}">
                <p14:modId xmlns:p14="http://schemas.microsoft.com/office/powerpoint/2010/main" val="2471447363"/>
              </p:ext>
            </p:extLst>
          </p:nvPr>
        </p:nvGraphicFramePr>
        <p:xfrm>
          <a:off x="2804160" y="3526984"/>
          <a:ext cx="6583680" cy="2560320"/>
        </p:xfrm>
        <a:graphic>
          <a:graphicData uri="http://schemas.openxmlformats.org/drawingml/2006/table">
            <a:tbl>
              <a:tblPr firstRow="1" bandRow="1">
                <a:tableStyleId>{5C22544A-7EE6-4342-B048-85BDC9FD1C3A}</a:tableStyleId>
              </a:tblPr>
              <a:tblGrid>
                <a:gridCol w="3291840">
                  <a:extLst>
                    <a:ext uri="{9D8B030D-6E8A-4147-A177-3AD203B41FA5}">
                      <a16:colId xmlns:a16="http://schemas.microsoft.com/office/drawing/2014/main" val="2209041173"/>
                    </a:ext>
                  </a:extLst>
                </a:gridCol>
                <a:gridCol w="3291840">
                  <a:extLst>
                    <a:ext uri="{9D8B030D-6E8A-4147-A177-3AD203B41FA5}">
                      <a16:colId xmlns:a16="http://schemas.microsoft.com/office/drawing/2014/main" val="4136840747"/>
                    </a:ext>
                  </a:extLst>
                </a:gridCol>
              </a:tblGrid>
              <a:tr h="274320">
                <a:tc>
                  <a:txBody>
                    <a:bodyPr/>
                    <a:lstStyle/>
                    <a:p>
                      <a:pPr algn="ctr"/>
                      <a:r>
                        <a:rPr lang="en-US" dirty="0">
                          <a:solidFill>
                            <a:schemeClr val="tx1"/>
                          </a:solidFill>
                        </a:rPr>
                        <a:t>Variable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Term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909827"/>
                  </a:ext>
                </a:extLst>
              </a:tr>
              <a:tr h="274320">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saving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968919"/>
                  </a:ext>
                </a:extLst>
              </a:tr>
              <a:tr h="274320">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7273472"/>
                  </a:ext>
                </a:extLst>
              </a:tr>
              <a:tr h="274320">
                <a:tc>
                  <a:txBody>
                    <a:bodyPr/>
                    <a:lstStyle/>
                    <a:p>
                      <a:pPr algn="ctr"/>
                      <a:r>
                        <a:rPr lang="en-US" i="1" dirty="0">
                          <a:solidFill>
                            <a:schemeClr val="tx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740992"/>
                  </a:ext>
                </a:extLst>
              </a:tr>
              <a:tr h="274320">
                <a:tc>
                  <a:txBody>
                    <a:bodyPr/>
                    <a:lstStyle/>
                    <a:p>
                      <a:pPr algn="ctr"/>
                      <a:r>
                        <a:rPr lang="en-US" i="1" dirty="0">
                          <a:solidFill>
                            <a:schemeClr val="tx1"/>
                          </a:solidFill>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4799044"/>
                  </a:ext>
                </a:extLst>
              </a:tr>
              <a:tr h="274320">
                <a:tc>
                  <a:txBody>
                    <a:bodyPr/>
                    <a:lstStyle/>
                    <a:p>
                      <a:pPr algn="ctr"/>
                      <a:r>
                        <a:rPr lang="en-US" i="1"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9747188"/>
                  </a:ext>
                </a:extLst>
              </a:tr>
              <a:tr h="274320">
                <a:tc>
                  <a:txBody>
                    <a:bodyPr/>
                    <a:lstStyle/>
                    <a:p>
                      <a:pPr algn="ctr"/>
                      <a:r>
                        <a:rPr lang="en-US" i="1" dirty="0">
                          <a:solidFill>
                            <a:schemeClr val="tx1"/>
                          </a:solidFill>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973712"/>
                  </a:ext>
                </a:extLst>
              </a:tr>
            </a:tbl>
          </a:graphicData>
        </a:graphic>
      </p:graphicFrame>
    </p:spTree>
    <p:extLst>
      <p:ext uri="{BB962C8B-B14F-4D97-AF65-F5344CB8AC3E}">
        <p14:creationId xmlns:p14="http://schemas.microsoft.com/office/powerpoint/2010/main" val="3472517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Main Sources of Supply and Demand of Financial Capital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77093"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7828" y="1855014"/>
            <a:ext cx="7608462" cy="3252041"/>
            <a:chOff x="365111" y="1821205"/>
            <a:chExt cx="8443024" cy="3298656"/>
          </a:xfrm>
          <a:solidFill>
            <a:srgbClr val="627981"/>
          </a:solidFill>
        </p:grpSpPr>
        <p:grpSp>
          <p:nvGrpSpPr>
            <p:cNvPr id="9" name="Group 8"/>
            <p:cNvGrpSpPr/>
            <p:nvPr/>
          </p:nvGrpSpPr>
          <p:grpSpPr>
            <a:xfrm>
              <a:off x="365111" y="1821205"/>
              <a:ext cx="8443024" cy="3298656"/>
              <a:chOff x="365111" y="1821205"/>
              <a:chExt cx="8443024" cy="3298656"/>
            </a:xfrm>
            <a:grpFill/>
          </p:grpSpPr>
          <p:sp>
            <p:nvSpPr>
              <p:cNvPr id="16" name="Rectangle 15"/>
              <p:cNvSpPr/>
              <p:nvPr/>
            </p:nvSpPr>
            <p:spPr>
              <a:xfrm>
                <a:off x="365111" y="1821205"/>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365112" y="1917708"/>
              <a:ext cx="3840996" cy="513549"/>
            </a:xfrm>
            <a:prstGeom prst="rect">
              <a:avLst/>
            </a:prstGeom>
            <a:grpFill/>
          </p:spPr>
          <p:txBody>
            <a:bodyPr wrap="square" rtlCol="0" anchor="ctr">
              <a:spAutoFit/>
            </a:bodyPr>
            <a:lstStyle/>
            <a:p>
              <a:pPr algn="ctr">
                <a:lnSpc>
                  <a:spcPct val="150000"/>
                </a:lnSpc>
              </a:pPr>
              <a:r>
                <a:rPr lang="en-US" sz="2000" dirty="0">
                  <a:solidFill>
                    <a:schemeClr val="bg1"/>
                  </a:solidFill>
                </a:rPr>
                <a:t>Supply:</a:t>
              </a:r>
            </a:p>
          </p:txBody>
        </p:sp>
      </p:grpSp>
      <p:sp>
        <p:nvSpPr>
          <p:cNvPr id="13" name="TextBox 12">
            <a:extLst>
              <a:ext uri="{FF2B5EF4-FFF2-40B4-BE49-F238E27FC236}">
                <a16:creationId xmlns:a16="http://schemas.microsoft.com/office/drawing/2014/main" id="{AA797E5B-E015-E14F-BA16-98B3211E23A5}"/>
              </a:ext>
            </a:extLst>
          </p:cNvPr>
          <p:cNvSpPr txBox="1"/>
          <p:nvPr/>
        </p:nvSpPr>
        <p:spPr>
          <a:xfrm>
            <a:off x="6412295" y="1950153"/>
            <a:ext cx="3224987" cy="506292"/>
          </a:xfrm>
          <a:prstGeom prst="rect">
            <a:avLst/>
          </a:prstGeom>
          <a:solidFill>
            <a:srgbClr val="627981"/>
          </a:solidFill>
        </p:spPr>
        <p:txBody>
          <a:bodyPr wrap="square" rtlCol="0" anchor="ctr">
            <a:spAutoFit/>
          </a:bodyPr>
          <a:lstStyle/>
          <a:p>
            <a:pPr algn="ctr">
              <a:lnSpc>
                <a:spcPct val="150000"/>
              </a:lnSpc>
            </a:pPr>
            <a:r>
              <a:rPr lang="en-US" sz="2000" dirty="0">
                <a:solidFill>
                  <a:schemeClr val="bg1"/>
                </a:solidFill>
              </a:rPr>
              <a:t>Demand:</a:t>
            </a:r>
          </a:p>
        </p:txBody>
      </p:sp>
      <p:sp>
        <p:nvSpPr>
          <p:cNvPr id="3" name="TextBox 2">
            <a:extLst>
              <a:ext uri="{FF2B5EF4-FFF2-40B4-BE49-F238E27FC236}">
                <a16:creationId xmlns:a16="http://schemas.microsoft.com/office/drawing/2014/main" id="{B33ABBD8-8081-0B4A-85FC-D47143D53AF6}"/>
              </a:ext>
            </a:extLst>
          </p:cNvPr>
          <p:cNvSpPr txBox="1"/>
          <p:nvPr/>
        </p:nvSpPr>
        <p:spPr>
          <a:xfrm>
            <a:off x="2403340" y="2625004"/>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Savings by individuals and firms (</a:t>
            </a:r>
            <a:r>
              <a:rPr lang="en-US" sz="2000" i="1" dirty="0">
                <a:solidFill>
                  <a:schemeClr val="bg1"/>
                </a:solidFill>
              </a:rPr>
              <a:t>S</a:t>
            </a:r>
            <a:r>
              <a:rPr lang="en-US" sz="2000" dirty="0">
                <a:solidFill>
                  <a:schemeClr val="bg1"/>
                </a:solidFill>
              </a:rPr>
              <a:t>)</a:t>
            </a:r>
          </a:p>
          <a:p>
            <a:pPr marL="342900" indent="-342900">
              <a:buFont typeface="+mj-lt"/>
              <a:buAutoNum type="arabicPeriod"/>
            </a:pPr>
            <a:r>
              <a:rPr lang="en-US" sz="2000" dirty="0">
                <a:solidFill>
                  <a:schemeClr val="bg1"/>
                </a:solidFill>
              </a:rPr>
              <a:t>Inflow of financial capital from foreign investors, which is equal to the trade deficit: imports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exports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a:t>
            </a:r>
          </a:p>
        </p:txBody>
      </p:sp>
      <p:sp>
        <p:nvSpPr>
          <p:cNvPr id="15" name="TextBox 14">
            <a:extLst>
              <a:ext uri="{FF2B5EF4-FFF2-40B4-BE49-F238E27FC236}">
                <a16:creationId xmlns:a16="http://schemas.microsoft.com/office/drawing/2014/main" id="{F45A72CF-92E4-4144-B012-637619B4B59C}"/>
              </a:ext>
            </a:extLst>
          </p:cNvPr>
          <p:cNvSpPr txBox="1"/>
          <p:nvPr/>
        </p:nvSpPr>
        <p:spPr>
          <a:xfrm>
            <a:off x="6478002" y="2610200"/>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Private sector investment (</a:t>
            </a:r>
            <a:r>
              <a:rPr lang="en-US" sz="2000" i="1" dirty="0">
                <a:solidFill>
                  <a:schemeClr val="bg1"/>
                </a:solidFill>
              </a:rPr>
              <a:t>I</a:t>
            </a:r>
            <a:r>
              <a:rPr lang="en-US" sz="2000" dirty="0">
                <a:solidFill>
                  <a:schemeClr val="bg1"/>
                </a:solidFill>
              </a:rPr>
              <a:t>)</a:t>
            </a:r>
          </a:p>
          <a:p>
            <a:pPr marL="342900" indent="-342900">
              <a:buFont typeface="+mj-lt"/>
              <a:buAutoNum type="arabicPeriod"/>
            </a:pPr>
            <a:r>
              <a:rPr lang="en-US" sz="2000" dirty="0">
                <a:solidFill>
                  <a:schemeClr val="bg1"/>
                </a:solidFill>
              </a:rPr>
              <a:t>Government borrowing, which occurs when government spending (</a:t>
            </a:r>
            <a:r>
              <a:rPr lang="en-US" sz="2000" i="1" dirty="0">
                <a:solidFill>
                  <a:schemeClr val="bg1"/>
                </a:solidFill>
              </a:rPr>
              <a:t>G</a:t>
            </a:r>
            <a:r>
              <a:rPr lang="en-US" sz="2000" dirty="0">
                <a:solidFill>
                  <a:schemeClr val="bg1"/>
                </a:solidFill>
              </a:rPr>
              <a:t>) is higher than the taxes collected (</a:t>
            </a:r>
            <a:r>
              <a:rPr lang="en-US" sz="2000" i="1" dirty="0">
                <a:solidFill>
                  <a:schemeClr val="bg1"/>
                </a:solidFill>
              </a:rPr>
              <a:t>T</a:t>
            </a:r>
            <a:r>
              <a:rPr lang="en-US" sz="2000" dirty="0">
                <a:solidFill>
                  <a:schemeClr val="bg1"/>
                </a:solidFill>
              </a:rPr>
              <a:t>)</a:t>
            </a:r>
          </a:p>
        </p:txBody>
      </p:sp>
      <p:grpSp>
        <p:nvGrpSpPr>
          <p:cNvPr id="18" name="Group 17">
            <a:extLst>
              <a:ext uri="{FF2B5EF4-FFF2-40B4-BE49-F238E27FC236}">
                <a16:creationId xmlns:a16="http://schemas.microsoft.com/office/drawing/2014/main" id="{20A959F5-F622-DC49-9D63-B54A64068700}"/>
              </a:ext>
            </a:extLst>
          </p:cNvPr>
          <p:cNvGrpSpPr/>
          <p:nvPr/>
        </p:nvGrpSpPr>
        <p:grpSpPr>
          <a:xfrm>
            <a:off x="2114211" y="54816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4AA0B5F-521D-FB4B-A2FB-93F95F299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41FA423-3D80-9F46-AE0D-1819D98017E1}"/>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spTree>
    <p:extLst>
      <p:ext uri="{BB962C8B-B14F-4D97-AF65-F5344CB8AC3E}">
        <p14:creationId xmlns:p14="http://schemas.microsoft.com/office/powerpoint/2010/main" val="269977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Understanding the Determinants of the Trade and Current Account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614596" y="1635216"/>
            <a:ext cx="10942819"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766998" y="1735756"/>
            <a:ext cx="10608038" cy="1295868"/>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dirty="0">
                <a:solidFill>
                  <a:schemeClr val="bg1"/>
                </a:solidFill>
              </a:rPr>
              <a:t>For the macroeconomy, the quantity of financial capital supplied </a:t>
            </a:r>
            <a:r>
              <a:rPr lang="en-US" i="1" dirty="0">
                <a:solidFill>
                  <a:schemeClr val="bg1"/>
                </a:solidFill>
              </a:rPr>
              <a:t>always </a:t>
            </a:r>
            <a:r>
              <a:rPr lang="en-US" dirty="0">
                <a:solidFill>
                  <a:schemeClr val="bg1"/>
                </a:solidFill>
              </a:rPr>
              <a:t>equals the quantity demanded.</a:t>
            </a:r>
          </a:p>
          <a:p>
            <a:pPr marL="342900" indent="-342900">
              <a:lnSpc>
                <a:spcPct val="150000"/>
              </a:lnSpc>
              <a:buFont typeface="Arial" panose="020B0604020202020204" pitchFamily="34" charset="0"/>
              <a:buChar char="•"/>
            </a:pPr>
            <a:r>
              <a:rPr lang="en-US" dirty="0">
                <a:solidFill>
                  <a:schemeClr val="bg1"/>
                </a:solidFill>
              </a:rPr>
              <a:t>Certain components of the national saving and investment identity can switch between the supply side and the demand side.</a:t>
            </a:r>
          </a:p>
        </p:txBody>
      </p:sp>
      <p:graphicFrame>
        <p:nvGraphicFramePr>
          <p:cNvPr id="3" name="Table 4">
            <a:extLst>
              <a:ext uri="{FF2B5EF4-FFF2-40B4-BE49-F238E27FC236}">
                <a16:creationId xmlns:a16="http://schemas.microsoft.com/office/drawing/2014/main" id="{510E22BA-3593-9A46-A4D9-7A27D48AD757}"/>
              </a:ext>
            </a:extLst>
          </p:cNvPr>
          <p:cNvGraphicFramePr>
            <a:graphicFrameLocks noGrp="1"/>
          </p:cNvGraphicFramePr>
          <p:nvPr>
            <p:extLst>
              <p:ext uri="{D42A27DB-BD31-4B8C-83A1-F6EECF244321}">
                <p14:modId xmlns:p14="http://schemas.microsoft.com/office/powerpoint/2010/main" val="2992853372"/>
              </p:ext>
            </p:extLst>
          </p:nvPr>
        </p:nvGraphicFramePr>
        <p:xfrm>
          <a:off x="1154243" y="3055190"/>
          <a:ext cx="9833548" cy="3205480"/>
        </p:xfrm>
        <a:graphic>
          <a:graphicData uri="http://schemas.openxmlformats.org/drawingml/2006/table">
            <a:tbl>
              <a:tblPr firstRow="1" bandRow="1">
                <a:tableStyleId>{7E9639D4-E3E2-4D34-9284-5A2195B3D0D7}</a:tableStyleId>
              </a:tblPr>
              <a:tblGrid>
                <a:gridCol w="1153828">
                  <a:extLst>
                    <a:ext uri="{9D8B030D-6E8A-4147-A177-3AD203B41FA5}">
                      <a16:colId xmlns:a16="http://schemas.microsoft.com/office/drawing/2014/main" val="4204919970"/>
                    </a:ext>
                  </a:extLst>
                </a:gridCol>
                <a:gridCol w="8679720">
                  <a:extLst>
                    <a:ext uri="{9D8B030D-6E8A-4147-A177-3AD203B41FA5}">
                      <a16:colId xmlns:a16="http://schemas.microsoft.com/office/drawing/2014/main" val="1668835107"/>
                    </a:ext>
                  </a:extLst>
                </a:gridCol>
              </a:tblGrid>
              <a:tr h="370840">
                <a:tc>
                  <a:txBody>
                    <a:bodyPr/>
                    <a:lstStyle/>
                    <a:p>
                      <a:pPr algn="ctr"/>
                      <a:r>
                        <a:rPr lang="en-US" dirty="0"/>
                        <a:t>If</a:t>
                      </a:r>
                    </a:p>
                  </a:txBody>
                  <a:tcPr>
                    <a:lnB w="12700" cap="flat" cmpd="sng" algn="ctr">
                      <a:solidFill>
                        <a:schemeClr val="tx1"/>
                      </a:solidFill>
                      <a:prstDash val="solid"/>
                      <a:round/>
                      <a:headEnd type="none" w="med" len="med"/>
                      <a:tailEnd type="none" w="med" len="med"/>
                    </a:lnB>
                  </a:tcPr>
                </a:tc>
                <a:tc>
                  <a:txBody>
                    <a:bodyPr/>
                    <a:lstStyle/>
                    <a:p>
                      <a:pPr algn="ctr"/>
                      <a:r>
                        <a:rPr lang="en-US" dirty="0"/>
                        <a:t>Then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2353498"/>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&gt;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deficit, and the government must borrow to make up the difference. The government is then a borrower and appears on the right-hand side of the equation as a demander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2679320"/>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&lt;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surplus, in which case the government supplies savings on the left-hand side of the equation.</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698669"/>
                  </a:ext>
                </a:extLst>
              </a:tr>
              <a:tr h="370840">
                <a:tc>
                  <a:txBody>
                    <a:bodyPr/>
                    <a:lstStyle/>
                    <a:p>
                      <a:r>
                        <a:rPr lang="en-US" sz="1800" u="none" strike="noStrike" kern="1200" dirty="0">
                          <a:solidFill>
                            <a:schemeClr val="bg1"/>
                          </a:solidFill>
                          <a:effectLst/>
                        </a:rPr>
                        <a:t>M &gt;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deficit, an inflow of financial capital, and the trade deficit results in an inflow of funds to supplement the supply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6178677"/>
                  </a:ext>
                </a:extLst>
              </a:tr>
              <a:tr h="370840">
                <a:tc>
                  <a:txBody>
                    <a:bodyPr/>
                    <a:lstStyle/>
                    <a:p>
                      <a:r>
                        <a:rPr lang="en-US" sz="1800" u="none" strike="noStrike" kern="1200" dirty="0">
                          <a:solidFill>
                            <a:schemeClr val="bg1"/>
                          </a:solidFill>
                          <a:effectLst/>
                        </a:rPr>
                        <a:t>M &lt;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surplus, an outflow of financial capital, and the trade surplus results in an outflow of funds as part of the demand for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795922"/>
                  </a:ext>
                </a:extLst>
              </a:tr>
            </a:tbl>
          </a:graphicData>
        </a:graphic>
      </p:graphicFrame>
    </p:spTree>
    <p:extLst>
      <p:ext uri="{BB962C8B-B14F-4D97-AF65-F5344CB8AC3E}">
        <p14:creationId xmlns:p14="http://schemas.microsoft.com/office/powerpoint/2010/main" val="199959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saving will always appear as part of the supply of financial capital.</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11" name="Group 10">
            <a:extLst>
              <a:ext uri="{FF2B5EF4-FFF2-40B4-BE49-F238E27FC236}">
                <a16:creationId xmlns:a16="http://schemas.microsoft.com/office/drawing/2014/main" id="{372A159F-B823-4EBB-872D-9F2F92D812D7}"/>
              </a:ext>
            </a:extLst>
          </p:cNvPr>
          <p:cNvGrpSpPr/>
          <p:nvPr/>
        </p:nvGrpSpPr>
        <p:grpSpPr>
          <a:xfrm>
            <a:off x="2066922" y="248455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E2DBA24-AE76-4C47-A6C3-CDA77B3A0AE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BBE3CAE-C936-49FB-BF07-10E5D4E90D19}"/>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investment will always appear as part of the demand for financial capital.</a:t>
              </a:r>
            </a:p>
          </p:txBody>
        </p:sp>
      </p:grpSp>
      <p:grpSp>
        <p:nvGrpSpPr>
          <p:cNvPr id="14" name="Group 13">
            <a:extLst>
              <a:ext uri="{FF2B5EF4-FFF2-40B4-BE49-F238E27FC236}">
                <a16:creationId xmlns:a16="http://schemas.microsoft.com/office/drawing/2014/main" id="{B088B413-0060-4945-B1C4-126E1A32A6CF}"/>
              </a:ext>
            </a:extLst>
          </p:cNvPr>
          <p:cNvGrpSpPr/>
          <p:nvPr/>
        </p:nvGrpSpPr>
        <p:grpSpPr>
          <a:xfrm>
            <a:off x="2066922" y="3388190"/>
            <a:ext cx="8058154" cy="1343943"/>
            <a:chOff x="542923" y="1736761"/>
            <a:chExt cx="8058154" cy="1343943"/>
          </a:xfrm>
          <a:solidFill>
            <a:srgbClr val="627981"/>
          </a:solidFill>
        </p:grpSpPr>
        <p:sp>
          <p:nvSpPr>
            <p:cNvPr id="15" name="Rectangle 14">
              <a:extLst>
                <a:ext uri="{FF2B5EF4-FFF2-40B4-BE49-F238E27FC236}">
                  <a16:creationId xmlns:a16="http://schemas.microsoft.com/office/drawing/2014/main" id="{1315295F-1854-4AAC-864A-3DA63A4A48C1}"/>
                </a:ext>
              </a:extLst>
            </p:cNvPr>
            <p:cNvSpPr/>
            <p:nvPr/>
          </p:nvSpPr>
          <p:spPr>
            <a:xfrm>
              <a:off x="542923" y="1736761"/>
              <a:ext cx="8058154" cy="1343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B15371B-DCB2-4A48-BA58-585098CCC7FB}"/>
                </a:ext>
              </a:extLst>
            </p:cNvPr>
            <p:cNvSpPr txBox="1"/>
            <p:nvPr/>
          </p:nvSpPr>
          <p:spPr>
            <a:xfrm>
              <a:off x="588643" y="1757265"/>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government and trade balance elements of the equation can move back and forth as either suppliers or demanders of financial capital, depending on whether government budgets and the trade balance are in surplus or deficit.</a:t>
              </a:r>
            </a:p>
          </p:txBody>
        </p:sp>
      </p:grpSp>
    </p:spTree>
    <p:extLst>
      <p:ext uri="{BB962C8B-B14F-4D97-AF65-F5344CB8AC3E}">
        <p14:creationId xmlns:p14="http://schemas.microsoft.com/office/powerpoint/2010/main" val="1947475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nation’s own levels of domestic saving and investment determine its trade balance.</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20" y="1779920"/>
              <a:ext cx="8011661" cy="1015663"/>
            </a:xfrm>
            <a:prstGeom prst="rect">
              <a:avLst/>
            </a:prstGeom>
            <a:grpFill/>
          </p:spPr>
          <p:txBody>
            <a:bodyPr wrap="square" rtlCol="0">
              <a:spAutoFit/>
            </a:bodyPr>
            <a:lstStyle/>
            <a:p>
              <a:pPr algn="ctr"/>
              <a:r>
                <a:rPr lang="en-US" sz="2000" dirty="0">
                  <a:solidFill>
                    <a:schemeClr val="bg1"/>
                  </a:solidFill>
                </a:rPr>
                <a:t>trade deficit = domestic investment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private domestic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government borrowing</a:t>
              </a:r>
            </a:p>
            <a:p>
              <a:pPr algn="ctr"/>
              <a:r>
                <a:rPr lang="en-US" sz="2000" dirty="0">
                  <a:solidFill>
                    <a:schemeClr val="bg1"/>
                  </a:solidFill>
                </a:rPr>
                <a:t>(</a:t>
              </a:r>
              <a:r>
                <a:rPr lang="en-US" sz="2000" i="1" dirty="0">
                  <a:solidFill>
                    <a:schemeClr val="bg1"/>
                  </a:solidFill>
                </a:rPr>
                <a:t>M</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S</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a:t>
              </a:r>
              <a:r>
                <a:rPr lang="en-US" sz="2000" i="1" dirty="0">
                  <a:solidFill>
                    <a:schemeClr val="bg1"/>
                  </a:solidFill>
                </a:rPr>
                <a:t>T</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G</a:t>
              </a:r>
              <a:r>
                <a:rPr lang="en-US" sz="2000" dirty="0">
                  <a:solidFill>
                    <a:schemeClr val="bg1"/>
                  </a:solidFill>
                </a:rPr>
                <a:t>)</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923"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investment is higher than domestic saving, including both private and government saving.</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923"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way that domestic investment can exceed domestic saving is if capital is flowing into a country from abroad.</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a trade surplus, the national saving and investment identity can be rewritten.</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18" y="1779920"/>
              <a:ext cx="7996165" cy="1015663"/>
            </a:xfrm>
            <a:prstGeom prst="rect">
              <a:avLst/>
            </a:prstGeom>
            <a:grpFill/>
          </p:spPr>
          <p:txBody>
            <a:bodyPr wrap="square" rtlCol="0">
              <a:spAutoFit/>
            </a:bodyPr>
            <a:lstStyle/>
            <a:p>
              <a:pPr algn="ctr"/>
              <a:r>
                <a:rPr lang="en-US" sz="2000" dirty="0">
                  <a:solidFill>
                    <a:schemeClr val="bg1"/>
                  </a:solidFill>
                </a:rPr>
                <a:t>trade surplus = private domestic saving + public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domestic investment</a:t>
              </a:r>
            </a:p>
            <a:p>
              <a:pPr algn="ctr"/>
              <a:r>
                <a:rPr lang="en-US" sz="2000" dirty="0">
                  <a:solidFill>
                    <a:schemeClr val="bg1"/>
                  </a:solidFill>
                </a:rPr>
                <a:t>(</a:t>
              </a:r>
              <a:r>
                <a:rPr lang="en-US" sz="2000" i="1" dirty="0">
                  <a:solidFill>
                    <a:schemeClr val="bg1"/>
                  </a:solidFill>
                </a:rPr>
                <a:t>X</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M</a:t>
              </a:r>
              <a:r>
                <a:rPr lang="en-US" sz="2000" dirty="0">
                  <a:solidFill>
                    <a:schemeClr val="bg1"/>
                  </a:solidFill>
                </a:rPr>
                <a:t>) = </a:t>
              </a:r>
              <a:r>
                <a:rPr lang="en-US" sz="2000" i="1" dirty="0">
                  <a:solidFill>
                    <a:schemeClr val="bg1"/>
                  </a:solidFill>
                </a:rPr>
                <a:t>S</a:t>
              </a:r>
              <a:r>
                <a:rPr lang="en-US" sz="2000" dirty="0">
                  <a:solidFill>
                    <a:schemeClr val="bg1"/>
                  </a:solidFill>
                </a:rPr>
                <a:t> + (</a:t>
              </a:r>
              <a:r>
                <a:rPr lang="en-US" sz="2000" i="1" dirty="0">
                  <a:solidFill>
                    <a:schemeClr val="bg1"/>
                  </a:solidFill>
                </a:rPr>
                <a:t>T</a:t>
              </a:r>
              <a:r>
                <a:rPr lang="en-US" sz="2000" dirty="0">
                  <a:solidFill>
                    <a:schemeClr val="bg1"/>
                  </a:solidFill>
                </a:rPr>
                <a:t> − </a:t>
              </a:r>
              <a:r>
                <a:rPr lang="en-US" sz="2000" i="1" dirty="0">
                  <a:solidFill>
                    <a:schemeClr val="bg1"/>
                  </a:solidFill>
                </a:rPr>
                <a:t>G</a:t>
              </a:r>
              <a:r>
                <a:rPr lang="en-US" sz="2000" dirty="0">
                  <a:solidFill>
                    <a:schemeClr val="bg1"/>
                  </a:solidFill>
                </a:rPr>
                <a:t>) − </a:t>
              </a:r>
              <a:r>
                <a:rPr lang="en-US" sz="2000" i="1" dirty="0">
                  <a:solidFill>
                    <a:schemeClr val="bg1"/>
                  </a:solidFill>
                </a:rPr>
                <a:t>I</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771"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saving (both private and public) is higher than domestic investment.</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771"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163" y="190969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extra financial capital will be invested abroad.</a:t>
              </a:r>
            </a:p>
          </p:txBody>
        </p:sp>
      </p:grpSp>
    </p:spTree>
    <p:extLst>
      <p:ext uri="{BB962C8B-B14F-4D97-AF65-F5344CB8AC3E}">
        <p14:creationId xmlns:p14="http://schemas.microsoft.com/office/powerpoint/2010/main" val="111723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1066647"/>
            <a:chOff x="542923" y="1736761"/>
            <a:chExt cx="8058154" cy="1066647"/>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42923" y="1787745"/>
              <a:ext cx="8058154" cy="1015663"/>
            </a:xfrm>
            <a:prstGeom prst="rect">
              <a:avLst/>
            </a:prstGeom>
            <a:grpFill/>
          </p:spPr>
          <p:txBody>
            <a:bodyPr wrap="square" rtlCol="0">
              <a:spAutoFit/>
            </a:bodyPr>
            <a:lstStyle/>
            <a:p>
              <a:pPr algn="ctr"/>
              <a:r>
                <a:rPr lang="en-US" sz="2000" dirty="0">
                  <a:solidFill>
                    <a:schemeClr val="bg1"/>
                  </a:solidFill>
                </a:rPr>
                <a:t>This connection, between the trade balance and domestic saving and investment, explains why economists view the trade balance as a fundamentally macroeconomic phenomenon.</a:t>
              </a:r>
            </a:p>
          </p:txBody>
        </p:sp>
      </p:grpSp>
      <p:pic>
        <p:nvPicPr>
          <p:cNvPr id="5" name="Picture 4" descr="A shipyard at night">
            <a:extLst>
              <a:ext uri="{FF2B5EF4-FFF2-40B4-BE49-F238E27FC236}">
                <a16:creationId xmlns:a16="http://schemas.microsoft.com/office/drawing/2014/main" id="{7E5A1B70-1986-48E1-8438-8AAC4B7725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7558" y="2987040"/>
            <a:ext cx="5136884" cy="3429000"/>
          </a:xfrm>
          <a:prstGeom prst="rect">
            <a:avLst/>
          </a:prstGeom>
        </p:spPr>
      </p:pic>
    </p:spTree>
    <p:extLst>
      <p:ext uri="{BB962C8B-B14F-4D97-AF65-F5344CB8AC3E}">
        <p14:creationId xmlns:p14="http://schemas.microsoft.com/office/powerpoint/2010/main" val="10678086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2947</TotalTime>
  <Words>1849</Words>
  <Application>Microsoft Office PowerPoint</Application>
  <PresentationFormat>Widescreen</PresentationFormat>
  <Paragraphs>180</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164</cp:revision>
  <dcterms:created xsi:type="dcterms:W3CDTF">2014-11-06T15:36:04Z</dcterms:created>
  <dcterms:modified xsi:type="dcterms:W3CDTF">2021-07-15T16:03:52Z</dcterms:modified>
</cp:coreProperties>
</file>