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5"/>
  </p:notesMasterIdLst>
  <p:sldIdLst>
    <p:sldId id="293" r:id="rId2"/>
    <p:sldId id="361" r:id="rId3"/>
    <p:sldId id="380" r:id="rId4"/>
    <p:sldId id="326" r:id="rId5"/>
    <p:sldId id="369" r:id="rId6"/>
    <p:sldId id="381" r:id="rId7"/>
    <p:sldId id="382" r:id="rId8"/>
    <p:sldId id="383" r:id="rId9"/>
    <p:sldId id="384" r:id="rId10"/>
    <p:sldId id="371" r:id="rId11"/>
    <p:sldId id="385" r:id="rId12"/>
    <p:sldId id="377" r:id="rId13"/>
    <p:sldId id="387" r:id="rId14"/>
    <p:sldId id="388" r:id="rId15"/>
    <p:sldId id="386" r:id="rId16"/>
    <p:sldId id="260" r:id="rId17"/>
    <p:sldId id="389" r:id="rId18"/>
    <p:sldId id="351" r:id="rId19"/>
    <p:sldId id="348" r:id="rId20"/>
    <p:sldId id="365" r:id="rId21"/>
    <p:sldId id="374" r:id="rId22"/>
    <p:sldId id="375" r:id="rId23"/>
    <p:sldId id="376" r:id="rId24"/>
    <p:sldId id="368" r:id="rId25"/>
    <p:sldId id="356" r:id="rId26"/>
    <p:sldId id="390" r:id="rId27"/>
    <p:sldId id="378" r:id="rId28"/>
    <p:sldId id="373" r:id="rId29"/>
    <p:sldId id="391" r:id="rId30"/>
    <p:sldId id="392" r:id="rId31"/>
    <p:sldId id="324" r:id="rId32"/>
    <p:sldId id="393" r:id="rId33"/>
    <p:sldId id="394" r:id="rId34"/>
    <p:sldId id="395" r:id="rId35"/>
    <p:sldId id="396" r:id="rId36"/>
    <p:sldId id="379" r:id="rId37"/>
    <p:sldId id="397" r:id="rId38"/>
    <p:sldId id="398" r:id="rId39"/>
    <p:sldId id="256" r:id="rId40"/>
    <p:sldId id="257" r:id="rId41"/>
    <p:sldId id="258" r:id="rId42"/>
    <p:sldId id="399" r:id="rId43"/>
    <p:sldId id="400" r:id="rId44"/>
    <p:sldId id="372" r:id="rId45"/>
    <p:sldId id="370" r:id="rId46"/>
    <p:sldId id="401" r:id="rId47"/>
    <p:sldId id="402" r:id="rId48"/>
    <p:sldId id="403" r:id="rId49"/>
    <p:sldId id="329" r:id="rId50"/>
    <p:sldId id="404" r:id="rId51"/>
    <p:sldId id="405" r:id="rId52"/>
    <p:sldId id="406" r:id="rId53"/>
    <p:sldId id="407" r:id="rId54"/>
    <p:sldId id="408" r:id="rId55"/>
    <p:sldId id="409" r:id="rId56"/>
    <p:sldId id="276" r:id="rId57"/>
    <p:sldId id="410" r:id="rId58"/>
    <p:sldId id="411" r:id="rId59"/>
    <p:sldId id="412" r:id="rId60"/>
    <p:sldId id="413" r:id="rId61"/>
    <p:sldId id="414" r:id="rId62"/>
    <p:sldId id="415" r:id="rId63"/>
    <p:sldId id="340"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4972" autoAdjust="0"/>
  </p:normalViewPr>
  <p:slideViewPr>
    <p:cSldViewPr snapToGrid="0">
      <p:cViewPr varScale="1">
        <p:scale>
          <a:sx n="97" d="100"/>
          <a:sy n="97" d="100"/>
        </p:scale>
        <p:origin x="79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7/20/2021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2</a:t>
            </a:fld>
            <a:endParaRPr lang="en-US"/>
          </a:p>
        </p:txBody>
      </p:sp>
    </p:spTree>
    <p:extLst>
      <p:ext uri="{BB962C8B-B14F-4D97-AF65-F5344CB8AC3E}">
        <p14:creationId xmlns:p14="http://schemas.microsoft.com/office/powerpoint/2010/main" val="1939987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12</a:t>
            </a:fld>
            <a:endParaRPr lang="en-US"/>
          </a:p>
        </p:txBody>
      </p:sp>
    </p:spTree>
    <p:extLst>
      <p:ext uri="{BB962C8B-B14F-4D97-AF65-F5344CB8AC3E}">
        <p14:creationId xmlns:p14="http://schemas.microsoft.com/office/powerpoint/2010/main" val="3724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 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15</a:t>
            </a:fld>
            <a:endParaRPr lang="en-US"/>
          </a:p>
        </p:txBody>
      </p:sp>
    </p:spTree>
    <p:extLst>
      <p:ext uri="{BB962C8B-B14F-4D97-AF65-F5344CB8AC3E}">
        <p14:creationId xmlns:p14="http://schemas.microsoft.com/office/powerpoint/2010/main" val="2170247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18</a:t>
            </a:fld>
            <a:endParaRPr lang="en-US"/>
          </a:p>
        </p:txBody>
      </p:sp>
    </p:spTree>
    <p:extLst>
      <p:ext uri="{BB962C8B-B14F-4D97-AF65-F5344CB8AC3E}">
        <p14:creationId xmlns:p14="http://schemas.microsoft.com/office/powerpoint/2010/main" val="651318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19</a:t>
            </a:fld>
            <a:endParaRPr lang="en-US"/>
          </a:p>
        </p:txBody>
      </p:sp>
    </p:spTree>
    <p:extLst>
      <p:ext uri="{BB962C8B-B14F-4D97-AF65-F5344CB8AC3E}">
        <p14:creationId xmlns:p14="http://schemas.microsoft.com/office/powerpoint/2010/main" val="1794558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fld id="{5EAFBDBD-15E5-438F-8B53-79DF7CA45A41}" type="slidenum">
              <a:rPr lang="en-US" smtClean="0"/>
              <a:t>20</a:t>
            </a:fld>
            <a:endParaRPr lang="en-US"/>
          </a:p>
        </p:txBody>
      </p:sp>
    </p:spTree>
    <p:extLst>
      <p:ext uri="{BB962C8B-B14F-4D97-AF65-F5344CB8AC3E}">
        <p14:creationId xmlns:p14="http://schemas.microsoft.com/office/powerpoint/2010/main" val="474255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21</a:t>
            </a:fld>
            <a:endParaRPr lang="en-US"/>
          </a:p>
        </p:txBody>
      </p:sp>
    </p:spTree>
    <p:extLst>
      <p:ext uri="{BB962C8B-B14F-4D97-AF65-F5344CB8AC3E}">
        <p14:creationId xmlns:p14="http://schemas.microsoft.com/office/powerpoint/2010/main" val="1346699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22</a:t>
            </a:fld>
            <a:endParaRPr lang="en-US"/>
          </a:p>
        </p:txBody>
      </p:sp>
    </p:spTree>
    <p:extLst>
      <p:ext uri="{BB962C8B-B14F-4D97-AF65-F5344CB8AC3E}">
        <p14:creationId xmlns:p14="http://schemas.microsoft.com/office/powerpoint/2010/main" val="33628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3</a:t>
            </a:fld>
            <a:endParaRPr lang="en-US"/>
          </a:p>
        </p:txBody>
      </p:sp>
    </p:spTree>
    <p:extLst>
      <p:ext uri="{BB962C8B-B14F-4D97-AF65-F5344CB8AC3E}">
        <p14:creationId xmlns:p14="http://schemas.microsoft.com/office/powerpoint/2010/main" val="4024391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23</a:t>
            </a:fld>
            <a:endParaRPr lang="en-US"/>
          </a:p>
        </p:txBody>
      </p:sp>
    </p:spTree>
    <p:extLst>
      <p:ext uri="{BB962C8B-B14F-4D97-AF65-F5344CB8AC3E}">
        <p14:creationId xmlns:p14="http://schemas.microsoft.com/office/powerpoint/2010/main" val="35714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24</a:t>
            </a:fld>
            <a:endParaRPr lang="en-US"/>
          </a:p>
        </p:txBody>
      </p:sp>
    </p:spTree>
    <p:extLst>
      <p:ext uri="{BB962C8B-B14F-4D97-AF65-F5344CB8AC3E}">
        <p14:creationId xmlns:p14="http://schemas.microsoft.com/office/powerpoint/2010/main" val="843037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26</a:t>
            </a:fld>
            <a:endParaRPr lang="en-US"/>
          </a:p>
        </p:txBody>
      </p:sp>
    </p:spTree>
    <p:extLst>
      <p:ext uri="{BB962C8B-B14F-4D97-AF65-F5344CB8AC3E}">
        <p14:creationId xmlns:p14="http://schemas.microsoft.com/office/powerpoint/2010/main" val="2866783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27</a:t>
            </a:fld>
            <a:endParaRPr lang="en-US"/>
          </a:p>
        </p:txBody>
      </p:sp>
    </p:spTree>
    <p:extLst>
      <p:ext uri="{BB962C8B-B14F-4D97-AF65-F5344CB8AC3E}">
        <p14:creationId xmlns:p14="http://schemas.microsoft.com/office/powerpoint/2010/main" val="3284755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30</a:t>
            </a:fld>
            <a:endParaRPr lang="en-US"/>
          </a:p>
        </p:txBody>
      </p:sp>
    </p:spTree>
    <p:extLst>
      <p:ext uri="{BB962C8B-B14F-4D97-AF65-F5344CB8AC3E}">
        <p14:creationId xmlns:p14="http://schemas.microsoft.com/office/powerpoint/2010/main" val="3143271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31</a:t>
            </a:fld>
            <a:endParaRPr lang="en-US"/>
          </a:p>
        </p:txBody>
      </p:sp>
    </p:spTree>
    <p:extLst>
      <p:ext uri="{BB962C8B-B14F-4D97-AF65-F5344CB8AC3E}">
        <p14:creationId xmlns:p14="http://schemas.microsoft.com/office/powerpoint/2010/main" val="481360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32</a:t>
            </a:fld>
            <a:endParaRPr lang="en-US"/>
          </a:p>
        </p:txBody>
      </p:sp>
    </p:spTree>
    <p:extLst>
      <p:ext uri="{BB962C8B-B14F-4D97-AF65-F5344CB8AC3E}">
        <p14:creationId xmlns:p14="http://schemas.microsoft.com/office/powerpoint/2010/main" val="239135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33</a:t>
            </a:fld>
            <a:endParaRPr lang="en-US"/>
          </a:p>
        </p:txBody>
      </p:sp>
    </p:spTree>
    <p:extLst>
      <p:ext uri="{BB962C8B-B14F-4D97-AF65-F5344CB8AC3E}">
        <p14:creationId xmlns:p14="http://schemas.microsoft.com/office/powerpoint/2010/main" val="3007999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34</a:t>
            </a:fld>
            <a:endParaRPr lang="en-US"/>
          </a:p>
        </p:txBody>
      </p:sp>
    </p:spTree>
    <p:extLst>
      <p:ext uri="{BB962C8B-B14F-4D97-AF65-F5344CB8AC3E}">
        <p14:creationId xmlns:p14="http://schemas.microsoft.com/office/powerpoint/2010/main" val="20227612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35</a:t>
            </a:fld>
            <a:endParaRPr lang="en-US"/>
          </a:p>
        </p:txBody>
      </p:sp>
    </p:spTree>
    <p:extLst>
      <p:ext uri="{BB962C8B-B14F-4D97-AF65-F5344CB8AC3E}">
        <p14:creationId xmlns:p14="http://schemas.microsoft.com/office/powerpoint/2010/main" val="51057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5</a:t>
            </a:fld>
            <a:endParaRPr lang="en-US"/>
          </a:p>
        </p:txBody>
      </p:sp>
    </p:spTree>
    <p:extLst>
      <p:ext uri="{BB962C8B-B14F-4D97-AF65-F5344CB8AC3E}">
        <p14:creationId xmlns:p14="http://schemas.microsoft.com/office/powerpoint/2010/main" val="39231645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36</a:t>
            </a:fld>
            <a:endParaRPr lang="en-US"/>
          </a:p>
        </p:txBody>
      </p:sp>
    </p:spTree>
    <p:extLst>
      <p:ext uri="{BB962C8B-B14F-4D97-AF65-F5344CB8AC3E}">
        <p14:creationId xmlns:p14="http://schemas.microsoft.com/office/powerpoint/2010/main" val="664125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37</a:t>
            </a:fld>
            <a:endParaRPr lang="en-US"/>
          </a:p>
        </p:txBody>
      </p:sp>
    </p:spTree>
    <p:extLst>
      <p:ext uri="{BB962C8B-B14F-4D97-AF65-F5344CB8AC3E}">
        <p14:creationId xmlns:p14="http://schemas.microsoft.com/office/powerpoint/2010/main" val="1247729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6</a:t>
            </a:fld>
            <a:endParaRPr lang="en-US"/>
          </a:p>
        </p:txBody>
      </p:sp>
    </p:spTree>
    <p:extLst>
      <p:ext uri="{BB962C8B-B14F-4D97-AF65-F5344CB8AC3E}">
        <p14:creationId xmlns:p14="http://schemas.microsoft.com/office/powerpoint/2010/main" val="1354796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7</a:t>
            </a:fld>
            <a:endParaRPr lang="en-US"/>
          </a:p>
        </p:txBody>
      </p:sp>
    </p:spTree>
    <p:extLst>
      <p:ext uri="{BB962C8B-B14F-4D97-AF65-F5344CB8AC3E}">
        <p14:creationId xmlns:p14="http://schemas.microsoft.com/office/powerpoint/2010/main" val="1300609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8</a:t>
            </a:fld>
            <a:endParaRPr lang="en-US"/>
          </a:p>
        </p:txBody>
      </p:sp>
    </p:spTree>
    <p:extLst>
      <p:ext uri="{BB962C8B-B14F-4D97-AF65-F5344CB8AC3E}">
        <p14:creationId xmlns:p14="http://schemas.microsoft.com/office/powerpoint/2010/main" val="1148180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9</a:t>
            </a:fld>
            <a:endParaRPr lang="en-US"/>
          </a:p>
        </p:txBody>
      </p:sp>
    </p:spTree>
    <p:extLst>
      <p:ext uri="{BB962C8B-B14F-4D97-AF65-F5344CB8AC3E}">
        <p14:creationId xmlns:p14="http://schemas.microsoft.com/office/powerpoint/2010/main" val="2188899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10</a:t>
            </a:fld>
            <a:endParaRPr lang="en-US"/>
          </a:p>
        </p:txBody>
      </p:sp>
    </p:spTree>
    <p:extLst>
      <p:ext uri="{BB962C8B-B14F-4D97-AF65-F5344CB8AC3E}">
        <p14:creationId xmlns:p14="http://schemas.microsoft.com/office/powerpoint/2010/main" val="323612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11</a:t>
            </a:fld>
            <a:endParaRPr lang="en-US"/>
          </a:p>
        </p:txBody>
      </p:sp>
    </p:spTree>
    <p:extLst>
      <p:ext uri="{BB962C8B-B14F-4D97-AF65-F5344CB8AC3E}">
        <p14:creationId xmlns:p14="http://schemas.microsoft.com/office/powerpoint/2010/main" val="3973119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7/20/2021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7/20/2021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7/20/2021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7/20/2021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7/20/2021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7/20/2021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47"/>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Building a Model of Aggregate Demand and Aggregate Supply</a:t>
            </a:r>
          </a:p>
        </p:txBody>
      </p:sp>
      <p:cxnSp>
        <p:nvCxnSpPr>
          <p:cNvPr id="14" name="Straight Connector 13"/>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demand (AD)</a:t>
              </a:r>
              <a:r>
                <a:rPr lang="en-US" sz="2000" dirty="0">
                  <a:solidFill>
                    <a:schemeClr val="bg1"/>
                  </a:solidFill>
                </a:rPr>
                <a:t> refers to the amount of total spending on domestic goods and services in an economy.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includes all four components of demand: consumption, investment, government spending, and net exports.</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demand is determined by multiple factors, but one of them is the price level.</a:t>
              </a:r>
            </a:p>
          </p:txBody>
        </p:sp>
      </p:grpSp>
      <p:grpSp>
        <p:nvGrpSpPr>
          <p:cNvPr id="15" name="Group 14">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demand curve </a:t>
              </a:r>
              <a:r>
                <a:rPr lang="en-US" sz="2000" dirty="0">
                  <a:solidFill>
                    <a:schemeClr val="bg1"/>
                  </a:solidFill>
                </a:rPr>
                <a:t>shows the total spending on domestic goods and services at each price level.</a:t>
              </a:r>
            </a:p>
          </p:txBody>
        </p:sp>
      </p:grpSp>
    </p:spTree>
    <p:extLst>
      <p:ext uri="{BB962C8B-B14F-4D97-AF65-F5344CB8AC3E}">
        <p14:creationId xmlns:p14="http://schemas.microsoft.com/office/powerpoint/2010/main" val="194108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t>
              </a:r>
              <a:r>
                <a:rPr lang="en-US" sz="2000" i="1" dirty="0">
                  <a:solidFill>
                    <a:schemeClr val="bg1"/>
                  </a:solidFill>
                </a:rPr>
                <a:t>AD</a:t>
              </a:r>
              <a:r>
                <a:rPr lang="en-US" sz="2000" dirty="0">
                  <a:solidFill>
                    <a:schemeClr val="bg1"/>
                  </a:solidFill>
                </a:rPr>
                <a:t> curve slopes down, which shows that increases in the price level of outputs lead to a lower quantity of total spending.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several reasons the </a:t>
              </a:r>
              <a:r>
                <a:rPr lang="en-US" sz="2000" i="1" dirty="0">
                  <a:solidFill>
                    <a:schemeClr val="bg1"/>
                  </a:solidFill>
                </a:rPr>
                <a:t>AD</a:t>
              </a:r>
              <a:r>
                <a:rPr lang="en-US" sz="2000" dirty="0">
                  <a:solidFill>
                    <a:schemeClr val="bg1"/>
                  </a:solidFill>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9766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Reasons the </a:t>
              </a:r>
              <a:r>
                <a:rPr lang="en-US" sz="3000" i="1" dirty="0">
                  <a:latin typeface="Century Gothic" panose="020B0502020202020204" pitchFamily="34" charset="0"/>
                </a:rPr>
                <a:t>AD</a:t>
              </a:r>
              <a:r>
                <a:rPr lang="en-US" sz="3000" dirty="0">
                  <a:latin typeface="Century Gothic" panose="020B0502020202020204" pitchFamily="34" charset="0"/>
                </a:rPr>
                <a:t> Curve Slopes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Wealth effect</a:t>
              </a:r>
              <a:r>
                <a:rPr lang="en-US" sz="2000" dirty="0">
                  <a:solidFill>
                    <a:schemeClr val="bg1"/>
                  </a:solidFill>
                </a:rPr>
                <a:t>: as the price level increases, the buying power of savings and other assets that people have will diminish, eaten away (to some extent) by inflation</a:t>
              </a:r>
            </a:p>
          </p:txBody>
        </p:sp>
      </p:grpSp>
      <p:grpSp>
        <p:nvGrpSpPr>
          <p:cNvPr id="20" name="Group 19"/>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Interest rate effect</a:t>
              </a:r>
              <a:r>
                <a:rPr lang="en-US" sz="2000" dirty="0">
                  <a:solidFill>
                    <a:schemeClr val="bg1"/>
                  </a:solidFill>
                </a:rPr>
                <a:t>: as the prices of outputs rise, the same purchases will take more money or credit to accomplish</a:t>
              </a:r>
            </a:p>
          </p:txBody>
        </p:sp>
      </p:grpSp>
      <p:grpSp>
        <p:nvGrpSpPr>
          <p:cNvPr id="23" name="Group 22"/>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price effect</a:t>
              </a:r>
              <a:r>
                <a:rPr lang="en-US" sz="2000" dirty="0">
                  <a:solidFill>
                    <a:schemeClr val="bg1"/>
                  </a:solidFill>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92743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8"/>
            <a:ext cx="9468361" cy="1971820"/>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3270402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7"/>
            <a:ext cx="9468361" cy="4853557"/>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marR="0" lvl="0" algn="ctr" rtl="0">
              <a:spcBef>
                <a:spcPts val="0"/>
              </a:spcBef>
              <a:spcAft>
                <a:spcPts val="0"/>
              </a:spcAft>
              <a:buClr>
                <a:schemeClr val="lt1"/>
              </a:buClr>
              <a:buSzPts val="2200"/>
            </a:pPr>
            <a:endParaRPr lang="en-US" sz="2000" dirty="0">
              <a:solidFill>
                <a:schemeClr val="lt1"/>
              </a:solidFill>
              <a:latin typeface="Calibri"/>
              <a:ea typeface="Calibri"/>
              <a:cs typeface="Calibri"/>
              <a:sym typeface="Calibri"/>
            </a:endParaRPr>
          </a:p>
          <a:p>
            <a:pPr marL="88900" marR="0" lvl="0" algn="ctr" rtl="0">
              <a:spcBef>
                <a:spcPts val="0"/>
              </a:spcBef>
              <a:spcAft>
                <a:spcPts val="0"/>
              </a:spcAft>
              <a:buClr>
                <a:schemeClr val="lt1"/>
              </a:buClr>
              <a:buSzPts val="2200"/>
            </a:pPr>
            <a:r>
              <a:rPr lang="en-US" sz="2000" i="1" dirty="0">
                <a:solidFill>
                  <a:schemeClr val="lt1"/>
                </a:solidFill>
                <a:latin typeface="Calibri"/>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p:txBody>
      </p:sp>
    </p:spTree>
    <p:extLst>
      <p:ext uri="{BB962C8B-B14F-4D97-AF65-F5344CB8AC3E}">
        <p14:creationId xmlns:p14="http://schemas.microsoft.com/office/powerpoint/2010/main" val="106405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AD/AS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intersection of the </a:t>
              </a:r>
              <a:r>
                <a:rPr lang="en-US" sz="2000" i="1" dirty="0">
                  <a:solidFill>
                    <a:schemeClr val="bg1"/>
                  </a:solidFill>
                </a:rPr>
                <a:t>AS</a:t>
              </a:r>
              <a:r>
                <a:rPr lang="en-US" sz="2000" dirty="0">
                  <a:solidFill>
                    <a:schemeClr val="bg1"/>
                  </a:solidFill>
                </a:rPr>
                <a:t> and </a:t>
              </a:r>
              <a:r>
                <a:rPr lang="en-US" sz="2000" i="1" dirty="0">
                  <a:solidFill>
                    <a:schemeClr val="bg1"/>
                  </a:solidFill>
                </a:rPr>
                <a:t>AD</a:t>
              </a:r>
              <a:r>
                <a:rPr lang="en-US" sz="2000" dirty="0">
                  <a:solidFill>
                    <a:schemeClr val="bg1"/>
                  </a:solidFill>
                </a:rPr>
                <a:t> curves shows the equilibrium level of real GDP and the equilibrium price level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a relatively low price level for output, firms have little incentive to produce, although consumers would be willing to purchase a large quantity of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42012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5"/>
            <a:ext cx="9468361" cy="4018548"/>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upward-sloping short-run aggregate supply (</a:t>
            </a:r>
            <a:r>
              <a:rPr lang="en-US" sz="2000" i="1" dirty="0">
                <a:solidFill>
                  <a:schemeClr val="lt1"/>
                </a:solidFill>
                <a:latin typeface="Calibri"/>
                <a:ea typeface="Calibri"/>
                <a:cs typeface="Calibri"/>
                <a:sym typeface="Calibri"/>
              </a:rPr>
              <a:t>SRAS</a:t>
            </a:r>
            <a:r>
              <a:rPr lang="en-US" sz="2000" dirty="0">
                <a:solidFill>
                  <a:schemeClr val="lt1"/>
                </a:solidFill>
                <a:latin typeface="Calibri"/>
                <a:ea typeface="Calibri"/>
                <a:cs typeface="Calibri"/>
                <a:sym typeface="Calibri"/>
              </a:rPr>
              <a:t>) curve shows the positive relationship between the price level and the level of real GDP in the short run.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Aggregate supply (</a:t>
            </a:r>
            <a:r>
              <a:rPr lang="en-US" sz="2000" i="1" dirty="0">
                <a:solidFill>
                  <a:schemeClr val="lt1"/>
                </a:solidFill>
                <a:latin typeface="Calibri"/>
                <a:ea typeface="Calibri"/>
                <a:cs typeface="Calibri"/>
                <a:sym typeface="Calibri"/>
              </a:rPr>
              <a:t>AS</a:t>
            </a:r>
            <a:r>
              <a:rPr lang="en-US" sz="2000" dirty="0">
                <a:solidFill>
                  <a:schemeClr val="lt1"/>
                </a:solidFill>
                <a:latin typeface="Calibri"/>
                <a:ea typeface="Calibri"/>
                <a:cs typeface="Calibri"/>
                <a:sym typeface="Calibri"/>
              </a:rPr>
              <a:t>) slopes up because when the price level for outputs increases, while the price level of inputs remains fixed, the opportunity for additional profits encourages more production.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downward-sloping aggregate demand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curve shows the relationship between the price level for outputs and the quantity of total spending in the economy.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Supply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00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original equilibrium in the aggregate supply/aggregate demand diagram will shift to a new equilibrium if the AS or AD curve shifts.</a:t>
              </a:r>
            </a:p>
          </p:txBody>
        </p:sp>
      </p:grpSp>
      <p:grpSp>
        <p:nvGrpSpPr>
          <p:cNvPr id="29" name="Group 28">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discusses two important factors that can lead to shifts of the AS curve: productivity growth and changes in input prices.</a:t>
              </a:r>
            </a:p>
          </p:txBody>
        </p:sp>
      </p:grpSp>
    </p:spTree>
    <p:extLst>
      <p:ext uri="{BB962C8B-B14F-4D97-AF65-F5344CB8AC3E}">
        <p14:creationId xmlns:p14="http://schemas.microsoft.com/office/powerpoint/2010/main" val="44345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productivity grows so that the same quantity of labor can produce more output.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is how much output can be produced with a given quantity of labor. One measure is output per worker (GDP per capita).</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growth is the most important factor that shifts the </a:t>
              </a:r>
              <a:r>
                <a:rPr lang="en-US" sz="2000" i="1" dirty="0">
                  <a:solidFill>
                    <a:schemeClr val="bg1"/>
                  </a:solidFill>
                </a:rPr>
                <a:t>AS</a:t>
              </a:r>
              <a:r>
                <a:rPr lang="en-US" sz="2000" dirty="0">
                  <a:solidFill>
                    <a:schemeClr val="bg1"/>
                  </a:solidFill>
                </a:rPr>
                <a:t> curve in the long run.</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Historically, real growth in GDP per capita in an advanced economy like the U.S. has averaged about 2%</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3% per year.</a:t>
              </a:r>
            </a:p>
          </p:txBody>
        </p:sp>
      </p:grpSp>
    </p:spTree>
    <p:extLst>
      <p:ext uri="{BB962C8B-B14F-4D97-AF65-F5344CB8AC3E}">
        <p14:creationId xmlns:p14="http://schemas.microsoft.com/office/powerpoint/2010/main" val="40089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models are important for analyzing macro issues and problems.</a:t>
              </a:r>
            </a:p>
          </p:txBody>
        </p:sp>
      </p:grpSp>
      <p:grpSp>
        <p:nvGrpSpPr>
          <p:cNvPr id="20" name="Group 19"/>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is the rate of economic growth connected to changes in the unemployment rate?</a:t>
              </a:r>
            </a:p>
          </p:txBody>
        </p:sp>
      </p:grpSp>
      <p:grpSp>
        <p:nvGrpSpPr>
          <p:cNvPr id="31" name="Group 30">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there a reason why unemployment and inflation seem to move in opposite directions?</a:t>
              </a:r>
            </a:p>
          </p:txBody>
        </p:sp>
      </p:grpSp>
      <p:grpSp>
        <p:nvGrpSpPr>
          <p:cNvPr id="34" name="Group 33">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do aggregate supply and aggregate demand interact to reach a macroeconomic equilibrium?</a:t>
              </a:r>
            </a:p>
          </p:txBody>
        </p:sp>
      </p:grpSp>
      <p:grpSp>
        <p:nvGrpSpPr>
          <p:cNvPr id="37" name="Group 36">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will shifts in aggregate demand or aggregate supply affect the equilibrium?</a:t>
              </a:r>
            </a:p>
          </p:txBody>
        </p:sp>
      </p:grpSp>
    </p:spTree>
    <p:extLst>
      <p:ext uri="{BB962C8B-B14F-4D97-AF65-F5344CB8AC3E}">
        <p14:creationId xmlns:p14="http://schemas.microsoft.com/office/powerpoint/2010/main" val="3042198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Higher productivity shifts the short-run aggregate supply (</a:t>
            </a:r>
            <a:r>
              <a:rPr lang="en-US" sz="2000" i="1" dirty="0">
                <a:solidFill>
                  <a:schemeClr val="bg1"/>
                </a:solidFill>
              </a:rPr>
              <a:t>SRAS</a:t>
            </a:r>
            <a:r>
              <a:rPr lang="en-US" sz="2000" dirty="0">
                <a:solidFill>
                  <a:schemeClr val="bg1"/>
                </a:solidFill>
              </a:rPr>
              <a:t>) curve to the right.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With improved productivity, businesses can produce a greater quantity of output at every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Full employment corresponds to a higher level of GDP, so the long-run aggregate supply (</a:t>
            </a:r>
            <a:r>
              <a:rPr lang="en-US" sz="2000" i="1" dirty="0">
                <a:solidFill>
                  <a:schemeClr val="bg1"/>
                </a:solidFill>
              </a:rPr>
              <a:t>LRAS</a:t>
            </a:r>
            <a:r>
              <a:rPr lang="en-US" sz="2000" dirty="0">
                <a:solidFill>
                  <a:schemeClr val="bg1"/>
                </a:solidFill>
              </a:rPr>
              <a:t>) curve also shifts to the right.</a:t>
            </a:r>
          </a:p>
          <a:p>
            <a:endParaRPr lang="en-US" sz="2000" dirty="0">
              <a:solidFill>
                <a:schemeClr val="bg1"/>
              </a:solidFill>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aggregate demand remains unchanged, a rightward shift of the </a:t>
            </a:r>
            <a:r>
              <a:rPr lang="en-US" sz="2000" i="1" dirty="0">
                <a:solidFill>
                  <a:schemeClr val="bg1"/>
                </a:solidFill>
              </a:rPr>
              <a:t>SRAS</a:t>
            </a:r>
            <a:r>
              <a:rPr lang="en-US" sz="2000" dirty="0">
                <a:solidFill>
                  <a:schemeClr val="bg1"/>
                </a:solidFill>
              </a:rPr>
              <a:t> curve will result in greater real GDP and downward pressure on the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the shift of the </a:t>
            </a:r>
            <a:r>
              <a:rPr lang="en-US" sz="2000" i="1" dirty="0">
                <a:solidFill>
                  <a:schemeClr val="bg1"/>
                </a:solidFill>
              </a:rPr>
              <a:t>SRAS</a:t>
            </a:r>
            <a:r>
              <a:rPr lang="en-US" sz="2000" dirty="0">
                <a:solidFill>
                  <a:schemeClr val="bg1"/>
                </a:solidFill>
              </a:rPr>
              <a:t> curve is from gains in productivity growth, the effect will be relatively small over a few months or even years.</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A nation’s production possibility frontier is fixed in the short run but shifts right in the long run.</a:t>
            </a:r>
          </a:p>
          <a:p>
            <a:endParaRPr lang="en-US" sz="2000" dirty="0">
              <a:solidFill>
                <a:schemeClr val="bg1"/>
              </a:solidFill>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115568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Increases in the prices of such inputs will cause the </a:t>
              </a:r>
              <a:r>
                <a:rPr lang="en-US" sz="2000" i="1" dirty="0">
                  <a:solidFill>
                    <a:schemeClr val="bg1"/>
                  </a:solidFill>
                </a:rPr>
                <a:t>SRAS</a:t>
              </a:r>
              <a:r>
                <a:rPr lang="en-US" sz="2000" dirty="0">
                  <a:solidFill>
                    <a:schemeClr val="bg1"/>
                  </a:solidFill>
                </a:rPr>
                <a:t> curve to shift left.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Examples of widely used inputs include labor and energy products.</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prices for inputs used across the entire economy have a macroeconomic impact on aggregate supply.</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means that at each price level for outputs, a higher price for inputs will discourage production.</a:t>
              </a:r>
            </a:p>
          </p:txBody>
        </p:sp>
      </p:grpSp>
    </p:spTree>
    <p:extLst>
      <p:ext uri="{BB962C8B-B14F-4D97-AF65-F5344CB8AC3E}">
        <p14:creationId xmlns:p14="http://schemas.microsoft.com/office/powerpoint/2010/main" val="206456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The increased input price level moves the equilibrium to the left, as the </a:t>
            </a:r>
            <a:r>
              <a:rPr lang="en-US" sz="2000" i="1" dirty="0">
                <a:solidFill>
                  <a:schemeClr val="bg1"/>
                </a:solidFill>
              </a:rPr>
              <a:t>SRAS</a:t>
            </a:r>
            <a:r>
              <a:rPr lang="en-US" sz="2000" dirty="0">
                <a:solidFill>
                  <a:schemeClr val="bg1"/>
                </a:solidFill>
              </a:rPr>
              <a:t> curve moves to the left.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This will have bad effects: reduced GDP or recession, higher unemployment, and an inflated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For example, in the 1970s, this pattern of a leftward shift of </a:t>
            </a:r>
            <a:r>
              <a:rPr lang="en-US" sz="2000" i="1" dirty="0">
                <a:solidFill>
                  <a:schemeClr val="bg1"/>
                </a:solidFill>
              </a:rPr>
              <a:t>SRAS</a:t>
            </a:r>
            <a:r>
              <a:rPr lang="en-US" sz="2000" dirty="0">
                <a:solidFill>
                  <a:schemeClr val="bg1"/>
                </a:solidFill>
              </a:rPr>
              <a:t> leading to a stagnant economy with high unemployment and inflation was nicknamed </a:t>
            </a:r>
            <a:r>
              <a:rPr lang="en-US" sz="2000" b="1" dirty="0">
                <a:solidFill>
                  <a:schemeClr val="bg1"/>
                </a:solidFill>
              </a:rPr>
              <a:t>stagflation</a:t>
            </a:r>
            <a:r>
              <a:rPr lang="en-US" sz="2000" dirty="0">
                <a:solidFill>
                  <a:schemeClr val="bg1"/>
                </a:solidFill>
              </a:rPr>
              <a:t>.</a:t>
            </a:r>
          </a:p>
          <a:p>
            <a:endParaRPr lang="en-US" sz="2000" dirty="0">
              <a:solidFill>
                <a:schemeClr val="bg1"/>
              </a:solidFill>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190660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the price of a key input like oil will shift the </a:t>
              </a:r>
              <a:r>
                <a:rPr lang="en-US" sz="2000" i="1" dirty="0">
                  <a:solidFill>
                    <a:schemeClr val="bg1"/>
                  </a:solidFill>
                </a:rPr>
                <a:t>SRAS</a:t>
              </a:r>
              <a:r>
                <a:rPr lang="en-US" sz="2000" dirty="0">
                  <a:solidFill>
                    <a:schemeClr val="bg1"/>
                  </a:solidFill>
                </a:rPr>
                <a:t> curve right, providing an incentive for more production at every price level.</a:t>
              </a:r>
            </a:p>
          </p:txBody>
        </p:sp>
      </p:grpSp>
      <p:grpSp>
        <p:nvGrpSpPr>
          <p:cNvPr id="18" name="Group 17">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from 1985 to 1986, the average price of crude oil fell by almost half, from $24 a barrel to $12.</a:t>
              </a:r>
            </a:p>
          </p:txBody>
        </p:sp>
      </p:grpSp>
      <p:grpSp>
        <p:nvGrpSpPr>
          <p:cNvPr id="21" name="Group 20">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other key inputs that may shift the </a:t>
              </a:r>
              <a:r>
                <a:rPr lang="en-US" sz="2000" i="1" dirty="0">
                  <a:solidFill>
                    <a:schemeClr val="bg1"/>
                  </a:solidFill>
                </a:rPr>
                <a:t>SRAS</a:t>
              </a:r>
              <a:r>
                <a:rPr lang="en-US" sz="2000" dirty="0">
                  <a:solidFill>
                    <a:schemeClr val="bg1"/>
                  </a:solidFill>
                </a:rPr>
                <a:t> curve are the cost of labor (wages) and the cost of imported goods used as inputs.</a:t>
              </a:r>
            </a:p>
          </p:txBody>
        </p:sp>
      </p:grpSp>
      <p:grpSp>
        <p:nvGrpSpPr>
          <p:cNvPr id="28" name="Group 27">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these cases, too, the lesson is that lower prices for inputs cause </a:t>
              </a:r>
              <a:r>
                <a:rPr lang="en-US" sz="2000" i="1" dirty="0">
                  <a:solidFill>
                    <a:schemeClr val="bg1"/>
                  </a:solidFill>
                </a:rPr>
                <a:t>SRAS</a:t>
              </a:r>
              <a:r>
                <a:rPr lang="en-US" sz="2000" dirty="0">
                  <a:solidFill>
                    <a:schemeClr val="bg1"/>
                  </a:solidFill>
                </a:rPr>
                <a:t> to shift right, while higher prices cause it to shift back to the left.</a:t>
              </a:r>
            </a:p>
          </p:txBody>
        </p:sp>
      </p:grpSp>
    </p:spTree>
    <p:extLst>
      <p:ext uri="{BB962C8B-B14F-4D97-AF65-F5344CB8AC3E}">
        <p14:creationId xmlns:p14="http://schemas.microsoft.com/office/powerpoint/2010/main" val="896854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Supply Shocks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or</a:t>
                </a:r>
                <a:endParaRPr lang="en-US" sz="4400" b="1" dirty="0">
                  <a:solidFill>
                    <a:schemeClr val="bg1"/>
                  </a:solidFill>
                </a:endParaRPr>
              </a:p>
            </p:txBody>
          </p:sp>
        </p:grpSp>
        <p:sp>
          <p:nvSpPr>
            <p:cNvPr id="11" name="TextBox 10"/>
            <p:cNvSpPr txBox="1"/>
            <p:nvPr/>
          </p:nvSpPr>
          <p:spPr>
            <a:xfrm>
              <a:off x="732740"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Input Goods</a:t>
              </a:r>
            </a:p>
          </p:txBody>
        </p:sp>
        <p:sp>
          <p:nvSpPr>
            <p:cNvPr id="12" name="TextBox 11"/>
            <p:cNvSpPr txBox="1"/>
            <p:nvPr/>
          </p:nvSpPr>
          <p:spPr>
            <a:xfrm>
              <a:off x="5057479"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Labor Market</a:t>
              </a:r>
            </a:p>
          </p:txBody>
        </p:sp>
      </p:gr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unexpected early freeze could destroy crops and that shock would shift the </a:t>
            </a:r>
            <a:r>
              <a:rPr lang="en-US" sz="2000" i="1" dirty="0">
                <a:solidFill>
                  <a:schemeClr val="bg1"/>
                </a:solidFill>
              </a:rPr>
              <a:t>AS</a:t>
            </a:r>
            <a:r>
              <a:rPr lang="en-US" sz="2000" dirty="0">
                <a:solidFill>
                  <a:schemeClr val="bg1"/>
                </a:solidFill>
              </a:rPr>
              <a:t> curve to the left; fewer crops available at any given price</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overseas war that requires a large number of workers to cease their ordinary production to go fight; both </a:t>
            </a:r>
            <a:r>
              <a:rPr lang="en-US" sz="2000" i="1" dirty="0">
                <a:solidFill>
                  <a:schemeClr val="bg1"/>
                </a:solidFill>
              </a:rPr>
              <a:t>SRAS </a:t>
            </a:r>
            <a:r>
              <a:rPr lang="en-US" sz="2000" dirty="0">
                <a:solidFill>
                  <a:schemeClr val="bg1"/>
                </a:solidFill>
              </a:rPr>
              <a:t>and </a:t>
            </a:r>
            <a:r>
              <a:rPr lang="en-US" sz="2000" i="1" dirty="0">
                <a:solidFill>
                  <a:schemeClr val="bg1"/>
                </a:solidFill>
              </a:rPr>
              <a:t>LRAS</a:t>
            </a:r>
            <a:r>
              <a:rPr lang="en-US" sz="2000" dirty="0">
                <a:solidFill>
                  <a:schemeClr val="bg1"/>
                </a:solidFill>
              </a:rPr>
              <a:t> would shift left</a:t>
            </a:r>
          </a:p>
        </p:txBody>
      </p:sp>
    </p:spTree>
    <p:extLst>
      <p:ext uri="{BB962C8B-B14F-4D97-AF65-F5344CB8AC3E}">
        <p14:creationId xmlns:p14="http://schemas.microsoft.com/office/powerpoint/2010/main" val="2392955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3" y="1496944"/>
            <a:ext cx="9273061" cy="1323399"/>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426434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5" y="1631317"/>
            <a:ext cx="9273061" cy="2862282"/>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4146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530946"/>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demand/aggregate supply (AD/AS) diagram shows how aggregate demand and aggregate supply interact.</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intersection of the </a:t>
            </a:r>
            <a:r>
              <a:rPr lang="en-US" sz="2000" b="0" i="1" dirty="0">
                <a:solidFill>
                  <a:schemeClr val="bg1"/>
                </a:solidFill>
                <a:latin typeface="Calibri"/>
                <a:ea typeface="Calibri"/>
                <a:cs typeface="Calibri"/>
                <a:sym typeface="Calibri"/>
              </a:rPr>
              <a:t>AD</a:t>
            </a:r>
            <a:r>
              <a:rPr lang="en-US" sz="2000" b="0" dirty="0">
                <a:solidFill>
                  <a:schemeClr val="bg1"/>
                </a:solidFill>
                <a:latin typeface="Calibri"/>
                <a:ea typeface="Calibri"/>
                <a:cs typeface="Calibri"/>
                <a:sym typeface="Calibri"/>
              </a:rPr>
              <a:t> and </a:t>
            </a:r>
            <a:r>
              <a:rPr lang="en-US" sz="2000" b="0" i="1" dirty="0">
                <a:solidFill>
                  <a:schemeClr val="bg1"/>
                </a:solidFill>
                <a:latin typeface="Calibri"/>
                <a:ea typeface="Calibri"/>
                <a:cs typeface="Calibri"/>
                <a:sym typeface="Calibri"/>
              </a:rPr>
              <a:t>AS</a:t>
            </a:r>
            <a:r>
              <a:rPr lang="en-US" sz="2000" b="0" dirty="0">
                <a:solidFill>
                  <a:schemeClr val="bg1"/>
                </a:solidFill>
                <a:latin typeface="Calibri"/>
                <a:ea typeface="Calibri"/>
                <a:cs typeface="Calibri"/>
                <a:sym typeface="Calibri"/>
              </a:rPr>
              <a:t> curves shows the equilibrium output and price level in the economy. </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supply curve will shift right as productivity increases.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shifts left, stagflation occurs, which is the combination of lower output, higher unemployment, and higher inflation.</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a:t>
            </a:r>
            <a:r>
              <a:rPr lang="en-US" sz="2000" i="1" dirty="0">
                <a:solidFill>
                  <a:schemeClr val="bg1"/>
                </a:solidFill>
                <a:latin typeface="Calibri"/>
                <a:ea typeface="Calibri"/>
                <a:cs typeface="Calibri"/>
                <a:sym typeface="Calibri"/>
              </a:rPr>
              <a:t>AS </a:t>
            </a:r>
            <a:r>
              <a:rPr lang="en-US" sz="2000" dirty="0">
                <a:solidFill>
                  <a:schemeClr val="bg1"/>
                </a:solidFill>
                <a:latin typeface="Calibri"/>
                <a:ea typeface="Calibri"/>
                <a:cs typeface="Calibri"/>
                <a:sym typeface="Calibri"/>
              </a:rPr>
              <a:t>shifts right, a combination of lower inflation, higher output, and lower unemployment is possible.</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217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Demand</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41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algn="ctr"/>
              <a:r>
                <a:rPr lang="en-US" sz="2000" dirty="0">
                  <a:solidFill>
                    <a:schemeClr val="bg1"/>
                  </a:solidFill>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Inflation</a:t>
            </a:r>
          </a:p>
        </p:txBody>
      </p:sp>
      <p:pic>
        <p:nvPicPr>
          <p:cNvPr id="6" name="Graphic 5" descr="Hockey Stick Curve Graph outline">
            <a:extLst>
              <a:ext uri="{FF2B5EF4-FFF2-40B4-BE49-F238E27FC236}">
                <a16:creationId xmlns:a16="http://schemas.microsoft.com/office/drawing/2014/main" id="{9B0D870C-80A7-48BD-9045-6E91F06732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descr="Piggy Bank outline">
            <a:extLst>
              <a:ext uri="{FF2B5EF4-FFF2-40B4-BE49-F238E27FC236}">
                <a16:creationId xmlns:a16="http://schemas.microsoft.com/office/drawing/2014/main" id="{6C92F5B9-E995-4B36-8F98-9B6526A3D4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descr="Bar graph with upward trend with solid fill">
            <a:extLst>
              <a:ext uri="{FF2B5EF4-FFF2-40B4-BE49-F238E27FC236}">
                <a16:creationId xmlns:a16="http://schemas.microsoft.com/office/drawing/2014/main" id="{CB143477-7C88-45DA-9A90-A4C7D7C2B2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352819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algn="ctr"/>
              <a:r>
                <a:rPr lang="en-US" sz="2000" dirty="0">
                  <a:solidFill>
                    <a:schemeClr val="bg1"/>
                  </a:solidFill>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05736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Components of aggregate demand: consumption, investment, government spending, and net exports (exports</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imports)</a:t>
              </a:r>
            </a:p>
          </p:txBody>
        </p:sp>
      </p:grpSp>
      <p:grpSp>
        <p:nvGrpSpPr>
          <p:cNvPr id="20" name="Group 19"/>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right, at least one component of aggregate demand has increased, so greater spending would occur at every price level. </a:t>
              </a:r>
            </a:p>
          </p:txBody>
        </p:sp>
      </p:grpSp>
      <p:grpSp>
        <p:nvGrpSpPr>
          <p:cNvPr id="23" name="Group 22"/>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left, at least one component of aggregate demand has decreased, so less spending would occur at every price level.</a:t>
              </a:r>
            </a:p>
          </p:txBody>
        </p:sp>
      </p:grpSp>
      <p:grpSp>
        <p:nvGrpSpPr>
          <p:cNvPr id="27" name="Group 26"/>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34561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rise in confidence is associated with higher consumption and investment demand, it will cause the </a:t>
              </a:r>
              <a:r>
                <a:rPr lang="en-US" sz="2000" i="1" dirty="0">
                  <a:solidFill>
                    <a:schemeClr val="bg1"/>
                  </a:solidFill>
                </a:rPr>
                <a:t>AD</a:t>
              </a:r>
              <a:r>
                <a:rPr lang="en-US" sz="2000" dirty="0">
                  <a:solidFill>
                    <a:schemeClr val="bg1"/>
                  </a:solidFill>
                </a:rPr>
                <a:t> curve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confidence reduces consumption and investment and shifts </a:t>
              </a:r>
              <a:r>
                <a:rPr lang="en-US" sz="2000" i="1" dirty="0">
                  <a:solidFill>
                    <a:schemeClr val="bg1"/>
                  </a:solidFill>
                </a:rPr>
                <a:t>AD</a:t>
              </a:r>
              <a:r>
                <a:rPr lang="en-US" sz="2000" dirty="0">
                  <a:solidFill>
                    <a:schemeClr val="bg1"/>
                  </a:solidFill>
                </a:rPr>
                <a:t> left.</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and business confidence often reflects macroeconomic realities, like confidence being lower during a recession.</a:t>
              </a:r>
            </a:p>
          </p:txBody>
        </p:sp>
      </p:grpSp>
      <p:grpSp>
        <p:nvGrpSpPr>
          <p:cNvPr id="27" name="Group 26"/>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2515977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Government Macroeconomic Policy Choices Can Shift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government spending will cause </a:t>
              </a:r>
              <a:r>
                <a:rPr lang="en-US" sz="2000" i="1" dirty="0">
                  <a:solidFill>
                    <a:schemeClr val="bg1"/>
                  </a:solidFill>
                </a:rPr>
                <a:t>AD</a:t>
              </a:r>
              <a:r>
                <a:rPr lang="en-US" sz="2000" dirty="0">
                  <a:solidFill>
                    <a:schemeClr val="bg1"/>
                  </a:solidFill>
                </a:rPr>
                <a:t>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cuts for individuals tend to increase consumption demand, while tax increases tend to diminish it.</a:t>
              </a:r>
            </a:p>
          </p:txBody>
        </p:sp>
      </p:grpSp>
      <p:grpSp>
        <p:nvGrpSpPr>
          <p:cNvPr id="23" name="Group 22"/>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policy can also pump up investment demand by offering lower tax rates for corporations or tax reductions that benefit specific kinds of investment.</a:t>
              </a:r>
            </a:p>
          </p:txBody>
        </p:sp>
      </p:grpSp>
      <p:grpSp>
        <p:nvGrpSpPr>
          <p:cNvPr id="27" name="Group 26"/>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141536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algn="ctr"/>
            <a:r>
              <a:rPr lang="en-US" sz="2000" dirty="0">
                <a:solidFill>
                  <a:schemeClr val="bg1"/>
                </a:solidFill>
              </a:rPr>
              <a:t>Increased consumer/business confidence, increased government spending, or tax cuts can shift </a:t>
            </a:r>
            <a:r>
              <a:rPr lang="en-US" sz="2000" i="1" dirty="0">
                <a:solidFill>
                  <a:schemeClr val="bg1"/>
                </a:solidFill>
              </a:rPr>
              <a:t>AD</a:t>
            </a:r>
            <a:r>
              <a:rPr lang="en-US" sz="2000" dirty="0">
                <a:solidFill>
                  <a:schemeClr val="bg1"/>
                </a:solidFill>
              </a:rPr>
              <a:t> to the right. Decreased consumer/business confidence, decreased government spending, or higher taxes can shift </a:t>
            </a:r>
            <a:r>
              <a:rPr lang="en-US" sz="2000" i="1" dirty="0">
                <a:solidFill>
                  <a:schemeClr val="bg1"/>
                </a:solidFill>
              </a:rPr>
              <a:t>AD</a:t>
            </a:r>
            <a:r>
              <a:rPr lang="en-US" sz="2000" dirty="0">
                <a:solidFill>
                  <a:schemeClr val="bg1"/>
                </a:solidFill>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2963610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417906"/>
            <a:ext cx="9144003" cy="6253167"/>
            <a:chOff x="-3" y="542593"/>
            <a:chExt cx="9144003" cy="6253167"/>
          </a:xfrm>
        </p:grpSpPr>
        <p:sp>
          <p:nvSpPr>
            <p:cNvPr id="26" name="TextBox 25"/>
            <p:cNvSpPr txBox="1"/>
            <p:nvPr/>
          </p:nvSpPr>
          <p:spPr>
            <a:xfrm>
              <a:off x="-3" y="542593"/>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Influence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the Federal Reserve influences interest rates and credit availability can also shift the </a:t>
              </a:r>
              <a:r>
                <a:rPr lang="en-US" sz="2000" i="1" dirty="0">
                  <a:solidFill>
                    <a:schemeClr val="bg1"/>
                  </a:solidFill>
                </a:rPr>
                <a:t>AD</a:t>
              </a:r>
              <a:r>
                <a:rPr lang="en-US" sz="2000" dirty="0">
                  <a:solidFill>
                    <a:schemeClr val="bg1"/>
                  </a:solidFill>
                </a:rPr>
                <a:t> curve.</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interest rates discourage borrowing, which reduces household spending on big purchases, and reduces business investment spending.</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interest rates stimulate consumption and investment demand.</a:t>
              </a:r>
            </a:p>
          </p:txBody>
        </p:sp>
      </p:grpSp>
      <p:grpSp>
        <p:nvGrpSpPr>
          <p:cNvPr id="27" name="Group 26"/>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Interest rates can also affect exchange rates, which influence exports and imports.</a:t>
              </a:r>
            </a:p>
          </p:txBody>
        </p:sp>
      </p:grpSp>
    </p:spTree>
    <p:extLst>
      <p:ext uri="{BB962C8B-B14F-4D97-AF65-F5344CB8AC3E}">
        <p14:creationId xmlns:p14="http://schemas.microsoft.com/office/powerpoint/2010/main" val="167308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343244"/>
            <a:ext cx="9273061" cy="2554505"/>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
        <p:nvSpPr>
          <p:cNvPr id="7" name="TextBox 6">
            <a:extLst>
              <a:ext uri="{FF2B5EF4-FFF2-40B4-BE49-F238E27FC236}">
                <a16:creationId xmlns:a16="http://schemas.microsoft.com/office/drawing/2014/main" id="{34AC28C8-A51F-4E44-A256-05237E9FC15F}"/>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56633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366837" y="1491152"/>
            <a:ext cx="9458324" cy="501671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4%, you would repay $1,000 + (.04)($1,000)= $1,000 + $40 = $1,040.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7%, you would repay $1,000 + (.07)($1,000)= $1,000 + $70 = $1,070.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The higher interest rate and the larger payment might make you decide not to buy the new phone. If you decrease your consumption by $1,000, this will decrease aggregate demand.</a:t>
            </a:r>
          </a:p>
          <a:p>
            <a:pPr marR="0" lvl="0" algn="ctr" rtl="0">
              <a:spcBef>
                <a:spcPts val="0"/>
              </a:spcBef>
              <a:spcAft>
                <a:spcPts val="0"/>
              </a:spcAft>
            </a:pPr>
            <a:endParaRPr lang="en-US" sz="2000" b="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27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6852" y="1288684"/>
            <a:ext cx="9273061" cy="5303520"/>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will shift right as the components of aggregate demand (</a:t>
            </a:r>
            <a:r>
              <a:rPr lang="en-US" sz="2000" i="1" dirty="0">
                <a:solidFill>
                  <a:schemeClr val="bg1"/>
                </a:solidFill>
                <a:latin typeface="Calibri"/>
                <a:ea typeface="Calibri"/>
                <a:cs typeface="Calibri"/>
                <a:sym typeface="Calibri"/>
              </a:rPr>
              <a:t>C</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I</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G</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X</a:t>
            </a:r>
            <a:r>
              <a:rPr lang="en-US" sz="2000" dirty="0">
                <a:solidFill>
                  <a:schemeClr val="bg1"/>
                </a:solidFill>
                <a:latin typeface="Calibri"/>
                <a:ea typeface="Calibri"/>
                <a:cs typeface="Calibri"/>
                <a:sym typeface="Calibri"/>
              </a:rPr>
              <a:t>−</a:t>
            </a:r>
            <a:r>
              <a:rPr lang="en-US" sz="2000" i="1" dirty="0">
                <a:solidFill>
                  <a:schemeClr val="bg1"/>
                </a:solidFill>
                <a:latin typeface="Calibri"/>
                <a:ea typeface="Calibri"/>
                <a:cs typeface="Calibri"/>
                <a:sym typeface="Calibri"/>
              </a:rPr>
              <a:t>M</a:t>
            </a:r>
            <a:r>
              <a:rPr lang="en-US" sz="2000" dirty="0">
                <a:solidFill>
                  <a:schemeClr val="bg1"/>
                </a:solidFill>
                <a:latin typeface="Calibri"/>
                <a:ea typeface="Calibri"/>
                <a:cs typeface="Calibri"/>
                <a:sym typeface="Calibri"/>
              </a:rPr>
              <a:t>) rise.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a:t>
            </a:r>
            <a:r>
              <a:rPr lang="en-US" sz="2000" b="0" dirty="0">
                <a:solidFill>
                  <a:schemeClr val="bg1"/>
                </a:solidFill>
                <a:latin typeface="Calibri"/>
                <a:ea typeface="Calibri"/>
                <a:cs typeface="Calibri"/>
                <a:sym typeface="Calibri"/>
              </a:rPr>
              <a:t> will shift back to the left as these components fall.</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These factors can change because of personal choices (like those resulting from consumer or business confidence) or from policy choices (like changes in government spending and taxes).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Where 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intersects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determines whether equilibrium output changes relatively more than the price level or the price level changes relatively more than output.</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illustrate a recession when the intersection of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is substantially below potential GDP, and we illustrate an expanding economy when the intersection of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is near potential GDP.</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0444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the AD/AS Model Incorporates Growth, Unemployment, and Inflation</a:t>
            </a:r>
            <a:endParaRPr dirty="0"/>
          </a:p>
        </p:txBody>
      </p:sp>
      <p:cxnSp>
        <p:nvCxnSpPr>
          <p:cNvPr id="51" name="Google Shape;51;p1"/>
          <p:cNvCxnSpPr/>
          <p:nvPr/>
        </p:nvCxnSpPr>
        <p:spPr>
          <a:xfrm>
            <a:off x="3071446" y="576622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Building a Model of Aggregate Demand and Aggregate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algn="ctr"/>
              <a:r>
                <a:rPr lang="en-US" sz="2000" dirty="0">
                  <a:solidFill>
                    <a:schemeClr val="bg1"/>
                  </a:solidFill>
                </a:rPr>
                <a:t>To build a useful macroeconomic model, we need a model that indicates what determines total supply and total demand for the economy and how total demand and total supply interact at the macroeconomic level. We call this the </a:t>
              </a:r>
              <a:r>
                <a:rPr lang="en-US" sz="2000" b="1" dirty="0">
                  <a:solidFill>
                    <a:schemeClr val="bg1"/>
                  </a:solidFill>
                </a:rPr>
                <a:t>aggregate demand/aggregate supply (AD/AS) model</a:t>
              </a:r>
              <a:r>
                <a:rPr lang="en-US" sz="2000" dirty="0">
                  <a:solidFill>
                    <a:schemeClr val="bg1"/>
                  </a:solidFill>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4"/>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model conveys the interlocking relationships among three macroeconomic goals: growth, low unemployment, and low inflation.</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framework is flexible enough to accommodate both the Keynes' law approach and the Say’s law approach.</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context of the AD/AS model, the three macroeconomic goals arise in ways that are sometimes indirect or incomplete.</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will consider how the AD/AS model illustrates the goals of economic growth, low unemployment, and low inflation.</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62228"/>
            <a:ext cx="9052563" cy="6202812"/>
            <a:chOff x="0" y="137160"/>
            <a:chExt cx="9052562" cy="6202811"/>
          </a:xfrm>
        </p:grpSpPr>
        <p:sp>
          <p:nvSpPr>
            <p:cNvPr id="68" name="Google Shape;68;p3"/>
            <p:cNvSpPr txBox="1"/>
            <p:nvPr/>
          </p:nvSpPr>
          <p:spPr>
            <a:xfrm>
              <a:off x="0" y="13716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1881188" y="1503179"/>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economic growth is represented by a rightward shift in the aggregate supply curve.</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014756"/>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aggregate supply, or potential GDP, shifts over time as well.</a:t>
            </a:r>
          </a:p>
        </p:txBody>
      </p:sp>
      <p:sp>
        <p:nvSpPr>
          <p:cNvPr id="10" name="TextBox 9">
            <a:extLst>
              <a:ext uri="{FF2B5EF4-FFF2-40B4-BE49-F238E27FC236}">
                <a16:creationId xmlns:a16="http://schemas.microsoft.com/office/drawing/2014/main" id="{E3E8CAE7-E45C-478D-A30D-30561488E76F}"/>
              </a:ext>
            </a:extLst>
          </p:cNvPr>
          <p:cNvSpPr txBox="1"/>
          <p:nvPr/>
        </p:nvSpPr>
        <p:spPr>
          <a:xfrm>
            <a:off x="1881188" y="4087329"/>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Unemployment in the AD/AS Diagram</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Short-run variations in unemployment (cyclical unemployment) are caused by the business cycle as the economy expands and contracts.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in the United States, the unemployment rate typically hovers around 5% when the economy is healthy.</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many of the national economies across Europe, the unemployment rate in recent decades has only dropped to about 10%, even in good economic years.</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this baseline level of unemployment that occurs year in and year out the </a:t>
              </a:r>
              <a:r>
                <a:rPr lang="en-US" sz="2000" b="1" dirty="0">
                  <a:solidFill>
                    <a:schemeClr val="bg1"/>
                  </a:solidFill>
                </a:rPr>
                <a:t>natural rate of unemployment</a:t>
              </a:r>
              <a:r>
                <a:rPr lang="en-US" sz="2000" dirty="0">
                  <a:solidFill>
                    <a:schemeClr val="bg1"/>
                  </a:solidFill>
                </a:rPr>
                <a:t>.</a:t>
              </a:r>
            </a:p>
          </p:txBody>
        </p:sp>
      </p:grpSp>
    </p:spTree>
    <p:extLst>
      <p:ext uri="{BB962C8B-B14F-4D97-AF65-F5344CB8AC3E}">
        <p14:creationId xmlns:p14="http://schemas.microsoft.com/office/powerpoint/2010/main" val="2263726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46988"/>
            <a:ext cx="9052563" cy="6218052"/>
            <a:chOff x="0" y="121920"/>
            <a:chExt cx="9052562" cy="6218051"/>
          </a:xfrm>
        </p:grpSpPr>
        <p:sp>
          <p:nvSpPr>
            <p:cNvPr id="68" name="Google Shape;68;p3"/>
            <p:cNvSpPr txBox="1"/>
            <p:nvPr/>
          </p:nvSpPr>
          <p:spPr>
            <a:xfrm>
              <a:off x="0" y="12192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Fluctuations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Recession occurs when the equilibrium level of real GDP is well below potential GDP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251121"/>
            <a:ext cx="3727132" cy="163121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During recessions, cyclical unemployment is higher, while natural unemployment remains unchanged in the long run.</a:t>
            </a:r>
          </a:p>
        </p:txBody>
      </p:sp>
      <p:sp>
        <p:nvSpPr>
          <p:cNvPr id="2" name="TextBox 1">
            <a:extLst>
              <a:ext uri="{FF2B5EF4-FFF2-40B4-BE49-F238E27FC236}">
                <a16:creationId xmlns:a16="http://schemas.microsoft.com/office/drawing/2014/main" id="{175BC11C-E6CD-4848-9562-3B64747F4DFA}"/>
              </a:ext>
            </a:extLst>
          </p:cNvPr>
          <p:cNvSpPr txBox="1"/>
          <p:nvPr/>
        </p:nvSpPr>
        <p:spPr>
          <a:xfrm>
            <a:off x="1881188" y="4978347"/>
            <a:ext cx="3575523" cy="70788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607437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18" y="374370"/>
            <a:ext cx="9052566" cy="6304047"/>
            <a:chOff x="-3" y="35925"/>
            <a:chExt cx="9052565" cy="6304046"/>
          </a:xfrm>
        </p:grpSpPr>
        <p:sp>
          <p:nvSpPr>
            <p:cNvPr id="59" name="Google Shape;59;p2"/>
            <p:cNvSpPr txBox="1"/>
            <p:nvPr/>
          </p:nvSpPr>
          <p:spPr>
            <a:xfrm>
              <a:off x="-3" y="35925"/>
              <a:ext cx="905256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Inflation in the AD/AS Model</a:t>
              </a:r>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inflation rates have typically occurred either during or just after economic booms.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20th century, the biggest spurts of inflation in the U.S. economy followed the wartime booms of WWI and WWII.</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Rates of inflation generally decline during recessions. </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extreme example, inflation actually became negative—a situation called "deflation"—during the Great Depression.</a:t>
              </a:r>
            </a:p>
          </p:txBody>
        </p:sp>
      </p:grpSp>
    </p:spTree>
    <p:extLst>
      <p:ext uri="{BB962C8B-B14F-4D97-AF65-F5344CB8AC3E}">
        <p14:creationId xmlns:p14="http://schemas.microsoft.com/office/powerpoint/2010/main" val="3985732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Inflationary Pressures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algn="ctr"/>
            <a:r>
              <a:rPr lang="en-US" sz="2000" dirty="0">
                <a:solidFill>
                  <a:schemeClr val="bg1"/>
                </a:solidFill>
              </a:rPr>
              <a:t>When a shift in </a:t>
            </a:r>
            <a:r>
              <a:rPr lang="en-US" sz="2000" i="1" dirty="0">
                <a:solidFill>
                  <a:schemeClr val="bg1"/>
                </a:solidFill>
              </a:rPr>
              <a:t>AD</a:t>
            </a:r>
            <a:r>
              <a:rPr lang="en-US" sz="2000" dirty="0">
                <a:solidFill>
                  <a:schemeClr val="bg1"/>
                </a:solidFill>
              </a:rPr>
              <a:t> happens in the area of the </a:t>
            </a:r>
            <a:r>
              <a:rPr lang="en-US" sz="2000" i="1" dirty="0">
                <a:solidFill>
                  <a:schemeClr val="bg1"/>
                </a:solidFill>
              </a:rPr>
              <a:t>SRAS</a:t>
            </a:r>
            <a:r>
              <a:rPr lang="en-US" sz="2000" dirty="0">
                <a:solidFill>
                  <a:schemeClr val="bg1"/>
                </a:solidFill>
              </a:rPr>
              <a:t> curve that is near potential GDP, it will lead to a higher price level and pressure for a higher price level and inflation. A shift in </a:t>
            </a:r>
            <a:r>
              <a:rPr lang="en-US" sz="2000" i="1" dirty="0">
                <a:solidFill>
                  <a:schemeClr val="bg1"/>
                </a:solidFill>
              </a:rPr>
              <a:t>SRAS</a:t>
            </a:r>
            <a:r>
              <a:rPr lang="en-US" sz="2000" dirty="0">
                <a:solidFill>
                  <a:schemeClr val="bg1"/>
                </a:solidFill>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201394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8" y="1674049"/>
            <a:ext cx="9273061" cy="409338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model conveys the relationship between growth, unemployment, and inflation.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Economic growth and recession are conveyed through shifts in the aggregate supply curves.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Cyclical unemployment fluctuates with the trend of business cycles, but natural unemployment remains relatively unchanged.</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framework shows pressures for inflation to rise or fall when the movement from one equilibrium to another causes the price level to rise or fall.</a:t>
            </a:r>
          </a:p>
          <a:p>
            <a:pPr marR="0" lvl="0" algn="l" rtl="0">
              <a:spcBef>
                <a:spcPts val="0"/>
              </a:spcBef>
              <a:spcAft>
                <a:spcPts val="0"/>
              </a:spcAft>
            </a:pPr>
            <a:endParaRPr lang="en-US" sz="2000" b="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19908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158354"/>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last two centuries, macroeconomists have often divided into two groups.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Some argue that supply is the most important determinant of the size of the macroeconomy, while demand just tags along.</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Others argue that demand is the most important factor in the size of the macroeconomy, while supply just tags along.</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59347"/>
            <a:ext cx="9144000" cy="6311726"/>
            <a:chOff x="0" y="484034"/>
            <a:chExt cx="9144000" cy="6311726"/>
          </a:xfrm>
        </p:grpSpPr>
        <p:sp>
          <p:nvSpPr>
            <p:cNvPr id="26" name="TextBox 25"/>
            <p:cNvSpPr txBox="1"/>
            <p:nvPr/>
          </p:nvSpPr>
          <p:spPr>
            <a:xfrm>
              <a:off x="0" y="484034"/>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3000" kern="1200" dirty="0">
                  <a:solidFill>
                    <a:prstClr val="black"/>
                  </a:solidFill>
                  <a:latin typeface="Century Gothic" panose="020B0502020202020204" pitchFamily="34" charset="0"/>
                  <a:ea typeface="+mn-ea"/>
                  <a:cs typeface="+mn-cs"/>
                </a:rPr>
                <a:t>Macroeconomic Schools of Thought</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1"/>
            <a:ext cx="7608462"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Supply Side</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Demand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Supply dictates size of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Say’s Law: Supply creates its own demand</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Demand dictates size of the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Keynes’ Law: Demand creates its own supply</a:t>
            </a:r>
          </a:p>
        </p:txBody>
      </p:sp>
    </p:spTree>
    <p:extLst>
      <p:ext uri="{BB962C8B-B14F-4D97-AF65-F5344CB8AC3E}">
        <p14:creationId xmlns:p14="http://schemas.microsoft.com/office/powerpoint/2010/main" val="269977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Aggregate Supply Curve and Potential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businesses, profits are determined by the prices of outputs and inputs, such as labor and raw materials.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make decisions about what quantity to supply based on the profits they expect to earn.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supply (AS) </a:t>
              </a:r>
              <a:r>
                <a:rPr lang="en-US" sz="2000" dirty="0">
                  <a:solidFill>
                    <a:schemeClr val="bg1"/>
                  </a:solidFill>
                </a:rPr>
                <a:t>refers to the total quantity of output (i.e. real GDP) firms will produce and sell.</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supply curve </a:t>
              </a:r>
              <a:r>
                <a:rPr lang="en-US" sz="2000" dirty="0">
                  <a:solidFill>
                    <a:schemeClr val="bg1"/>
                  </a:solidFill>
                </a:rPr>
                <a:t>shows the total quantity of output that firms will produce and sell at each price level.</a:t>
              </a:r>
            </a:p>
          </p:txBody>
        </p:sp>
      </p:grpSp>
    </p:spTree>
    <p:extLst>
      <p:ext uri="{BB962C8B-B14F-4D97-AF65-F5344CB8AC3E}">
        <p14:creationId xmlns:p14="http://schemas.microsoft.com/office/powerpoint/2010/main" val="315462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French economist Jean-Baptiste Say.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The notion that “supply creates its own demand” provides a useful summary of Say’s general point of view.</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A given value of supply creates an equivalent value of demand somewhere else in the economy.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72168"/>
            <a:ext cx="9052564" cy="6192872"/>
            <a:chOff x="-1" y="147100"/>
            <a:chExt cx="9052563" cy="619287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4710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 was a classical economist, while modern day subscribers to his viewpoints are called </a:t>
              </a:r>
              <a:r>
                <a:rPr lang="en-US" sz="2000" b="1" dirty="0">
                  <a:solidFill>
                    <a:schemeClr val="bg1"/>
                  </a:solidFill>
                  <a:latin typeface="+mn-lt"/>
                </a:rPr>
                <a:t>neoclassical economists</a:t>
              </a:r>
              <a:r>
                <a:rPr lang="en-US" sz="2000" dirty="0">
                  <a:solidFill>
                    <a:schemeClr val="bg1"/>
                  </a:solidFill>
                  <a:latin typeface="+mn-lt"/>
                </a:rPr>
                <a:t>.</a:t>
              </a:r>
            </a:p>
          </p:txBody>
        </p:sp>
      </p:grpSp>
    </p:spTree>
    <p:extLst>
      <p:ext uri="{BB962C8B-B14F-4D97-AF65-F5344CB8AC3E}">
        <p14:creationId xmlns:p14="http://schemas.microsoft.com/office/powerpoint/2010/main" val="1874126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supply always creates exactly enough demand, it is hard to understand why recessions and high unemployment should ever occur.</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Economic failures during recessions are not counterbalanced by an equivalent number of successes.</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short run, recessions occur when many firms face a lack of demand for their products, regardless of supply.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54558"/>
            <a:ext cx="9052564" cy="6210482"/>
            <a:chOff x="-1" y="129490"/>
            <a:chExt cx="9052563" cy="621048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2949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 Drawbacks</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Say’s Law is a good approximation in the long run.</a:t>
              </a:r>
            </a:p>
          </p:txBody>
        </p:sp>
      </p:grpSp>
    </p:spTree>
    <p:extLst>
      <p:ext uri="{BB962C8B-B14F-4D97-AF65-F5344CB8AC3E}">
        <p14:creationId xmlns:p14="http://schemas.microsoft.com/office/powerpoint/2010/main" val="9223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British economist John Maynard Keynes.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States that demand creates its own supply.</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During the Great Depression, unemployment surpassed 20%, and many factories closed even though the workers and machinery were still available.</a:t>
              </a: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Keynes argued that recessions result from lack of demand, disincentivizing firms’ production of goods and services. </a:t>
              </a:r>
            </a:p>
          </p:txBody>
        </p:sp>
      </p:grpSp>
      <p:sp>
        <p:nvSpPr>
          <p:cNvPr id="27" name="Google Shape;68;p3">
            <a:extLst>
              <a:ext uri="{FF2B5EF4-FFF2-40B4-BE49-F238E27FC236}">
                <a16:creationId xmlns:a16="http://schemas.microsoft.com/office/drawing/2014/main" id="{A650F34A-7425-4E4C-A945-CEB95845344C}"/>
              </a:ext>
            </a:extLst>
          </p:cNvPr>
          <p:cNvSpPr txBox="1"/>
          <p:nvPr/>
        </p:nvSpPr>
        <p:spPr>
          <a:xfrm>
            <a:off x="1569720"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a:t>
            </a:r>
            <a:endParaRPr dirty="0"/>
          </a:p>
        </p:txBody>
      </p:sp>
    </p:spTree>
    <p:extLst>
      <p:ext uri="{BB962C8B-B14F-4D97-AF65-F5344CB8AC3E}">
        <p14:creationId xmlns:p14="http://schemas.microsoft.com/office/powerpoint/2010/main" val="2363531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demand was the only factor for economic growth, the government could easily control the size of the economy.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Economies face limits on what they can produce based on the factors of production.</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Limits on what an economy can supply do not disappear because of an increase in demand.</a:t>
              </a:r>
            </a:p>
          </p:txBody>
        </p:sp>
      </p:grpSp>
      <p:sp>
        <p:nvSpPr>
          <p:cNvPr id="16" name="Google Shape;68;p3">
            <a:extLst>
              <a:ext uri="{FF2B5EF4-FFF2-40B4-BE49-F238E27FC236}">
                <a16:creationId xmlns:a16="http://schemas.microsoft.com/office/drawing/2014/main" id="{9E2D9E68-9356-46C4-9F31-C48B32145998}"/>
              </a:ext>
            </a:extLst>
          </p:cNvPr>
          <p:cNvSpPr txBox="1"/>
          <p:nvPr/>
        </p:nvSpPr>
        <p:spPr>
          <a:xfrm>
            <a:off x="1484553"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 Drawbacks</a:t>
            </a:r>
            <a:endParaRPr dirty="0"/>
          </a:p>
        </p:txBody>
      </p:sp>
    </p:spTree>
    <p:extLst>
      <p:ext uri="{BB962C8B-B14F-4D97-AF65-F5344CB8AC3E}">
        <p14:creationId xmlns:p14="http://schemas.microsoft.com/office/powerpoint/2010/main" val="192067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83" y="320814"/>
            <a:ext cx="9052501" cy="6244226"/>
            <a:chOff x="62" y="95746"/>
            <a:chExt cx="9052500" cy="6244225"/>
          </a:xfrm>
        </p:grpSpPr>
        <p:sp>
          <p:nvSpPr>
            <p:cNvPr id="68" name="Google Shape;68;p3"/>
            <p:cNvSpPr txBox="1"/>
            <p:nvPr/>
          </p:nvSpPr>
          <p:spPr>
            <a:xfrm>
              <a:off x="62"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Tree>
    <p:extLst>
      <p:ext uri="{BB962C8B-B14F-4D97-AF65-F5344CB8AC3E}">
        <p14:creationId xmlns:p14="http://schemas.microsoft.com/office/powerpoint/2010/main" val="416694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49" y="320814"/>
            <a:ext cx="9052535" cy="6244226"/>
            <a:chOff x="28" y="95746"/>
            <a:chExt cx="9052534" cy="6244225"/>
          </a:xfrm>
        </p:grpSpPr>
        <p:sp>
          <p:nvSpPr>
            <p:cNvPr id="68" name="Google Shape;68;p3"/>
            <p:cNvSpPr txBox="1"/>
            <p:nvPr/>
          </p:nvSpPr>
          <p:spPr>
            <a:xfrm>
              <a:off x="28"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
        <p:nvSpPr>
          <p:cNvPr id="3" name="Rectangle 2">
            <a:extLst>
              <a:ext uri="{FF2B5EF4-FFF2-40B4-BE49-F238E27FC236}">
                <a16:creationId xmlns:a16="http://schemas.microsoft.com/office/drawing/2014/main" id="{3F7A75FC-918E-4555-9839-C0851EC6D988}"/>
              </a:ext>
            </a:extLst>
          </p:cNvPr>
          <p:cNvSpPr/>
          <p:nvPr/>
        </p:nvSpPr>
        <p:spPr>
          <a:xfrm>
            <a:off x="5707117" y="2995448"/>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E8690D0-DF81-4402-8B33-F5BBB3C3EB60}"/>
              </a:ext>
            </a:extLst>
          </p:cNvPr>
          <p:cNvSpPr/>
          <p:nvPr/>
        </p:nvSpPr>
        <p:spPr>
          <a:xfrm>
            <a:off x="5647954" y="4834757"/>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441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91" y="312926"/>
            <a:ext cx="9052593" cy="6252114"/>
            <a:chOff x="-30" y="87858"/>
            <a:chExt cx="9052592" cy="6252113"/>
          </a:xfrm>
        </p:grpSpPr>
        <p:sp>
          <p:nvSpPr>
            <p:cNvPr id="68" name="Google Shape;68;p3"/>
            <p:cNvSpPr txBox="1"/>
            <p:nvPr/>
          </p:nvSpPr>
          <p:spPr>
            <a:xfrm>
              <a:off x="-30" y="87858"/>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Zones in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algn="ctr">
                <a:buClr>
                  <a:schemeClr val="bg1"/>
                </a:buClr>
              </a:pPr>
              <a:r>
                <a:rPr lang="en-US" sz="2000" dirty="0">
                  <a:solidFill>
                    <a:schemeClr val="bg1"/>
                  </a:solidFill>
                  <a:latin typeface="+mn-lt"/>
                </a:rPr>
                <a:t>We can use the AD/AS model to illustrate Say's law and Keynes' law. Consider the </a:t>
              </a:r>
              <a:r>
                <a:rPr lang="en-US" sz="2000" i="1" dirty="0">
                  <a:solidFill>
                    <a:schemeClr val="bg1"/>
                  </a:solidFill>
                  <a:latin typeface="+mn-lt"/>
                </a:rPr>
                <a:t>SRAS</a:t>
              </a:r>
              <a:r>
                <a:rPr lang="en-US" sz="2000" dirty="0">
                  <a:solidFill>
                    <a:schemeClr val="bg1"/>
                  </a:solidFill>
                  <a:latin typeface="+mn-lt"/>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Keynesian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30669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Intermediate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153455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59060"/>
            <a:ext cx="9052564" cy="6205980"/>
            <a:chOff x="-1" y="133992"/>
            <a:chExt cx="9052563" cy="6205979"/>
          </a:xfrm>
        </p:grpSpPr>
        <p:sp>
          <p:nvSpPr>
            <p:cNvPr id="68" name="Google Shape;68;p3"/>
            <p:cNvSpPr txBox="1"/>
            <p:nvPr/>
          </p:nvSpPr>
          <p:spPr>
            <a:xfrm>
              <a:off x="-1" y="133992"/>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Neoclassical Zone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4271810"/>
          </a:xfrm>
          <a:prstGeom prst="rect">
            <a:avLst/>
          </a:prstGeom>
          <a:noFill/>
          <a:ln>
            <a:noFill/>
          </a:ln>
        </p:spPr>
        <p:txBody>
          <a:bodyPr wrap="square" rtlCol="0">
            <a:spAutoFit/>
          </a:bodyPr>
          <a:lstStyle/>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Equilibrium GDP is near full potential.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Cyclical unemployment is low.</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lvl="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have little effect on the level of unemployment.</a:t>
            </a:r>
          </a:p>
          <a:p>
            <a:pPr marL="457200" lvl="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create pressures to change the price level.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Represents the long run</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Tree>
    <p:extLst>
      <p:ext uri="{BB962C8B-B14F-4D97-AF65-F5344CB8AC3E}">
        <p14:creationId xmlns:p14="http://schemas.microsoft.com/office/powerpoint/2010/main" val="907744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 or the level of GDP adjusted for inflation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 or the average prices of all goods and services produced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008388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95978"/>
            <a:ext cx="9052564" cy="6169062"/>
            <a:chOff x="-1" y="170910"/>
            <a:chExt cx="9052563" cy="6169061"/>
          </a:xfrm>
        </p:grpSpPr>
        <p:sp>
          <p:nvSpPr>
            <p:cNvPr id="68" name="Google Shape;68;p3"/>
            <p:cNvSpPr txBox="1"/>
            <p:nvPr/>
          </p:nvSpPr>
          <p:spPr>
            <a:xfrm>
              <a:off x="-1" y="17091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15226719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algn="ctr"/>
            <a:endParaRPr lang="en-US" sz="2000" dirty="0"/>
          </a:p>
          <a:p>
            <a:pPr algn="ctr"/>
            <a:r>
              <a:rPr lang="en-US" sz="2000" i="1"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
        <p:nvSpPr>
          <p:cNvPr id="7" name="Google Shape;68;p3">
            <a:extLst>
              <a:ext uri="{FF2B5EF4-FFF2-40B4-BE49-F238E27FC236}">
                <a16:creationId xmlns:a16="http://schemas.microsoft.com/office/drawing/2014/main" id="{DBD002D6-F620-4E48-83DB-E2B27D8CEEE5}"/>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Tree>
    <p:extLst>
      <p:ext uri="{BB962C8B-B14F-4D97-AF65-F5344CB8AC3E}">
        <p14:creationId xmlns:p14="http://schemas.microsoft.com/office/powerpoint/2010/main" val="5164497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562547"/>
            <a:ext cx="7990449" cy="461036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
        <p:nvSpPr>
          <p:cNvPr id="10" name="Google Shape;68;p3">
            <a:extLst>
              <a:ext uri="{FF2B5EF4-FFF2-40B4-BE49-F238E27FC236}">
                <a16:creationId xmlns:a16="http://schemas.microsoft.com/office/drawing/2014/main" id="{C455F5E3-E6B2-437C-A212-90F154E8CC4A}"/>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Tree>
    <p:extLst>
      <p:ext uri="{BB962C8B-B14F-4D97-AF65-F5344CB8AC3E}">
        <p14:creationId xmlns:p14="http://schemas.microsoft.com/office/powerpoint/2010/main" val="12242246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The aggregate supply curve </a:t>
              </a:r>
              <a:r>
                <a:rPr lang="en-US" sz="2000" dirty="0">
                  <a:solidFill>
                    <a:schemeClr val="bg1"/>
                  </a:solidFill>
                </a:rPr>
                <a:t>shows a positive short-run relationship between price level and real GDP.</a:t>
              </a:r>
            </a:p>
            <a:p>
              <a:endParaRPr lang="en-US" sz="2000" dirty="0">
                <a:solidFill>
                  <a:schemeClr val="bg1"/>
                </a:solidFill>
              </a:endParaRPr>
            </a:p>
            <a:p>
              <a:pPr marL="342900" indent="-342900">
                <a:buFont typeface="Arial" panose="020B0604020202020204" pitchFamily="34" charset="0"/>
                <a:buChar char="•"/>
              </a:pPr>
              <a:r>
                <a:rPr lang="en-US" sz="2000" b="1" dirty="0">
                  <a:solidFill>
                    <a:schemeClr val="bg1"/>
                  </a:solidFill>
                </a:rPr>
                <a:t>Potential GDP</a:t>
              </a:r>
              <a:r>
                <a:rPr lang="en-US" sz="2000" dirty="0">
                  <a:solidFill>
                    <a:schemeClr val="bg1"/>
                  </a:solidFill>
                </a:rPr>
                <a:t> or </a:t>
              </a:r>
              <a:r>
                <a:rPr lang="en-US" sz="2000" b="1" dirty="0">
                  <a:solidFill>
                    <a:schemeClr val="bg1"/>
                  </a:solidFill>
                </a:rPr>
                <a:t>long-run aggregate supply (</a:t>
              </a:r>
              <a:r>
                <a:rPr lang="en-US" sz="2000" b="1" i="1" dirty="0">
                  <a:solidFill>
                    <a:schemeClr val="bg1"/>
                  </a:solidFill>
                </a:rPr>
                <a:t>LRAS</a:t>
              </a:r>
              <a:r>
                <a:rPr lang="en-US" sz="2000" b="1" dirty="0">
                  <a:solidFill>
                    <a:schemeClr val="bg1"/>
                  </a:solidFill>
                </a:rPr>
                <a:t>) curve</a:t>
              </a:r>
              <a:r>
                <a:rPr lang="en-US" sz="2000" dirty="0">
                  <a:solidFill>
                    <a:schemeClr val="bg1"/>
                  </a:solidFill>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73949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Leftward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left of the </a:t>
              </a:r>
              <a:r>
                <a:rPr lang="en-US" sz="2000" i="1" dirty="0">
                  <a:solidFill>
                    <a:schemeClr val="bg1"/>
                  </a:solidFill>
                </a:rPr>
                <a:t>AS</a:t>
              </a:r>
              <a:r>
                <a:rPr lang="en-US" sz="2000" dirty="0">
                  <a:solidFill>
                    <a:schemeClr val="bg1"/>
                  </a:solidFill>
                </a:rPr>
                <a:t> curve, the level of output in the economy is far below potential GDP.</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these relatively low levels of output, levels of unemployment are high, and many factories have shut down or are running part-time.</a:t>
              </a:r>
            </a:p>
          </p:txBody>
        </p:sp>
      </p:grpSp>
      <p:grpSp>
        <p:nvGrpSpPr>
          <p:cNvPr id="23" name="Group 22"/>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4243713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Rightward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right of the </a:t>
              </a:r>
              <a:r>
                <a:rPr lang="en-US" sz="2000" i="1" dirty="0">
                  <a:solidFill>
                    <a:schemeClr val="bg1"/>
                  </a:solidFill>
                </a:rPr>
                <a:t>AS</a:t>
              </a:r>
              <a:r>
                <a:rPr lang="en-US" sz="2000" dirty="0">
                  <a:solidFill>
                    <a:schemeClr val="bg1"/>
                  </a:solidFill>
                </a:rPr>
                <a:t> curve, the curve becomes nearly vertical.</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quantity, higher prices for outputs cannot encourage additional output.</a:t>
              </a:r>
            </a:p>
          </p:txBody>
        </p:sp>
      </p:grpSp>
      <p:grpSp>
        <p:nvGrpSpPr>
          <p:cNvPr id="23" name="Group 22"/>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firms want to expand output, the inputs of labor and machinery in the economy are fully employed.</a:t>
              </a:r>
            </a:p>
          </p:txBody>
        </p:sp>
      </p:grpSp>
      <p:grpSp>
        <p:nvGrpSpPr>
          <p:cNvPr id="13" name="Group 12">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machines and factories are running at capacity, and the unemployment rate is relatively low.</a:t>
              </a:r>
            </a:p>
          </p:txBody>
        </p:sp>
      </p:grpSp>
      <p:grpSp>
        <p:nvGrpSpPr>
          <p:cNvPr id="16" name="Group 15">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reason, potential GDP is sometimes also called </a:t>
              </a:r>
              <a:r>
                <a:rPr lang="en-US" sz="2000" b="1" dirty="0">
                  <a:solidFill>
                    <a:schemeClr val="bg1"/>
                  </a:solidFill>
                </a:rPr>
                <a:t>full-employment GDP</a:t>
              </a:r>
              <a:r>
                <a:rPr lang="en-US" sz="2000" dirty="0">
                  <a:solidFill>
                    <a:schemeClr val="bg1"/>
                  </a:solidFill>
                </a:rPr>
                <a:t>. </a:t>
              </a:r>
            </a:p>
          </p:txBody>
        </p:sp>
      </p:grpSp>
    </p:spTree>
    <p:extLst>
      <p:ext uri="{BB962C8B-B14F-4D97-AF65-F5344CB8AC3E}">
        <p14:creationId xmlns:p14="http://schemas.microsoft.com/office/powerpoint/2010/main" val="3499962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2648</TotalTime>
  <Words>7939</Words>
  <Application>Microsoft Office PowerPoint</Application>
  <PresentationFormat>Widescreen</PresentationFormat>
  <Paragraphs>602</Paragraphs>
  <Slides>63</Slides>
  <Notes>54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1" baseType="lpstr">
      <vt:lpstr>Arial</vt:lpstr>
      <vt:lpstr>Calibri</vt:lpstr>
      <vt:lpstr>Calibri Light</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165</cp:revision>
  <dcterms:created xsi:type="dcterms:W3CDTF">2014-11-06T15:36:04Z</dcterms:created>
  <dcterms:modified xsi:type="dcterms:W3CDTF">2021-07-20T17:56:59Z</dcterms:modified>
</cp:coreProperties>
</file>