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80" r:id="rId3"/>
    <p:sldId id="324" r:id="rId4"/>
    <p:sldId id="373" r:id="rId5"/>
    <p:sldId id="375" r:id="rId6"/>
    <p:sldId id="374" r:id="rId7"/>
    <p:sldId id="376" r:id="rId8"/>
    <p:sldId id="379" r:id="rId9"/>
    <p:sldId id="378" r:id="rId10"/>
    <p:sldId id="377"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755" autoAdjust="0"/>
  </p:normalViewPr>
  <p:slideViewPr>
    <p:cSldViewPr snapToGrid="0">
      <p:cViewPr varScale="1">
        <p:scale>
          <a:sx n="100" d="100"/>
          <a:sy n="100" d="100"/>
        </p:scale>
        <p:origin x="67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8D671-B32C-4FBE-B49D-60B8E5752919}" type="datetimeFigureOut">
              <a:rPr lang="en-US" smtClean="0"/>
              <a:t>7/19/2021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464E7-D9FC-4B36-BE56-38D383E7F9C3}" type="slidenum">
              <a:rPr lang="en-US" smtClean="0"/>
              <a:t>‹#›</a:t>
            </a:fld>
            <a:endParaRPr lang="en-US"/>
          </a:p>
        </p:txBody>
      </p:sp>
    </p:spTree>
    <p:extLst>
      <p:ext uri="{BB962C8B-B14F-4D97-AF65-F5344CB8AC3E}">
        <p14:creationId xmlns:p14="http://schemas.microsoft.com/office/powerpoint/2010/main" val="88023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the economic effects of the COVID-19 pandemic. In what ways does a pandemic directly affect aggregate demand?</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2</a:t>
            </a:fld>
            <a:endParaRPr lang="en-US"/>
          </a:p>
        </p:txBody>
      </p:sp>
    </p:spTree>
    <p:extLst>
      <p:ext uri="{BB962C8B-B14F-4D97-AF65-F5344CB8AC3E}">
        <p14:creationId xmlns:p14="http://schemas.microsoft.com/office/powerpoint/2010/main" val="3143271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Components of aggregate demand: consumption, investment, government spending, and net exports (exports-imports) </a:t>
            </a:r>
          </a:p>
          <a:p>
            <a:r>
              <a:rPr lang="en-US" dirty="0"/>
              <a:t>When the AD curve shifts right, at least one component of AD has increased, so greater spending would occur at every price level. When the AD curve shifts left, at least one component of AD has decreased, so less spending would occur at every price level.</a:t>
            </a:r>
          </a:p>
          <a:p>
            <a:r>
              <a:rPr lang="en-US" dirty="0"/>
              <a:t>Two broad categories cause curves to shift: changes in consumer or business behavior and changes in government tax or spending policy</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3</a:t>
            </a:fld>
            <a:endParaRPr lang="en-US"/>
          </a:p>
        </p:txBody>
      </p:sp>
    </p:spTree>
    <p:extLst>
      <p:ext uri="{BB962C8B-B14F-4D97-AF65-F5344CB8AC3E}">
        <p14:creationId xmlns:p14="http://schemas.microsoft.com/office/powerpoint/2010/main" val="481360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a rise in confidence is associated with higher consumption and investment demand, it will cause the </a:t>
            </a:r>
            <a:r>
              <a:rPr lang="en-US" sz="1200" i="1" dirty="0">
                <a:solidFill>
                  <a:schemeClr val="bg1"/>
                </a:solidFill>
              </a:rPr>
              <a:t>AD</a:t>
            </a:r>
            <a:r>
              <a:rPr lang="en-US" sz="1200" dirty="0">
                <a:solidFill>
                  <a:schemeClr val="bg1"/>
                </a:solidFill>
              </a:rPr>
              <a:t> curve to shift right. </a:t>
            </a:r>
            <a:r>
              <a:rPr lang="en-US" dirty="0"/>
              <a:t>A decline in confidence reduces consumption and investment and shifts AD left. Consumer and business confidence often reflects macroeconomic realities, like confidence being lower during a recession. </a:t>
            </a:r>
            <a:r>
              <a:rPr lang="en-US" sz="1200" dirty="0">
                <a:solidFill>
                  <a:schemeClr val="bg1"/>
                </a:solidFill>
              </a:rPr>
              <a:t>Confidence can sometimes change for reasons that do not have a close connection to the immediate economy, like the risk of war or election results.</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4</a:t>
            </a:fld>
            <a:endParaRPr lang="en-US"/>
          </a:p>
        </p:txBody>
      </p:sp>
    </p:spTree>
    <p:extLst>
      <p:ext uri="{BB962C8B-B14F-4D97-AF65-F5344CB8AC3E}">
        <p14:creationId xmlns:p14="http://schemas.microsoft.com/office/powerpoint/2010/main" val="239135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government spending will cause AD to shift right. Tax cuts for individuals tend to increase consumption demand, while tax increases tend to diminish it. Tax policy can also pump up investment demand by offering lower tax rates for corporations or tax reductions that benefit specific kinds of investment. During a recession, when unemployment is high and businesses are suffering low profits or even losses, Congress often passes tax cuts.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5</a:t>
            </a:fld>
            <a:endParaRPr lang="en-US"/>
          </a:p>
        </p:txBody>
      </p:sp>
    </p:spTree>
    <p:extLst>
      <p:ext uri="{BB962C8B-B14F-4D97-AF65-F5344CB8AC3E}">
        <p14:creationId xmlns:p14="http://schemas.microsoft.com/office/powerpoint/2010/main" val="3007999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consumer/business confidence, increased government spending, or tax cuts can shift AD to the right. Decreased consumer/business confidence, decreased government spending, or higher taxes can shift AD to the left.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6</a:t>
            </a:fld>
            <a:endParaRPr lang="en-US"/>
          </a:p>
        </p:txBody>
      </p:sp>
    </p:spTree>
    <p:extLst>
      <p:ext uri="{BB962C8B-B14F-4D97-AF65-F5344CB8AC3E}">
        <p14:creationId xmlns:p14="http://schemas.microsoft.com/office/powerpoint/2010/main" val="202276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the Federal Reserve influences interest rates and credit availability can also shift the AD curve. Higher interest rates discourage borrowing, which reduces household spending on big purchases, and reduces business investment spending. Lower interest rates stimulate consumption and investment demand. Interest rates can also affect exchange rates, which influence exports and imports.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7</a:t>
            </a:fld>
            <a:endParaRPr lang="en-US"/>
          </a:p>
        </p:txBody>
      </p:sp>
    </p:spTree>
    <p:extLst>
      <p:ext uri="{BB962C8B-B14F-4D97-AF65-F5344CB8AC3E}">
        <p14:creationId xmlns:p14="http://schemas.microsoft.com/office/powerpoint/2010/main" val="51057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8</a:t>
            </a:fld>
            <a:endParaRPr lang="en-US"/>
          </a:p>
        </p:txBody>
      </p:sp>
    </p:spTree>
    <p:extLst>
      <p:ext uri="{BB962C8B-B14F-4D97-AF65-F5344CB8AC3E}">
        <p14:creationId xmlns:p14="http://schemas.microsoft.com/office/powerpoint/2010/main" val="664125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a:p>
            <a:r>
              <a:rPr lang="en-US" dirty="0"/>
              <a:t>If the interest rate is 4%, you would repay $1,000+(.04)($1,000)= $1,000+ $40= $1,040.</a:t>
            </a:r>
          </a:p>
          <a:p>
            <a:endParaRPr lang="en-US" dirty="0"/>
          </a:p>
          <a:p>
            <a:r>
              <a:rPr lang="en-US" dirty="0"/>
              <a:t>If the interest rate is 7%, you would repay $1,000+ (.07)($1,000)= $1,000+ $70= $1,070.</a:t>
            </a:r>
          </a:p>
          <a:p>
            <a:endParaRPr lang="en-US" dirty="0"/>
          </a:p>
          <a:p>
            <a:r>
              <a:rPr lang="en-US" dirty="0"/>
              <a:t>The higher interest rate and the larger payment might make you decide not to buy the new phone. If you decrease your consumption by $1,000, this will decrease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9</a:t>
            </a:fld>
            <a:endParaRPr lang="en-US"/>
          </a:p>
        </p:txBody>
      </p:sp>
    </p:spTree>
    <p:extLst>
      <p:ext uri="{BB962C8B-B14F-4D97-AF65-F5344CB8AC3E}">
        <p14:creationId xmlns:p14="http://schemas.microsoft.com/office/powerpoint/2010/main" val="124772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Demand</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6852" y="1288684"/>
            <a:ext cx="9273061" cy="5303520"/>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will shift right as the components of aggregate demand (</a:t>
            </a:r>
            <a:r>
              <a:rPr lang="en-US" sz="2000" i="1" dirty="0">
                <a:solidFill>
                  <a:schemeClr val="bg1"/>
                </a:solidFill>
                <a:latin typeface="Calibri"/>
                <a:ea typeface="Calibri"/>
                <a:cs typeface="Calibri"/>
                <a:sym typeface="Calibri"/>
              </a:rPr>
              <a:t>C</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I</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G</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X</a:t>
            </a:r>
            <a:r>
              <a:rPr lang="en-US" sz="2000" dirty="0">
                <a:solidFill>
                  <a:schemeClr val="bg1"/>
                </a:solidFill>
                <a:latin typeface="Calibri"/>
                <a:ea typeface="Calibri"/>
                <a:cs typeface="Calibri"/>
                <a:sym typeface="Calibri"/>
              </a:rPr>
              <a:t>−</a:t>
            </a:r>
            <a:r>
              <a:rPr lang="en-US" sz="2000" i="1" dirty="0">
                <a:solidFill>
                  <a:schemeClr val="bg1"/>
                </a:solidFill>
                <a:latin typeface="Calibri"/>
                <a:ea typeface="Calibri"/>
                <a:cs typeface="Calibri"/>
                <a:sym typeface="Calibri"/>
              </a:rPr>
              <a:t>M</a:t>
            </a:r>
            <a:r>
              <a:rPr lang="en-US" sz="2000" dirty="0">
                <a:solidFill>
                  <a:schemeClr val="bg1"/>
                </a:solidFill>
                <a:latin typeface="Calibri"/>
                <a:ea typeface="Calibri"/>
                <a:cs typeface="Calibri"/>
                <a:sym typeface="Calibri"/>
              </a:rPr>
              <a:t>) rise.</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a:t>
            </a:r>
            <a:r>
              <a:rPr lang="en-US" sz="2000" b="0" dirty="0">
                <a:solidFill>
                  <a:schemeClr val="bg1"/>
                </a:solidFill>
                <a:latin typeface="Calibri"/>
                <a:ea typeface="Calibri"/>
                <a:cs typeface="Calibri"/>
                <a:sym typeface="Calibri"/>
              </a:rPr>
              <a:t> will shift back to the left as these components fall.</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These factors can change because of personal choices (like those resulting from consumer or business confidence) or from policy choices (like changes in government spending and taxes).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Where 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intersects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determines whether equilibrium output changes relatively more than the price level or the price level changes relatively more than output.</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We illustrate a recession when the intersection of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is substantially below potential GDP, and we illustrate an expanding economy when the intersection of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is near potential GDP.</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algn="ctr"/>
              <a:r>
                <a:rPr lang="en-US" sz="2000" dirty="0">
                  <a:solidFill>
                    <a:schemeClr val="bg1"/>
                  </a:solidFill>
                </a:rPr>
                <a:t>Consider the economic effects of the COVID-19 pandemic. In what ways does a pandemic directly affect aggregate demand?</a:t>
              </a:r>
            </a:p>
          </p:txBody>
        </p:sp>
      </p:grpSp>
      <p:pic>
        <p:nvPicPr>
          <p:cNvPr id="5" name="Picture 4" descr="Covid-19 spelled out with a variety of pills">
            <a:extLst>
              <a:ext uri="{FF2B5EF4-FFF2-40B4-BE49-F238E27FC236}">
                <a16:creationId xmlns:a16="http://schemas.microsoft.com/office/drawing/2014/main" id="{B4DD4C35-FDDA-46F6-92B8-C37E6DCA0F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5541" y="2836240"/>
            <a:ext cx="5370576" cy="3570862"/>
          </a:xfrm>
          <a:prstGeom prst="rect">
            <a:avLst/>
          </a:prstGeom>
        </p:spPr>
      </p:pic>
    </p:spTree>
    <p:extLst>
      <p:ext uri="{BB962C8B-B14F-4D97-AF65-F5344CB8AC3E}">
        <p14:creationId xmlns:p14="http://schemas.microsoft.com/office/powerpoint/2010/main" val="350573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Components of aggregate demand: consumption, investment, government spending, and net exports (exports</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imports)</a:t>
              </a:r>
            </a:p>
          </p:txBody>
        </p:sp>
      </p:grpSp>
      <p:grpSp>
        <p:nvGrpSpPr>
          <p:cNvPr id="20" name="Group 19"/>
          <p:cNvGrpSpPr/>
          <p:nvPr/>
        </p:nvGrpSpPr>
        <p:grpSpPr>
          <a:xfrm>
            <a:off x="2066922" y="2483613"/>
            <a:ext cx="8058154" cy="1029560"/>
            <a:chOff x="542923" y="1736760"/>
            <a:chExt cx="8058154" cy="1687081"/>
          </a:xfrm>
          <a:solidFill>
            <a:srgbClr val="627981"/>
          </a:solidFill>
        </p:grpSpPr>
        <p:sp>
          <p:nvSpPr>
            <p:cNvPr id="21" name="Rectangle 20"/>
            <p:cNvSpPr/>
            <p:nvPr/>
          </p:nvSpPr>
          <p:spPr>
            <a:xfrm>
              <a:off x="542923" y="1736760"/>
              <a:ext cx="8058154" cy="16870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759532"/>
              <a:ext cx="7807571" cy="16643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right, at least one component of aggregate demand has increased, so greater spending would occur at every price level. </a:t>
              </a:r>
            </a:p>
          </p:txBody>
        </p:sp>
      </p:grpSp>
      <p:grpSp>
        <p:nvGrpSpPr>
          <p:cNvPr id="23" name="Group 22"/>
          <p:cNvGrpSpPr/>
          <p:nvPr/>
        </p:nvGrpSpPr>
        <p:grpSpPr>
          <a:xfrm>
            <a:off x="2066922" y="3608939"/>
            <a:ext cx="8058154" cy="1030418"/>
            <a:chOff x="542923" y="1736761"/>
            <a:chExt cx="8058154" cy="1346186"/>
          </a:xfrm>
          <a:solidFill>
            <a:srgbClr val="627981"/>
          </a:solidFill>
        </p:grpSpPr>
        <p:sp>
          <p:nvSpPr>
            <p:cNvPr id="24" name="Rectangle 23"/>
            <p:cNvSpPr/>
            <p:nvPr/>
          </p:nvSpPr>
          <p:spPr>
            <a:xfrm>
              <a:off x="542923" y="1736761"/>
              <a:ext cx="8058154" cy="1346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56038"/>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left, at least one component of aggregate demand has decreased, so less spending would occur at every price level.</a:t>
              </a:r>
            </a:p>
          </p:txBody>
        </p:sp>
      </p:grpSp>
      <p:grpSp>
        <p:nvGrpSpPr>
          <p:cNvPr id="27" name="Group 26"/>
          <p:cNvGrpSpPr/>
          <p:nvPr/>
        </p:nvGrpSpPr>
        <p:grpSpPr>
          <a:xfrm>
            <a:off x="2066922" y="4735123"/>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broad categories cause curves to shift: changes in consumer or business behavior and changes in government tax or spending policy</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rise in confidence is associated with higher consumption and investment demand, it will cause the </a:t>
              </a:r>
              <a:r>
                <a:rPr lang="en-US" sz="2000" i="1" dirty="0">
                  <a:solidFill>
                    <a:schemeClr val="bg1"/>
                  </a:solidFill>
                </a:rPr>
                <a:t>AD</a:t>
              </a:r>
              <a:r>
                <a:rPr lang="en-US" sz="2000" dirty="0">
                  <a:solidFill>
                    <a:schemeClr val="bg1"/>
                  </a:solidFill>
                </a:rPr>
                <a:t> curve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confidence reduces consumption and investment and shifts </a:t>
              </a:r>
              <a:r>
                <a:rPr lang="en-US" sz="2000" i="1" dirty="0">
                  <a:solidFill>
                    <a:schemeClr val="bg1"/>
                  </a:solidFill>
                </a:rPr>
                <a:t>AD</a:t>
              </a:r>
              <a:r>
                <a:rPr lang="en-US" sz="2000" dirty="0">
                  <a:solidFill>
                    <a:schemeClr val="bg1"/>
                  </a:solidFill>
                </a:rPr>
                <a:t> left.</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9248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and business confidence often reflects macroeconomic realities, like confidence being lower during a recession.</a:t>
              </a:r>
            </a:p>
          </p:txBody>
        </p:sp>
      </p:grpSp>
      <p:grpSp>
        <p:nvGrpSpPr>
          <p:cNvPr id="27" name="Group 26"/>
          <p:cNvGrpSpPr/>
          <p:nvPr/>
        </p:nvGrpSpPr>
        <p:grpSpPr>
          <a:xfrm>
            <a:off x="2066922" y="4279724"/>
            <a:ext cx="8058154" cy="1064020"/>
            <a:chOff x="542923" y="1736761"/>
            <a:chExt cx="8058154" cy="1064020"/>
          </a:xfrm>
          <a:solidFill>
            <a:srgbClr val="627981"/>
          </a:solidFill>
        </p:grpSpPr>
        <p:sp>
          <p:nvSpPr>
            <p:cNvPr id="28" name="Rectangle 27"/>
            <p:cNvSpPr/>
            <p:nvPr/>
          </p:nvSpPr>
          <p:spPr>
            <a:xfrm>
              <a:off x="542923" y="1736761"/>
              <a:ext cx="8058154" cy="10640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Confidence can sometimes change for reasons that do not have a close connection to the immediate economy, like the risk of war or election results.</a:t>
              </a:r>
            </a:p>
          </p:txBody>
        </p:sp>
      </p:grpSp>
    </p:spTree>
    <p:extLst>
      <p:ext uri="{BB962C8B-B14F-4D97-AF65-F5344CB8AC3E}">
        <p14:creationId xmlns:p14="http://schemas.microsoft.com/office/powerpoint/2010/main" val="251597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Government Macroeconomic Policy Choices Can Shift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76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government spending will cause </a:t>
              </a:r>
              <a:r>
                <a:rPr lang="en-US" sz="2000" i="1" dirty="0">
                  <a:solidFill>
                    <a:schemeClr val="bg1"/>
                  </a:solidFill>
                </a:rPr>
                <a:t>AD</a:t>
              </a:r>
              <a:r>
                <a:rPr lang="en-US" sz="2000" dirty="0">
                  <a:solidFill>
                    <a:schemeClr val="bg1"/>
                  </a:solidFill>
                </a:rPr>
                <a:t>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cuts for individuals tend to increase consumption demand, while tax increases tend to diminish it.</a:t>
              </a:r>
            </a:p>
          </p:txBody>
        </p:sp>
      </p:grpSp>
      <p:grpSp>
        <p:nvGrpSpPr>
          <p:cNvPr id="23" name="Group 22"/>
          <p:cNvGrpSpPr/>
          <p:nvPr/>
        </p:nvGrpSpPr>
        <p:grpSpPr>
          <a:xfrm>
            <a:off x="2066923" y="3385130"/>
            <a:ext cx="8058154" cy="1059534"/>
            <a:chOff x="542923" y="1736760"/>
            <a:chExt cx="8058154" cy="1384224"/>
          </a:xfrm>
          <a:solidFill>
            <a:srgbClr val="627981"/>
          </a:solidFill>
        </p:grpSpPr>
        <p:sp>
          <p:nvSpPr>
            <p:cNvPr id="24" name="Rectangle 23"/>
            <p:cNvSpPr/>
            <p:nvPr/>
          </p:nvSpPr>
          <p:spPr>
            <a:xfrm>
              <a:off x="542923" y="1736760"/>
              <a:ext cx="8058154" cy="13842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policy can also pump up investment demand by offering lower tax rates for corporations or tax reductions that benefit specific kinds of investment.</a:t>
              </a:r>
            </a:p>
          </p:txBody>
        </p:sp>
      </p:grpSp>
      <p:grpSp>
        <p:nvGrpSpPr>
          <p:cNvPr id="27" name="Group 26"/>
          <p:cNvGrpSpPr/>
          <p:nvPr/>
        </p:nvGrpSpPr>
        <p:grpSpPr>
          <a:xfrm>
            <a:off x="2066922" y="4539245"/>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a recession, when unemployment is high and businesses are suffering low profits or even losses, Congress often passes tax cuts.</a:t>
              </a:r>
            </a:p>
          </p:txBody>
        </p:sp>
      </p:grpSp>
    </p:spTree>
    <p:extLst>
      <p:ext uri="{BB962C8B-B14F-4D97-AF65-F5344CB8AC3E}">
        <p14:creationId xmlns:p14="http://schemas.microsoft.com/office/powerpoint/2010/main" val="141536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5477" y="1386685"/>
            <a:ext cx="8361046" cy="1015663"/>
          </a:xfrm>
          <a:prstGeom prst="rect">
            <a:avLst/>
          </a:prstGeom>
          <a:solidFill>
            <a:srgbClr val="627981"/>
          </a:solidFill>
        </p:spPr>
        <p:txBody>
          <a:bodyPr wrap="square" rtlCol="0">
            <a:spAutoFit/>
          </a:bodyPr>
          <a:lstStyle/>
          <a:p>
            <a:pPr algn="ctr"/>
            <a:r>
              <a:rPr lang="en-US" sz="2000" dirty="0">
                <a:solidFill>
                  <a:schemeClr val="bg1"/>
                </a:solidFill>
              </a:rPr>
              <a:t>Increased consumer/business confidence, increased government spending, or tax cuts can shift </a:t>
            </a:r>
            <a:r>
              <a:rPr lang="en-US" sz="2000" i="1" dirty="0">
                <a:solidFill>
                  <a:schemeClr val="bg1"/>
                </a:solidFill>
              </a:rPr>
              <a:t>AD</a:t>
            </a:r>
            <a:r>
              <a:rPr lang="en-US" sz="2000" dirty="0">
                <a:solidFill>
                  <a:schemeClr val="bg1"/>
                </a:solidFill>
              </a:rPr>
              <a:t> to the right. Decreased consumer/business confidence, decreased government spending, or higher taxes can shift </a:t>
            </a:r>
            <a:r>
              <a:rPr lang="en-US" sz="2000" i="1" dirty="0">
                <a:solidFill>
                  <a:schemeClr val="bg1"/>
                </a:solidFill>
              </a:rPr>
              <a:t>AD</a:t>
            </a:r>
            <a:r>
              <a:rPr lang="en-US" sz="2000" dirty="0">
                <a:solidFill>
                  <a:schemeClr val="bg1"/>
                </a:solidFill>
              </a:rPr>
              <a:t> to the left.</a:t>
            </a:r>
          </a:p>
        </p:txBody>
      </p:sp>
      <p:pic>
        <p:nvPicPr>
          <p:cNvPr id="6" name="Picture 5" descr="Two side-by-side graphs that show what happens when aggregate demand shifts right and left.">
            <a:extLst>
              <a:ext uri="{FF2B5EF4-FFF2-40B4-BE49-F238E27FC236}">
                <a16:creationId xmlns:a16="http://schemas.microsoft.com/office/drawing/2014/main" id="{0E508B4D-8195-4567-B6D7-B9E38AA90D17}"/>
              </a:ext>
            </a:extLst>
          </p:cNvPr>
          <p:cNvPicPr>
            <a:picLocks noChangeAspect="1"/>
          </p:cNvPicPr>
          <p:nvPr/>
        </p:nvPicPr>
        <p:blipFill>
          <a:blip r:embed="rId3"/>
          <a:stretch>
            <a:fillRect/>
          </a:stretch>
        </p:blipFill>
        <p:spPr>
          <a:xfrm>
            <a:off x="2375791" y="2525611"/>
            <a:ext cx="7440417" cy="4129923"/>
          </a:xfrm>
          <a:prstGeom prst="rect">
            <a:avLst/>
          </a:prstGeom>
        </p:spPr>
      </p:pic>
    </p:spTree>
    <p:extLst>
      <p:ext uri="{BB962C8B-B14F-4D97-AF65-F5344CB8AC3E}">
        <p14:creationId xmlns:p14="http://schemas.microsoft.com/office/powerpoint/2010/main" val="296361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417906"/>
            <a:ext cx="9144003" cy="6253167"/>
            <a:chOff x="-3" y="542593"/>
            <a:chExt cx="9144003" cy="6253167"/>
          </a:xfrm>
        </p:grpSpPr>
        <p:sp>
          <p:nvSpPr>
            <p:cNvPr id="26" name="TextBox 25"/>
            <p:cNvSpPr txBox="1"/>
            <p:nvPr/>
          </p:nvSpPr>
          <p:spPr>
            <a:xfrm>
              <a:off x="-3" y="542593"/>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Federal Reserve Influence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8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the Federal Reserve influences interest rates and credit availability can also shift the </a:t>
              </a:r>
              <a:r>
                <a:rPr lang="en-US" sz="2000" i="1" dirty="0">
                  <a:solidFill>
                    <a:schemeClr val="bg1"/>
                  </a:solidFill>
                </a:rPr>
                <a:t>AD</a:t>
              </a:r>
              <a:r>
                <a:rPr lang="en-US" sz="2000" dirty="0">
                  <a:solidFill>
                    <a:schemeClr val="bg1"/>
                  </a:solidFill>
                </a:rPr>
                <a:t> curve.</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77914"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interest rates discourage borrowing, which reduces household spending on big purchases, and reduces business investment spending.</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97986"/>
              <a:ext cx="7807571" cy="52272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Lower interest rates stimulate consumption and investment demand.</a:t>
              </a:r>
            </a:p>
          </p:txBody>
        </p:sp>
      </p:grpSp>
      <p:grpSp>
        <p:nvGrpSpPr>
          <p:cNvPr id="27" name="Group 26"/>
          <p:cNvGrpSpPr/>
          <p:nvPr/>
        </p:nvGrpSpPr>
        <p:grpSpPr>
          <a:xfrm>
            <a:off x="2066922" y="4279724"/>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Interest rates can also affect exchange rates, which influence exports and imports.</a:t>
              </a:r>
            </a:p>
          </p:txBody>
        </p:sp>
      </p:grpSp>
    </p:spTree>
    <p:extLst>
      <p:ext uri="{BB962C8B-B14F-4D97-AF65-F5344CB8AC3E}">
        <p14:creationId xmlns:p14="http://schemas.microsoft.com/office/powerpoint/2010/main" val="1673089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343244"/>
            <a:ext cx="9273061" cy="2554505"/>
          </a:xfrm>
          <a:prstGeom prst="rect">
            <a:avLst/>
          </a:prstGeom>
          <a:solidFill>
            <a:srgbClr val="627981"/>
          </a:solidFill>
          <a:ln>
            <a:noFill/>
          </a:ln>
        </p:spPr>
        <p:txBody>
          <a:bodyPr spcFirstLastPara="1" wrap="square" lIns="91425" tIns="45700" rIns="91425" bIns="45700" anchor="ctr" anchorCtr="0">
            <a:spAutoFit/>
          </a:bodyPr>
          <a:lstStyle/>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p:txBody>
      </p:sp>
      <p:sp>
        <p:nvSpPr>
          <p:cNvPr id="7" name="TextBox 6">
            <a:extLst>
              <a:ext uri="{FF2B5EF4-FFF2-40B4-BE49-F238E27FC236}">
                <a16:creationId xmlns:a16="http://schemas.microsoft.com/office/drawing/2014/main" id="{34AC28C8-A51F-4E44-A256-05237E9FC15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pic>
        <p:nvPicPr>
          <p:cNvPr id="5" name="Picture 4" descr="An image of someone holding an iPhone.">
            <a:extLst>
              <a:ext uri="{FF2B5EF4-FFF2-40B4-BE49-F238E27FC236}">
                <a16:creationId xmlns:a16="http://schemas.microsoft.com/office/drawing/2014/main" id="{4F3C69FB-E1DD-4C0A-8F79-EAD26D7DB4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5140" y="4017545"/>
            <a:ext cx="3921714" cy="2615791"/>
          </a:xfrm>
          <a:prstGeom prst="rect">
            <a:avLst/>
          </a:prstGeom>
        </p:spPr>
      </p:pic>
    </p:spTree>
    <p:extLst>
      <p:ext uri="{BB962C8B-B14F-4D97-AF65-F5344CB8AC3E}">
        <p14:creationId xmlns:p14="http://schemas.microsoft.com/office/powerpoint/2010/main" val="425663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366837" y="1491152"/>
            <a:ext cx="9458324" cy="5016718"/>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4%, you would repay $1,000 + (.04)($1,000)= $1,000 + $40 = $1,040.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7%, you would repay $1,000 + (.07)($1,000)= $1,000 + $70 = $1,070.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The higher interest rate and the larger payment might make you decide not to buy the new phone. If you decrease your consumption by $1,000, this will decrease aggregate demand.</a:t>
            </a:r>
          </a:p>
          <a:p>
            <a:pPr marR="0" lvl="0" algn="ctr" rtl="0">
              <a:spcBef>
                <a:spcPts val="0"/>
              </a:spcBef>
              <a:spcAft>
                <a:spcPts val="0"/>
              </a:spcAft>
            </a:pPr>
            <a:endParaRPr lang="en-US" sz="2000" b="0" i="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8276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1684</TotalTime>
  <Words>1485</Words>
  <Application>Microsoft Office PowerPoint</Application>
  <PresentationFormat>Widescreen</PresentationFormat>
  <Paragraphs>99</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148</cp:revision>
  <dcterms:created xsi:type="dcterms:W3CDTF">2014-11-06T15:36:04Z</dcterms:created>
  <dcterms:modified xsi:type="dcterms:W3CDTF">2021-07-19T22:02:31Z</dcterms:modified>
</cp:coreProperties>
</file>