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2" r:id="rId2"/>
  </p:sldMasterIdLst>
  <p:notesMasterIdLst>
    <p:notesMasterId r:id="rId20"/>
  </p:notesMasterIdLst>
  <p:sldIdLst>
    <p:sldId id="256" r:id="rId3"/>
    <p:sldId id="379" r:id="rId4"/>
    <p:sldId id="329" r:id="rId5"/>
    <p:sldId id="380" r:id="rId6"/>
    <p:sldId id="381" r:id="rId7"/>
    <p:sldId id="382" r:id="rId8"/>
    <p:sldId id="383" r:id="rId9"/>
    <p:sldId id="385" r:id="rId10"/>
    <p:sldId id="387" r:id="rId11"/>
    <p:sldId id="276" r:id="rId12"/>
    <p:sldId id="374" r:id="rId13"/>
    <p:sldId id="388" r:id="rId14"/>
    <p:sldId id="375" r:id="rId15"/>
    <p:sldId id="386" r:id="rId16"/>
    <p:sldId id="376" r:id="rId17"/>
    <p:sldId id="384" r:id="rId18"/>
    <p:sldId id="27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5" clrIdx="1">
    <p:extLst>
      <p:ext uri="{19B8F6BF-5375-455C-9EA6-DF929625EA0E}">
        <p15:presenceInfo xmlns:p15="http://schemas.microsoft.com/office/powerpoint/2012/main" userId="Nathan Mirmow" providerId="None"/>
      </p:ext>
    </p:extLst>
  </p:cmAuthor>
  <p:cmAuthor id="3" name="Caitlin Coleman" initials="CC" lastIdx="6"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97" d="100"/>
          <a:sy n="97"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use the AD/AS model to illustrate Say's law and Keynes' law. Consider the SRAS curve's three zones below: the Keynesian zone, the neoclassical zone, and the intermediate zone.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far below potential GDP</a:t>
            </a:r>
          </a:p>
          <a:p>
            <a:pPr marL="0" lvl="0" indent="0" algn="l" rtl="0">
              <a:spcBef>
                <a:spcPts val="0"/>
              </a:spcBef>
              <a:spcAft>
                <a:spcPts val="0"/>
              </a:spcAft>
              <a:buNone/>
            </a:pPr>
            <a:r>
              <a:rPr lang="en-US" dirty="0"/>
              <a:t>Economy is in a recession</a:t>
            </a:r>
          </a:p>
          <a:p>
            <a:pPr marL="0" lvl="0" indent="0" algn="l" rtl="0">
              <a:spcBef>
                <a:spcPts val="0"/>
              </a:spcBef>
              <a:spcAft>
                <a:spcPts val="0"/>
              </a:spcAft>
              <a:buNone/>
            </a:pPr>
            <a:r>
              <a:rPr lang="en-US" dirty="0"/>
              <a:t>Cyclical unemployment high</a:t>
            </a:r>
          </a:p>
          <a:p>
            <a:pPr marL="0" lvl="0" indent="0" algn="l" rtl="0">
              <a:spcBef>
                <a:spcPts val="0"/>
              </a:spcBef>
              <a:spcAft>
                <a:spcPts val="0"/>
              </a:spcAft>
              <a:buNone/>
            </a:pPr>
            <a:r>
              <a:rPr lang="en-US" dirty="0"/>
              <a:t>Aggregate demand shifts impact output level, little impact on price level</a:t>
            </a:r>
          </a:p>
          <a:p>
            <a:pPr marL="0" lvl="0" indent="0" algn="l" rtl="0">
              <a:spcBef>
                <a:spcPts val="0"/>
              </a:spcBef>
              <a:spcAft>
                <a:spcPts val="0"/>
              </a:spcAft>
              <a:buNone/>
            </a:pPr>
            <a:r>
              <a:rPr lang="en-US" dirty="0"/>
              <a:t>Inflationary pressures not a concern</a:t>
            </a:r>
          </a:p>
          <a:p>
            <a:pPr marL="0" lvl="0" indent="0" algn="l" rtl="0">
              <a:spcBef>
                <a:spcPts val="0"/>
              </a:spcBef>
              <a:spcAft>
                <a:spcPts val="0"/>
              </a:spcAft>
              <a:buNone/>
            </a:pPr>
            <a:r>
              <a:rPr lang="en-US" dirty="0"/>
              <a:t>Represents short-run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80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right causes: output to move closer to GDP, reduction in unemployment, increase in price level, and upward pressure on inflation.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left causes: output to move further from GDP, increase in unemployment, decrease in price level, and downward pressure on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98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near full potential</a:t>
            </a:r>
          </a:p>
          <a:p>
            <a:pPr marL="0" lvl="0" indent="0" algn="l" rtl="0">
              <a:spcBef>
                <a:spcPts val="0"/>
              </a:spcBef>
              <a:spcAft>
                <a:spcPts val="0"/>
              </a:spcAft>
              <a:buNone/>
            </a:pPr>
            <a:r>
              <a:rPr lang="en-US" dirty="0"/>
              <a:t>Cyclical unemployment low</a:t>
            </a:r>
          </a:p>
          <a:p>
            <a:pPr marL="0" lvl="0" indent="0" algn="l" rtl="0">
              <a:spcBef>
                <a:spcPts val="0"/>
              </a:spcBef>
              <a:spcAft>
                <a:spcPts val="0"/>
              </a:spcAft>
              <a:buNone/>
            </a:pPr>
            <a:r>
              <a:rPr lang="en-US" dirty="0"/>
              <a:t>Shifts of aggregate demand have little effect on the level of unemployment</a:t>
            </a:r>
          </a:p>
          <a:p>
            <a:pPr marL="0" lvl="0" indent="0" algn="l" rtl="0">
              <a:spcBef>
                <a:spcPts val="0"/>
              </a:spcBef>
              <a:spcAft>
                <a:spcPts val="0"/>
              </a:spcAft>
              <a:buNone/>
            </a:pPr>
            <a:r>
              <a:rPr lang="en-US" dirty="0"/>
              <a:t>Shifts of aggregate demand create pressures to change the price level</a:t>
            </a:r>
          </a:p>
          <a:p>
            <a:pPr marL="0" lvl="0" indent="0" algn="l" rtl="0">
              <a:spcBef>
                <a:spcPts val="0"/>
              </a:spcBef>
              <a:spcAft>
                <a:spcPts val="0"/>
              </a:spcAft>
              <a:buNone/>
            </a:pPr>
            <a:r>
              <a:rPr lang="en-US" dirty="0"/>
              <a:t>Represents long 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35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4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06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last two centuries, macroeconomists have often divided into two groups. Some argue that supply is the most important determinant of the size of the macroeconomy, while demand just tags along. Others argue that demand is the most important factor in the size of the macroeconomy, while supply just tags along.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Those who advocate that supply creates its own demand subscribe to Say’s Law.</a:t>
            </a:r>
          </a:p>
          <a:p>
            <a:r>
              <a:rPr lang="en-US" dirty="0"/>
              <a:t>Those who advocate that demand creates its own supply subscribe to Keynes’ Law.</a:t>
            </a:r>
          </a:p>
        </p:txBody>
      </p:sp>
    </p:spTree>
    <p:extLst>
      <p:ext uri="{BB962C8B-B14F-4D97-AF65-F5344CB8AC3E}">
        <p14:creationId xmlns:p14="http://schemas.microsoft.com/office/powerpoint/2010/main" val="35972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French economist Jean-Baptiste Say. The notion that “supply creates its own demand” provides a useful summary of Say’s general point of view. A given value of supply creates an equivalent value of demand somewhere else in the economy. Say was a classical economist, while modern day subscribers to his viewpoints are called neoclassical economists.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9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mn-lt"/>
              </a:rPr>
              <a:t>If supply always creates exactly enough demand, it is hard to understand why recessions and high unemployment should ever occur. </a:t>
            </a:r>
            <a:r>
              <a:rPr lang="en-US" dirty="0"/>
              <a:t>Economic failures during recessions are not counterbalanced by an equivalent number of successes. In the short run, recessions occur when many firms face a lack of demand for their products, regardless of supply. Say’s Law is a good approximation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60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British economist John Maynard Keynes. States that demand creates its own supply. During the Great Depression, unemployment surpassed 20%, and many factories closed even though the workers and machinery were still available. Keynes argued that recessions result from lack of demand, disincentivizing firms’ production of goods and services.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34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demand was the only factor for economic growth, the government could easily control the size of the economy. Economies face limits on what they can produce based on the factors of production. Limits on what an economy can supply do not disappear because of an increase in demand.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3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2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1861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153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74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D4B2-BC3E-42C1-843A-2A3161142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E1B13-3428-41CE-A983-A653B8449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F7223-4464-42E9-9302-B662366970CE}"/>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5" name="Footer Placeholder 4">
            <a:extLst>
              <a:ext uri="{FF2B5EF4-FFF2-40B4-BE49-F238E27FC236}">
                <a16:creationId xmlns:a16="http://schemas.microsoft.com/office/drawing/2014/main" id="{8097C324-D56F-4537-8155-5F6C34796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C2F0C-02FA-4CEF-A0FA-6A1494B5D9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91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33F8-DE8F-43A2-9445-4BE34F384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412C1-872A-413C-A842-2E696D044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F58BC-EBD0-463A-B374-C70F2D80849C}"/>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5" name="Footer Placeholder 4">
            <a:extLst>
              <a:ext uri="{FF2B5EF4-FFF2-40B4-BE49-F238E27FC236}">
                <a16:creationId xmlns:a16="http://schemas.microsoft.com/office/drawing/2014/main" id="{C5A6D1A8-DF22-4AE3-B60A-2611A27CC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AA949-724C-4C71-A767-582C6C23ED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81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5704-BF37-4FA2-9555-FFD877692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FEE97-3C86-4069-97DF-CEED8EDFC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E78E2-532B-4519-BD30-E3E2A5B37006}"/>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5" name="Footer Placeholder 4">
            <a:extLst>
              <a:ext uri="{FF2B5EF4-FFF2-40B4-BE49-F238E27FC236}">
                <a16:creationId xmlns:a16="http://schemas.microsoft.com/office/drawing/2014/main" id="{11F820D5-B7F5-4EA3-A6D8-92BE62D3A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F2A29-80F3-4618-8D01-F8BD70C402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522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AF60-536C-470E-A788-86A0A97B6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27227-1127-4FD5-82E5-B8925F0D9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9F29D-F8F9-4B2D-BD32-E0DEEDC766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8BB12-B44E-4DEE-B9BD-90D86DC30093}"/>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6" name="Footer Placeholder 5">
            <a:extLst>
              <a:ext uri="{FF2B5EF4-FFF2-40B4-BE49-F238E27FC236}">
                <a16:creationId xmlns:a16="http://schemas.microsoft.com/office/drawing/2014/main" id="{A75266F5-F2C6-4471-8887-FECBE9C82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F8752-7D6B-4F42-A690-C3A536417B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7135791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73E-6E3F-4901-BAB5-5D54649BE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4DDF8-6120-42FB-B011-B7E65847F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C9EA2-9B92-4C01-804A-0A4A8B0891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A86A2-2276-4D52-B534-309CF77FC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577EF-57E7-41EB-8C0A-92205B749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2EBED-7ABD-4ECA-9779-5103441C75CE}"/>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8" name="Footer Placeholder 7">
            <a:extLst>
              <a:ext uri="{FF2B5EF4-FFF2-40B4-BE49-F238E27FC236}">
                <a16:creationId xmlns:a16="http://schemas.microsoft.com/office/drawing/2014/main" id="{3EE38EF7-B0E8-42CA-80AD-BA0204769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B0D8F-7A0D-4076-8C14-13D3253BD1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533865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5D9E-1AC5-4F62-9BA6-90A1DAD07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27E6C-9DDD-43FE-8020-C2A20806DB3B}"/>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4" name="Footer Placeholder 3">
            <a:extLst>
              <a:ext uri="{FF2B5EF4-FFF2-40B4-BE49-F238E27FC236}">
                <a16:creationId xmlns:a16="http://schemas.microsoft.com/office/drawing/2014/main" id="{C3BF8958-8F90-4E22-A88E-855C1E899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44D27-0D7E-49AD-84A5-F5763EAF6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756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37E32-7A36-4370-8713-584151238156}"/>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3" name="Footer Placeholder 2">
            <a:extLst>
              <a:ext uri="{FF2B5EF4-FFF2-40B4-BE49-F238E27FC236}">
                <a16:creationId xmlns:a16="http://schemas.microsoft.com/office/drawing/2014/main" id="{55D7B17D-F5BA-4812-8425-F7951E5AF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68FE8B-D8E3-4BBE-9183-9A184F9F11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874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32CB-8721-42D9-9BAF-C254FC5A0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C74CF-30F4-439D-B126-389877795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15E68-8CDA-4E15-ACDE-E8284C5B0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98DF0-E8F4-4ECB-819B-BA126FD68015}"/>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6" name="Footer Placeholder 5">
            <a:extLst>
              <a:ext uri="{FF2B5EF4-FFF2-40B4-BE49-F238E27FC236}">
                <a16:creationId xmlns:a16="http://schemas.microsoft.com/office/drawing/2014/main" id="{BD5D41FC-4FC1-4809-9D51-D03618B9A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1DA09-9EA9-408A-B3D8-EFED88E9F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409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4788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3326-9756-4838-924E-CFF86282A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6877A-798B-46BC-86E4-A30495BF2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96D80-8462-4436-8654-7D3D7D1A8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DA48E-DC59-47CE-AB7D-BD54F623E181}"/>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6" name="Footer Placeholder 5">
            <a:extLst>
              <a:ext uri="{FF2B5EF4-FFF2-40B4-BE49-F238E27FC236}">
                <a16:creationId xmlns:a16="http://schemas.microsoft.com/office/drawing/2014/main" id="{D46D1EF1-B9D6-4CB7-A811-C57F39323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33D25-061C-4526-B171-9906700A13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193934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E9C8-E4C9-44FD-82EF-ED0156D0D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7F292-B451-48AB-AB36-67919888A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B272A-A491-48BB-9D8F-A13442E060B5}"/>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5" name="Footer Placeholder 4">
            <a:extLst>
              <a:ext uri="{FF2B5EF4-FFF2-40B4-BE49-F238E27FC236}">
                <a16:creationId xmlns:a16="http://schemas.microsoft.com/office/drawing/2014/main" id="{636D50F2-5C9F-40E2-BDA7-C883B20DC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584EE-30B9-43DD-BCFC-8F2A95332D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757252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D22CE-B687-4E02-B42A-4E6608AF4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0EFAE-1D5B-4BB9-87B7-F38DD5CC9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F4E9-9B93-47FA-B83D-DDA8308B8FC7}"/>
              </a:ext>
            </a:extLst>
          </p:cNvPr>
          <p:cNvSpPr>
            <a:spLocks noGrp="1"/>
          </p:cNvSpPr>
          <p:nvPr>
            <p:ph type="dt" sz="half" idx="10"/>
          </p:nvPr>
        </p:nvSpPr>
        <p:spPr/>
        <p:txBody>
          <a:bodyPr/>
          <a:lstStyle/>
          <a:p>
            <a:fld id="{E60C563C-4DC3-40B9-8288-42CE83F70F99}" type="datetimeFigureOut">
              <a:rPr lang="en-US" smtClean="0"/>
              <a:t>7/20/2021</a:t>
            </a:fld>
            <a:endParaRPr lang="en-US"/>
          </a:p>
        </p:txBody>
      </p:sp>
      <p:sp>
        <p:nvSpPr>
          <p:cNvPr id="5" name="Footer Placeholder 4">
            <a:extLst>
              <a:ext uri="{FF2B5EF4-FFF2-40B4-BE49-F238E27FC236}">
                <a16:creationId xmlns:a16="http://schemas.microsoft.com/office/drawing/2014/main" id="{20BA97A9-74AD-4B8B-8A08-F5BA8552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4272D-F432-4996-BEB6-8684E99E32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92734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7/20/2021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345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50232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7/20/2021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2946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7/20/2021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5943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7/20/2021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5804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485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231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7403937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6C85D-C05C-4D77-BCEA-C385C7DB0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A9B3A-C375-4A87-A577-1054C7A1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213E1-2AB6-4106-B12B-795EC5E74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7/20/2021</a:t>
            </a:fld>
            <a:endParaRPr lang="en-US"/>
          </a:p>
        </p:txBody>
      </p:sp>
      <p:sp>
        <p:nvSpPr>
          <p:cNvPr id="5" name="Footer Placeholder 4">
            <a:extLst>
              <a:ext uri="{FF2B5EF4-FFF2-40B4-BE49-F238E27FC236}">
                <a16:creationId xmlns:a16="http://schemas.microsoft.com/office/drawing/2014/main" id="{78DE4273-B863-4BA7-BC05-B6321780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A251E-CE00-4592-9430-4B490D7E8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29956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158354"/>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Keynes' Law and Say's Law in the AD/AS Model</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691" y="312926"/>
            <a:ext cx="9052593" cy="6252114"/>
            <a:chOff x="-30" y="87858"/>
            <a:chExt cx="9052592" cy="6252113"/>
          </a:xfrm>
        </p:grpSpPr>
        <p:sp>
          <p:nvSpPr>
            <p:cNvPr id="68" name="Google Shape;68;p3"/>
            <p:cNvSpPr txBox="1"/>
            <p:nvPr/>
          </p:nvSpPr>
          <p:spPr>
            <a:xfrm>
              <a:off x="-30" y="87858"/>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Zones in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3BAA657A-A083-4678-A4E3-153246899F34}"/>
              </a:ext>
            </a:extLst>
          </p:cNvPr>
          <p:cNvGrpSpPr/>
          <p:nvPr/>
        </p:nvGrpSpPr>
        <p:grpSpPr>
          <a:xfrm>
            <a:off x="2066866" y="1243882"/>
            <a:ext cx="8058182" cy="1061889"/>
            <a:chOff x="542895" y="1736761"/>
            <a:chExt cx="8058182" cy="1061889"/>
          </a:xfrm>
          <a:solidFill>
            <a:srgbClr val="627981"/>
          </a:solidFill>
        </p:grpSpPr>
        <p:sp>
          <p:nvSpPr>
            <p:cNvPr id="9" name="Rectangle 8">
              <a:extLst>
                <a:ext uri="{FF2B5EF4-FFF2-40B4-BE49-F238E27FC236}">
                  <a16:creationId xmlns:a16="http://schemas.microsoft.com/office/drawing/2014/main" id="{D198C2D7-2121-4F6D-9595-29A966F4FE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DD027E9A-7820-467F-AC49-A5DD0072BD1E}"/>
                </a:ext>
              </a:extLst>
            </p:cNvPr>
            <p:cNvSpPr txBox="1"/>
            <p:nvPr/>
          </p:nvSpPr>
          <p:spPr>
            <a:xfrm>
              <a:off x="542895" y="1782987"/>
              <a:ext cx="8058154" cy="1015663"/>
            </a:xfrm>
            <a:prstGeom prst="rect">
              <a:avLst/>
            </a:prstGeom>
            <a:grpFill/>
          </p:spPr>
          <p:txBody>
            <a:bodyPr wrap="square" rtlCol="0">
              <a:spAutoFit/>
            </a:bodyPr>
            <a:lstStyle/>
            <a:p>
              <a:pPr algn="ctr">
                <a:buClr>
                  <a:schemeClr val="bg1"/>
                </a:buClr>
              </a:pPr>
              <a:r>
                <a:rPr lang="en-US" sz="2000" dirty="0">
                  <a:solidFill>
                    <a:schemeClr val="bg1"/>
                  </a:solidFill>
                  <a:latin typeface="+mn-lt"/>
                </a:rPr>
                <a:t>We can use the AD/AS model to illustrate Say's law and Keynes' law. Consider the </a:t>
              </a:r>
              <a:r>
                <a:rPr lang="en-US" sz="2000" i="1" dirty="0">
                  <a:solidFill>
                    <a:schemeClr val="bg1"/>
                  </a:solidFill>
                  <a:latin typeface="+mn-lt"/>
                </a:rPr>
                <a:t>SRAS</a:t>
              </a:r>
              <a:r>
                <a:rPr lang="en-US" sz="2000" dirty="0">
                  <a:solidFill>
                    <a:schemeClr val="bg1"/>
                  </a:solidFill>
                  <a:latin typeface="+mn-lt"/>
                </a:rPr>
                <a:t> curve's three zones below: the Keynesian zone, the neoclassical zone, and the intermediate zone.</a:t>
              </a:r>
            </a:p>
          </p:txBody>
        </p:sp>
      </p:grpSp>
      <p:pic>
        <p:nvPicPr>
          <p:cNvPr id="4" name="Picture 3" descr="A graph of the three zones of the short-run aggregate supply curve.">
            <a:extLst>
              <a:ext uri="{FF2B5EF4-FFF2-40B4-BE49-F238E27FC236}">
                <a16:creationId xmlns:a16="http://schemas.microsoft.com/office/drawing/2014/main" id="{FD2A8BCC-AE5F-43CE-840E-4457A633F48D}"/>
              </a:ext>
            </a:extLst>
          </p:cNvPr>
          <p:cNvPicPr>
            <a:picLocks noChangeAspect="1"/>
          </p:cNvPicPr>
          <p:nvPr/>
        </p:nvPicPr>
        <p:blipFill>
          <a:blip r:embed="rId3"/>
          <a:stretch>
            <a:fillRect/>
          </a:stretch>
        </p:blipFill>
        <p:spPr>
          <a:xfrm>
            <a:off x="3575773" y="2389201"/>
            <a:ext cx="5040453" cy="4326058"/>
          </a:xfrm>
          <a:prstGeom prst="rect">
            <a:avLst/>
          </a:prstGeom>
        </p:spPr>
      </p:pic>
    </p:spTree>
    <p:extLst>
      <p:ext uri="{BB962C8B-B14F-4D97-AF65-F5344CB8AC3E}">
        <p14:creationId xmlns:p14="http://schemas.microsoft.com/office/powerpoint/2010/main" val="409633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Keynesian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69729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4" y="1728852"/>
            <a:ext cx="7990449" cy="4154984"/>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Equilibrium GDP is far below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Economy is in a recession.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Cyclical unemployment is high.</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shifts impact output level but have little impact on price level.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Inflationary pressures are not a concern.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Represents the short run</a:t>
            </a:r>
          </a:p>
        </p:txBody>
      </p:sp>
    </p:spTree>
    <p:extLst>
      <p:ext uri="{BB962C8B-B14F-4D97-AF65-F5344CB8AC3E}">
        <p14:creationId xmlns:p14="http://schemas.microsoft.com/office/powerpoint/2010/main" val="23066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Intermediate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193526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right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closer to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is reduced.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higher.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upward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17DA1D5B-B5C0-4ACD-8F10-5D9FC3B07416}"/>
              </a:ext>
            </a:extLst>
          </p:cNvPr>
          <p:cNvSpPr/>
          <p:nvPr/>
        </p:nvSpPr>
        <p:spPr>
          <a:xfrm>
            <a:off x="6253318" y="1458856"/>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8F6F-7510-4D78-9660-AE219DAC591A}"/>
              </a:ext>
            </a:extLst>
          </p:cNvPr>
          <p:cNvSpPr txBox="1"/>
          <p:nvPr/>
        </p:nvSpPr>
        <p:spPr>
          <a:xfrm>
            <a:off x="630739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left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further from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increases.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lower.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downward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534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59060"/>
            <a:ext cx="9052564" cy="6205980"/>
            <a:chOff x="-1" y="133992"/>
            <a:chExt cx="9052563" cy="6205979"/>
          </a:xfrm>
        </p:grpSpPr>
        <p:sp>
          <p:nvSpPr>
            <p:cNvPr id="68" name="Google Shape;68;p3"/>
            <p:cNvSpPr txBox="1"/>
            <p:nvPr/>
          </p:nvSpPr>
          <p:spPr>
            <a:xfrm>
              <a:off x="-1" y="133992"/>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Neoclassical Zone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70944"/>
            <a:ext cx="8429626" cy="43933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731889"/>
            <a:ext cx="7990449" cy="4271810"/>
          </a:xfrm>
          <a:prstGeom prst="rect">
            <a:avLst/>
          </a:prstGeom>
          <a:noFill/>
          <a:ln>
            <a:noFill/>
          </a:ln>
        </p:spPr>
        <p:txBody>
          <a:bodyPr wrap="square" rtlCol="0">
            <a:spAutoFit/>
          </a:bodyPr>
          <a:lstStyle/>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Equilibrium GDP is near full potential.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Cyclical unemployment is low.</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lvl="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have little effect on the level of unemployment.</a:t>
            </a:r>
          </a:p>
          <a:p>
            <a:pPr marL="457200" lvl="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create pressures to change the price level.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Represents the long run</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Tree>
    <p:extLst>
      <p:ext uri="{BB962C8B-B14F-4D97-AF65-F5344CB8AC3E}">
        <p14:creationId xmlns:p14="http://schemas.microsoft.com/office/powerpoint/2010/main" val="90774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95978"/>
            <a:ext cx="9052564" cy="6169062"/>
            <a:chOff x="-1" y="170910"/>
            <a:chExt cx="9052563" cy="6169061"/>
          </a:xfrm>
        </p:grpSpPr>
        <p:sp>
          <p:nvSpPr>
            <p:cNvPr id="68" name="Google Shape;68;p3"/>
            <p:cNvSpPr txBox="1"/>
            <p:nvPr/>
          </p:nvSpPr>
          <p:spPr>
            <a:xfrm>
              <a:off x="-1" y="17091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19713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p:txBody>
      </p:sp>
      <p:pic>
        <p:nvPicPr>
          <p:cNvPr id="4" name="Picture 3" descr="A picture of President Donald Trump in front of an American flag">
            <a:extLst>
              <a:ext uri="{FF2B5EF4-FFF2-40B4-BE49-F238E27FC236}">
                <a16:creationId xmlns:a16="http://schemas.microsoft.com/office/drawing/2014/main" id="{6EADDA89-7907-4281-AB66-9B55AE7F45EC}"/>
              </a:ext>
            </a:extLst>
          </p:cNvPr>
          <p:cNvPicPr>
            <a:picLocks noChangeAspect="1"/>
          </p:cNvPicPr>
          <p:nvPr/>
        </p:nvPicPr>
        <p:blipFill>
          <a:blip r:embed="rId3"/>
          <a:stretch>
            <a:fillRect/>
          </a:stretch>
        </p:blipFill>
        <p:spPr>
          <a:xfrm>
            <a:off x="1937816" y="3697627"/>
            <a:ext cx="8316367" cy="2867413"/>
          </a:xfrm>
          <a:prstGeom prst="rect">
            <a:avLst/>
          </a:prstGeom>
        </p:spPr>
      </p:pic>
    </p:spTree>
    <p:extLst>
      <p:ext uri="{BB962C8B-B14F-4D97-AF65-F5344CB8AC3E}">
        <p14:creationId xmlns:p14="http://schemas.microsoft.com/office/powerpoint/2010/main" val="15226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242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algn="ctr"/>
            <a:endParaRPr lang="en-US" sz="2000" dirty="0"/>
          </a:p>
          <a:p>
            <a:pPr algn="ctr"/>
            <a:r>
              <a:rPr lang="en-US" sz="2000" i="1"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p:txBody>
      </p:sp>
      <p:sp>
        <p:nvSpPr>
          <p:cNvPr id="7" name="Google Shape;68;p3">
            <a:extLst>
              <a:ext uri="{FF2B5EF4-FFF2-40B4-BE49-F238E27FC236}">
                <a16:creationId xmlns:a16="http://schemas.microsoft.com/office/drawing/2014/main" id="{DBD002D6-F620-4E48-83DB-E2B27D8CEEE5}"/>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Tree>
    <p:extLst>
      <p:ext uri="{BB962C8B-B14F-4D97-AF65-F5344CB8AC3E}">
        <p14:creationId xmlns:p14="http://schemas.microsoft.com/office/powerpoint/2010/main" val="51644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7152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562547"/>
            <a:ext cx="7990449" cy="461036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Neoclassical economists emphasize Say’s Law, which states that supply creates its own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economists emphasize Keynes’ Law, which states that demand creates its own supply.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balanced perspective including aspects from both laws represents real world economic growth well.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AD/AS model can be used to incorporate both laws by dividing the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SRAS</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curve into three distinct zones.</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
        <p:nvSpPr>
          <p:cNvPr id="10" name="Google Shape;68;p3">
            <a:extLst>
              <a:ext uri="{FF2B5EF4-FFF2-40B4-BE49-F238E27FC236}">
                <a16:creationId xmlns:a16="http://schemas.microsoft.com/office/drawing/2014/main" id="{C455F5E3-E6B2-437C-A212-90F154E8CC4A}"/>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Tree>
    <p:extLst>
      <p:ext uri="{BB962C8B-B14F-4D97-AF65-F5344CB8AC3E}">
        <p14:creationId xmlns:p14="http://schemas.microsoft.com/office/powerpoint/2010/main" val="122422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last two centuries, macroeconomists have often divided into two groups.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7090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Some argue that supply is the most important determinant of the size of the macroeconomy, while demand just tags along.</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6263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Others argue that demand is the most important factor in the size of the macroeconomy, while supply just tags along.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59347"/>
            <a:ext cx="9144000" cy="6311726"/>
            <a:chOff x="0" y="484034"/>
            <a:chExt cx="9144000" cy="6311726"/>
          </a:xfrm>
        </p:grpSpPr>
        <p:sp>
          <p:nvSpPr>
            <p:cNvPr id="26" name="TextBox 25"/>
            <p:cNvSpPr txBox="1"/>
            <p:nvPr/>
          </p:nvSpPr>
          <p:spPr>
            <a:xfrm>
              <a:off x="0" y="484034"/>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kern="1200" dirty="0">
                  <a:solidFill>
                    <a:prstClr val="black"/>
                  </a:solidFill>
                  <a:latin typeface="Century Gothic" panose="020B0502020202020204" pitchFamily="34" charset="0"/>
                  <a:ea typeface="+mn-ea"/>
                  <a:cs typeface="+mn-cs"/>
                </a:rPr>
                <a:t>Macroeconomic Schools of Thought</a:t>
              </a: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1"/>
            <a:ext cx="7608462"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773906"/>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Supply Side</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745177"/>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Demand Side</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513169"/>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Supply dictates size of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Say’s Law: Supply creates its own demand</a:t>
            </a:r>
          </a:p>
        </p:txBody>
      </p:sp>
      <p:sp>
        <p:nvSpPr>
          <p:cNvPr id="7" name="TextBox 6">
            <a:extLst>
              <a:ext uri="{FF2B5EF4-FFF2-40B4-BE49-F238E27FC236}">
                <a16:creationId xmlns:a16="http://schemas.microsoft.com/office/drawing/2014/main" id="{2D3A0BF0-9F1C-489D-A22E-9C02FE046C9B}"/>
              </a:ext>
            </a:extLst>
          </p:cNvPr>
          <p:cNvSpPr txBox="1"/>
          <p:nvPr/>
        </p:nvSpPr>
        <p:spPr>
          <a:xfrm>
            <a:off x="6430714" y="2523433"/>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Demand dictates size of the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Keynes’ Law: Demand creates its own supply</a:t>
            </a:r>
          </a:p>
        </p:txBody>
      </p:sp>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966276"/>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French economist Jean-Baptiste Say.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The notion that “supply creates its own demand” provides a useful summary of Say’s general point of view.</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A given value of supply creates an equivalent value of demand somewhere else in the economy.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72168"/>
            <a:ext cx="9052564" cy="6192872"/>
            <a:chOff x="-1" y="147100"/>
            <a:chExt cx="9052563" cy="619287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4710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 was a classical economist, while modern day subscribers to his viewpoints are called </a:t>
              </a:r>
              <a:r>
                <a:rPr lang="en-US" sz="2000" b="1" dirty="0">
                  <a:solidFill>
                    <a:schemeClr val="bg1"/>
                  </a:solidFill>
                  <a:latin typeface="+mn-lt"/>
                </a:rPr>
                <a:t>neoclassical economists</a:t>
              </a:r>
              <a:r>
                <a:rPr lang="en-US" sz="2000" dirty="0">
                  <a:solidFill>
                    <a:schemeClr val="bg1"/>
                  </a:solidFill>
                  <a:latin typeface="+mn-lt"/>
                </a:rPr>
                <a:t>.</a:t>
              </a:r>
            </a:p>
          </p:txBody>
        </p:sp>
      </p:grpSp>
    </p:spTree>
    <p:extLst>
      <p:ext uri="{BB962C8B-B14F-4D97-AF65-F5344CB8AC3E}">
        <p14:creationId xmlns:p14="http://schemas.microsoft.com/office/powerpoint/2010/main" val="18741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804462"/>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supply always creates exactly enough demand, it is hard to understand why recessions and high unemployment should ever occur.</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Economic failures during recessions are not counterbalanced by an equivalent number of successes.</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short run, recessions occur when many firms face a lack of demand for their products, regardless of supply.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54558"/>
            <a:ext cx="9052564" cy="6210482"/>
            <a:chOff x="-1" y="129490"/>
            <a:chExt cx="9052563" cy="621048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2949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 Drawbacks</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8992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Say’s Law is a good approximation in the long run.</a:t>
              </a:r>
            </a:p>
          </p:txBody>
        </p:sp>
      </p:grpSp>
    </p:spTree>
    <p:extLst>
      <p:ext uri="{BB962C8B-B14F-4D97-AF65-F5344CB8AC3E}">
        <p14:creationId xmlns:p14="http://schemas.microsoft.com/office/powerpoint/2010/main" val="92233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9401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British economist John Maynard Keynes.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936167"/>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States that demand creates its own supply.</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1069222"/>
            <a:chOff x="542923" y="1736761"/>
            <a:chExt cx="8058154" cy="1069222"/>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1069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1015663"/>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During the Great Depression, unemployment surpassed 20%, and many factories closed even though the workers and machinery were still available.</a:t>
              </a: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500885"/>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86285"/>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Keynes argued that recessions result from lack of demand, disincentivizing firms’ production of goods and services. </a:t>
              </a:r>
            </a:p>
          </p:txBody>
        </p:sp>
      </p:grpSp>
      <p:sp>
        <p:nvSpPr>
          <p:cNvPr id="27" name="Google Shape;68;p3">
            <a:extLst>
              <a:ext uri="{FF2B5EF4-FFF2-40B4-BE49-F238E27FC236}">
                <a16:creationId xmlns:a16="http://schemas.microsoft.com/office/drawing/2014/main" id="{A650F34A-7425-4E4C-A945-CEB95845344C}"/>
              </a:ext>
            </a:extLst>
          </p:cNvPr>
          <p:cNvSpPr txBox="1"/>
          <p:nvPr/>
        </p:nvSpPr>
        <p:spPr>
          <a:xfrm>
            <a:off x="1569720"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a:t>
            </a:r>
            <a:endParaRPr dirty="0"/>
          </a:p>
        </p:txBody>
      </p:sp>
    </p:spTree>
    <p:extLst>
      <p:ext uri="{BB962C8B-B14F-4D97-AF65-F5344CB8AC3E}">
        <p14:creationId xmlns:p14="http://schemas.microsoft.com/office/powerpoint/2010/main" val="236353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78298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demand was the only factor for economic growth, the government could easily control the size of the economy.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786286"/>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Economies face limits on what they can produce based on the factors of production.</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Limits on what an economy can supply do not disappear because of an increase in demand.</a:t>
              </a:r>
            </a:p>
          </p:txBody>
        </p:sp>
      </p:grpSp>
      <p:sp>
        <p:nvSpPr>
          <p:cNvPr id="16" name="Google Shape;68;p3">
            <a:extLst>
              <a:ext uri="{FF2B5EF4-FFF2-40B4-BE49-F238E27FC236}">
                <a16:creationId xmlns:a16="http://schemas.microsoft.com/office/drawing/2014/main" id="{9E2D9E68-9356-46C4-9F31-C48B32145998}"/>
              </a:ext>
            </a:extLst>
          </p:cNvPr>
          <p:cNvSpPr txBox="1"/>
          <p:nvPr/>
        </p:nvSpPr>
        <p:spPr>
          <a:xfrm>
            <a:off x="1484553"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 Drawbacks</a:t>
            </a:r>
            <a:endParaRPr dirty="0"/>
          </a:p>
        </p:txBody>
      </p:sp>
    </p:spTree>
    <p:extLst>
      <p:ext uri="{BB962C8B-B14F-4D97-AF65-F5344CB8AC3E}">
        <p14:creationId xmlns:p14="http://schemas.microsoft.com/office/powerpoint/2010/main" val="192067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83" y="320814"/>
            <a:ext cx="9052501" cy="6244226"/>
            <a:chOff x="62" y="95746"/>
            <a:chExt cx="9052500" cy="6244225"/>
          </a:xfrm>
        </p:grpSpPr>
        <p:sp>
          <p:nvSpPr>
            <p:cNvPr id="68" name="Google Shape;68;p3"/>
            <p:cNvSpPr txBox="1"/>
            <p:nvPr/>
          </p:nvSpPr>
          <p:spPr>
            <a:xfrm>
              <a:off x="62"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Tree>
    <p:extLst>
      <p:ext uri="{BB962C8B-B14F-4D97-AF65-F5344CB8AC3E}">
        <p14:creationId xmlns:p14="http://schemas.microsoft.com/office/powerpoint/2010/main" val="416694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49" y="320814"/>
            <a:ext cx="9052535" cy="6244226"/>
            <a:chOff x="28" y="95746"/>
            <a:chExt cx="9052534" cy="6244225"/>
          </a:xfrm>
        </p:grpSpPr>
        <p:sp>
          <p:nvSpPr>
            <p:cNvPr id="68" name="Google Shape;68;p3"/>
            <p:cNvSpPr txBox="1"/>
            <p:nvPr/>
          </p:nvSpPr>
          <p:spPr>
            <a:xfrm>
              <a:off x="28"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
        <p:nvSpPr>
          <p:cNvPr id="3" name="Rectangle 2">
            <a:extLst>
              <a:ext uri="{FF2B5EF4-FFF2-40B4-BE49-F238E27FC236}">
                <a16:creationId xmlns:a16="http://schemas.microsoft.com/office/drawing/2014/main" id="{3F7A75FC-918E-4555-9839-C0851EC6D988}"/>
              </a:ext>
            </a:extLst>
          </p:cNvPr>
          <p:cNvSpPr/>
          <p:nvPr/>
        </p:nvSpPr>
        <p:spPr>
          <a:xfrm>
            <a:off x="5707117" y="2995448"/>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8690D0-DF81-4402-8B33-F5BBB3C3EB60}"/>
              </a:ext>
            </a:extLst>
          </p:cNvPr>
          <p:cNvSpPr/>
          <p:nvPr/>
        </p:nvSpPr>
        <p:spPr>
          <a:xfrm>
            <a:off x="5647954" y="4834757"/>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4101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1671</Words>
  <Application>Microsoft Office PowerPoint</Application>
  <PresentationFormat>Widescreen</PresentationFormat>
  <Paragraphs>184</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Arial</vt:lpstr>
      <vt:lpstr>Calibri Light</vt:lpstr>
      <vt:lpstr>Wingdings</vt:lpstr>
      <vt:lpstr>Century Gothic</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55</cp:revision>
  <dcterms:modified xsi:type="dcterms:W3CDTF">2021-07-20T17:54:40Z</dcterms:modified>
</cp:coreProperties>
</file>