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4"/>
  </p:notesMasterIdLst>
  <p:sldIdLst>
    <p:sldId id="256" r:id="rId2"/>
    <p:sldId id="380" r:id="rId3"/>
    <p:sldId id="258" r:id="rId4"/>
    <p:sldId id="381" r:id="rId5"/>
    <p:sldId id="382" r:id="rId6"/>
    <p:sldId id="369" r:id="rId7"/>
    <p:sldId id="377" r:id="rId8"/>
    <p:sldId id="383" r:id="rId9"/>
    <p:sldId id="384" r:id="rId10"/>
    <p:sldId id="378" r:id="rId11"/>
    <p:sldId id="379" r:id="rId12"/>
    <p:sldId id="376" r:id="rId13"/>
    <p:sldId id="385" r:id="rId14"/>
    <p:sldId id="324" r:id="rId15"/>
    <p:sldId id="386" r:id="rId16"/>
    <p:sldId id="387" r:id="rId17"/>
    <p:sldId id="388" r:id="rId18"/>
    <p:sldId id="389" r:id="rId19"/>
    <p:sldId id="390" r:id="rId20"/>
    <p:sldId id="391" r:id="rId21"/>
    <p:sldId id="392" r:id="rId22"/>
    <p:sldId id="393" r:id="rId23"/>
    <p:sldId id="394" r:id="rId24"/>
    <p:sldId id="395" r:id="rId25"/>
    <p:sldId id="396" r:id="rId26"/>
    <p:sldId id="397" r:id="rId27"/>
    <p:sldId id="398" r:id="rId28"/>
    <p:sldId id="399" r:id="rId29"/>
    <p:sldId id="400" r:id="rId30"/>
    <p:sldId id="401" r:id="rId31"/>
    <p:sldId id="402" r:id="rId32"/>
    <p:sldId id="403" r:id="rId33"/>
    <p:sldId id="404" r:id="rId34"/>
    <p:sldId id="405" r:id="rId35"/>
    <p:sldId id="406" r:id="rId36"/>
    <p:sldId id="407" r:id="rId37"/>
    <p:sldId id="408" r:id="rId38"/>
    <p:sldId id="409" r:id="rId39"/>
    <p:sldId id="410" r:id="rId40"/>
    <p:sldId id="411" r:id="rId41"/>
    <p:sldId id="412" r:id="rId42"/>
    <p:sldId id="275" r:id="rId43"/>
  </p:sldIdLst>
  <p:sldSz cx="12192000" cy="6858000"/>
  <p:notesSz cx="6858000" cy="9144000"/>
  <p:embeddedFontLst>
    <p:embeddedFont>
      <p:font typeface="Calibri" panose="020F0502020204030204" pitchFamily="34" charset="0"/>
      <p:regular r:id="rId45"/>
      <p:bold r:id="rId46"/>
      <p:italic r:id="rId47"/>
      <p:boldItalic r:id="rId48"/>
    </p:embeddedFont>
    <p:embeddedFont>
      <p:font typeface="Century Gothic" panose="020B0502020202020204" pitchFamily="34"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3"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941" autoAdjust="0"/>
  </p:normalViewPr>
  <p:slideViewPr>
    <p:cSldViewPr snapToGrid="0">
      <p:cViewPr varScale="1">
        <p:scale>
          <a:sx n="100" d="100"/>
          <a:sy n="100" d="100"/>
        </p:scale>
        <p:origin x="95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customschemas.google.com/relationships/presentationmetadata" Target="meta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U.S. is predominantly a market economy, but the government still plays a very significant role. Keynes recognized that a large government budget could be a powerful tool in terms of its influence over aggregate demand. </a:t>
            </a:r>
            <a:r>
              <a:rPr lang="en-US" sz="1200" dirty="0">
                <a:solidFill>
                  <a:schemeClr val="lt1"/>
                </a:solidFill>
                <a:latin typeface="Calibri"/>
                <a:cs typeface="Calibri"/>
              </a:rPr>
              <a:t>Not only could increased government spending stimulate AD and decreased government spending reduce AD, but also lowering or raising tax rates could influence consumption and investment spending</a:t>
            </a:r>
            <a:r>
              <a:rPr lang="en-US" dirty="0"/>
              <a:t>. Keynes stated that during extreme times, like deep recessions, only the government had the means to move aggregate demand.</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1145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Export expenditures add to AD while import expenditures subtract from AD. The level of demand for a nation's exports is heavily affected by the economic climate of the importing countries. Relative prices of goods in domestic and international markets can also affect exports and imports.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2007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economics focuses on explaining why recessions occur and how to best minimize their effects. Aggregate demand is not always high enough to incentivize firms to hire workers and reach full employment. The economy adjusts very slowly to changes in aggregate demand due to sticky wages and prices.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14</a:t>
            </a:fld>
            <a:endParaRPr lang="en-US"/>
          </a:p>
        </p:txBody>
      </p:sp>
    </p:spTree>
    <p:extLst>
      <p:ext uri="{BB962C8B-B14F-4D97-AF65-F5344CB8AC3E}">
        <p14:creationId xmlns:p14="http://schemas.microsoft.com/office/powerpoint/2010/main" val="409193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Recessions occur when the level of demand for goods and services is less than what is produced when labor is fully employed. The economy is in recession whenever the intersection of AS and AD occurs at a level of output less than that of full potential GDP. Real GDP is often less than potential GDP because producers are unable to sell their output.</a:t>
            </a:r>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15</a:t>
            </a:fld>
            <a:endParaRPr lang="en-US"/>
          </a:p>
        </p:txBody>
      </p:sp>
    </p:spTree>
    <p:extLst>
      <p:ext uri="{BB962C8B-B14F-4D97-AF65-F5344CB8AC3E}">
        <p14:creationId xmlns:p14="http://schemas.microsoft.com/office/powerpoint/2010/main" val="2046767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When AD changes, wages and prices are "sticky" and do not immediately adjust </a:t>
            </a:r>
            <a:r>
              <a:rPr lang="en-US" sz="1200" dirty="0">
                <a:solidFill>
                  <a:schemeClr val="bg1"/>
                </a:solidFill>
              </a:rPr>
              <a:t>to bring the economy back to full employment</a:t>
            </a:r>
            <a:r>
              <a:rPr lang="en-US" dirty="0"/>
              <a:t>. The first reason is the coordination argument, which requires perfect information about the level of lower compensation acceptable to other laborers and market participants. The second reason is that firms often try to avoid wage cuts because they depress morale and lower worker productivity. Prices can be sticky since they involve menu costs</a:t>
            </a:r>
            <a:r>
              <a:rPr lang="en-US" sz="1200" dirty="0">
                <a:solidFill>
                  <a:schemeClr val="bg1"/>
                </a:solidFill>
              </a:rPr>
              <a:t>—like the costs of printing a new set of menus with different prices in a restaurant</a:t>
            </a:r>
            <a:r>
              <a:rPr lang="en-US" dirty="0"/>
              <a:t>. Customers may be confused or unhappy about price changes, especially if the new price is higher than what they were expecting to spend.</a:t>
            </a:r>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16</a:t>
            </a:fld>
            <a:endParaRPr lang="en-US"/>
          </a:p>
        </p:txBody>
      </p:sp>
    </p:spTree>
    <p:extLst>
      <p:ext uri="{BB962C8B-B14F-4D97-AF65-F5344CB8AC3E}">
        <p14:creationId xmlns:p14="http://schemas.microsoft.com/office/powerpoint/2010/main" val="1265357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demand shifts left, wages and prices do not immediately decline. This results in an excess supply of labor and an excess supply of goods. Thus, sticky wages and sticky prices, combined with a decrease in demand, cause unemployment and recession.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688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two main Keynesian assumptions in the AD/AS model. First, aggregate demand is important in causing recessions. Second, wages and prices are sticky and do not change immediately.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12865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Wages and prices are so sticky that the price level remains constant regardless of any leftward shift in </a:t>
            </a:r>
            <a:r>
              <a:rPr lang="en-US" sz="1200" i="1" dirty="0">
                <a:solidFill>
                  <a:schemeClr val="bg1"/>
                </a:solidFill>
                <a:latin typeface="Calibri" panose="020F0502020204030204" pitchFamily="34" charset="0"/>
                <a:cs typeface="Times New Roman" panose="02020603050405020304" pitchFamily="18" charset="0"/>
              </a:rPr>
              <a:t>AD</a:t>
            </a:r>
            <a:r>
              <a:rPr lang="en-US" sz="1200" dirty="0">
                <a:solidFill>
                  <a:schemeClr val="bg1"/>
                </a:solidFill>
                <a:latin typeface="Calibri" panose="020F0502020204030204" pitchFamily="34" charset="0"/>
                <a:cs typeface="Times New Roman" panose="02020603050405020304" pitchFamily="18" charset="0"/>
              </a:rPr>
              <a:t>. </a:t>
            </a:r>
            <a:r>
              <a:rPr lang="en-US" dirty="0"/>
              <a:t>Leads to a macroeconomic externality, when what happens at the macro level differs from the micro level. All adjustment occurs through real GDP since price level remains constant.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Keynesian perspective holds that firms only produce output if they are expecting it to sell. Real GDP is determined by how much demand there is in an economy. </a:t>
            </a:r>
            <a:r>
              <a:rPr lang="en-US" sz="1200" dirty="0">
                <a:solidFill>
                  <a:schemeClr val="lt1"/>
                </a:solidFill>
                <a:latin typeface="Calibri"/>
                <a:ea typeface="Calibri"/>
                <a:cs typeface="Calibri"/>
                <a:sym typeface="Calibri"/>
              </a:rPr>
              <a:t>If </a:t>
            </a:r>
            <a:r>
              <a:rPr lang="en-US" sz="1200" i="1" dirty="0">
                <a:solidFill>
                  <a:schemeClr val="lt1"/>
                </a:solidFill>
                <a:latin typeface="Calibri"/>
                <a:ea typeface="Calibri"/>
                <a:cs typeface="Calibri"/>
                <a:sym typeface="Calibri"/>
              </a:rPr>
              <a:t>AD</a:t>
            </a:r>
            <a:r>
              <a:rPr lang="en-US" sz="1200" dirty="0">
                <a:solidFill>
                  <a:schemeClr val="lt1"/>
                </a:solidFill>
                <a:latin typeface="Calibri"/>
                <a:ea typeface="Calibri"/>
                <a:cs typeface="Calibri"/>
                <a:sym typeface="Calibri"/>
              </a:rPr>
              <a:t> suddenly decreases, there will be a </a:t>
            </a:r>
            <a:r>
              <a:rPr lang="en-US" sz="1200" b="1" dirty="0">
                <a:solidFill>
                  <a:schemeClr val="lt1"/>
                </a:solidFill>
                <a:latin typeface="Calibri"/>
                <a:ea typeface="Calibri"/>
                <a:cs typeface="Calibri"/>
                <a:sym typeface="Calibri"/>
              </a:rPr>
              <a:t>recessionary gap</a:t>
            </a:r>
            <a:r>
              <a:rPr lang="en-US" sz="1200" dirty="0">
                <a:solidFill>
                  <a:schemeClr val="lt1"/>
                </a:solidFill>
                <a:latin typeface="Calibri"/>
                <a:ea typeface="Calibri"/>
                <a:cs typeface="Calibri"/>
                <a:sym typeface="Calibri"/>
              </a:rPr>
              <a:t>, where the equilibrium is below potential GDP. Keynes believed the economy tends to stay in a recessionary gap for a long time. If </a:t>
            </a:r>
            <a:r>
              <a:rPr lang="en-US" sz="1200" i="1" dirty="0">
                <a:solidFill>
                  <a:schemeClr val="lt1"/>
                </a:solidFill>
                <a:latin typeface="Calibri"/>
                <a:ea typeface="Calibri"/>
                <a:cs typeface="Calibri"/>
                <a:sym typeface="Calibri"/>
              </a:rPr>
              <a:t>AD</a:t>
            </a:r>
            <a:r>
              <a:rPr lang="en-US" sz="1200" dirty="0">
                <a:solidFill>
                  <a:schemeClr val="lt1"/>
                </a:solidFill>
                <a:latin typeface="Calibri"/>
                <a:ea typeface="Calibri"/>
                <a:cs typeface="Calibri"/>
                <a:sym typeface="Calibri"/>
              </a:rPr>
              <a:t> suddenly increases, an </a:t>
            </a:r>
            <a:r>
              <a:rPr lang="en-US" sz="1200" b="1" dirty="0">
                <a:solidFill>
                  <a:schemeClr val="lt1"/>
                </a:solidFill>
                <a:latin typeface="Calibri"/>
                <a:ea typeface="Calibri"/>
                <a:cs typeface="Calibri"/>
                <a:sym typeface="Calibri"/>
              </a:rPr>
              <a:t>inflationary gap </a:t>
            </a:r>
            <a:r>
              <a:rPr lang="en-US" sz="1200" dirty="0">
                <a:solidFill>
                  <a:schemeClr val="lt1"/>
                </a:solidFill>
                <a:latin typeface="Calibri"/>
                <a:ea typeface="Calibri"/>
                <a:cs typeface="Calibri"/>
                <a:sym typeface="Calibri"/>
              </a:rPr>
              <a:t>could occur, where demand is attempting to push the economy past potential output. The economy experiences inflation as prices increase, but output does not.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8238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expenditure multiplier describes how a change in spending causes a more-than-proportionate change in GDP. One person’s spending becomes another’s income, leading to additional spending and income. The multiplier operates in both a positive and negative direction.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84508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you go to work part time for the 2020 Census, and the federal government pays you a wage of $1,000 per week. Explain how you would contribute to the multiplier effect.</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02657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you go to work part time for the 2020 Census, and the federal government pays you a wage of $1,000 per week. Explain how you would contribute to the multiplier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4386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simplified AD/AS model is consistent with Keynes’ original model. In the real-world, an AS curve is more curved than the right angle presented previously. The real-world AS curve goes from flat to curved to very steep, leading to the concept of the Phillips curve.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economics focuses on explaining why recessions occur and how to best minimize their effects. Aggregate demand is not always high enough to incentivize firms to higher workers and reach full employment. The economy adjusts very slowly to changes in aggregate demand due to sticky wages and prices.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26</a:t>
            </a:fld>
            <a:endParaRPr lang="en-US"/>
          </a:p>
        </p:txBody>
      </p:sp>
    </p:spTree>
    <p:extLst>
      <p:ext uri="{BB962C8B-B14F-4D97-AF65-F5344CB8AC3E}">
        <p14:creationId xmlns:p14="http://schemas.microsoft.com/office/powerpoint/2010/main" val="31886784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Phillips curve illustrates the following: if the unemployment rate increases, the inflation rate decreases. If the inflation rate increases, the unemployment rate decreases.</a:t>
            </a: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6882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During the 1960s, the Phillips curve represented real-world economies very well and was an effective menu for monetary and fiscal policy. The relationship between unemployment and inflation depicted in the Phillips curve does not always hold true. The U.S. experienced stagflation, high unemployment and high inflation, during the 1970s and 1980s. Economists conclude that two factors can cause the Phillips curve to shift: one being supply shifts and the other being people's expectations about inflation.</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28</a:t>
            </a:fld>
            <a:endParaRPr lang="en-US"/>
          </a:p>
        </p:txBody>
      </p:sp>
    </p:spTree>
    <p:extLst>
      <p:ext uri="{BB962C8B-B14F-4D97-AF65-F5344CB8AC3E}">
        <p14:creationId xmlns:p14="http://schemas.microsoft.com/office/powerpoint/2010/main" val="29764645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Explain what would likely happen to the Phillips curve and the aggregate supply curve if the use of alternative energy sources, such as wind and solar, substantially reduced the cost of energy.</a:t>
            </a:r>
          </a:p>
        </p:txBody>
      </p:sp>
      <p:sp>
        <p:nvSpPr>
          <p:cNvPr id="4" name="Slide Number Placeholder 3"/>
          <p:cNvSpPr>
            <a:spLocks noGrp="1"/>
          </p:cNvSpPr>
          <p:nvPr>
            <p:ph type="sldNum" sz="quarter" idx="5"/>
          </p:nvPr>
        </p:nvSpPr>
        <p:spPr/>
        <p:txBody>
          <a:bodyPr/>
          <a:lstStyle/>
          <a:p>
            <a:fld id="{DCAA2198-EFCA-463F-809F-7E29D1BADD53}" type="slidenum">
              <a:rPr lang="en-US" smtClean="0"/>
              <a:t>29</a:t>
            </a:fld>
            <a:endParaRPr lang="en-US"/>
          </a:p>
        </p:txBody>
      </p:sp>
    </p:spTree>
    <p:extLst>
      <p:ext uri="{BB962C8B-B14F-4D97-AF65-F5344CB8AC3E}">
        <p14:creationId xmlns:p14="http://schemas.microsoft.com/office/powerpoint/2010/main" val="2402209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solidFill>
                  <a:schemeClr val="lt1"/>
                </a:solidFill>
                <a:latin typeface="Calibri"/>
                <a:ea typeface="Calibri"/>
                <a:cs typeface="Calibri"/>
                <a:sym typeface="Calibri"/>
              </a:rPr>
              <a:t>Recall that aggregate demand is total economy-wide spending on domestic goods and services. </a:t>
            </a:r>
            <a:r>
              <a:rPr lang="en-US" dirty="0"/>
              <a:t>Aggregate demand is the sum of four components: consumption expenditure, investment expenditure, government spending, and spending on net exports (exports minus imports).</a:t>
            </a: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Explain what would likely happen to the Phillips curve and the aggregate supply curve if the use of alternative energy sources, such as wind and solar, substantially reduced the cost of energy.</a:t>
            </a:r>
          </a:p>
          <a:p>
            <a:pPr marL="0" indent="0"/>
            <a:endParaRPr lang="en-US" dirty="0"/>
          </a:p>
          <a:p>
            <a:pPr marL="0" indent="0"/>
            <a:r>
              <a:rPr lang="en-US" dirty="0"/>
              <a:t>If energy costs decrease, the Phillips curve would shift down, showing lower rates of inflation associated with given unemployment levels. The aggregate supply curve would shift right, showing a higher level of real GDP associated with each possible price level.</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30</a:t>
            </a:fld>
            <a:endParaRPr lang="en-US"/>
          </a:p>
        </p:txBody>
      </p:sp>
    </p:spTree>
    <p:extLst>
      <p:ext uri="{BB962C8B-B14F-4D97-AF65-F5344CB8AC3E}">
        <p14:creationId xmlns:p14="http://schemas.microsoft.com/office/powerpoint/2010/main" val="31264084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policy argues that economic fluctuations can be controlled by appropriate government responses.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33</a:t>
            </a:fld>
            <a:endParaRPr lang="en-US"/>
          </a:p>
        </p:txBody>
      </p:sp>
    </p:spTree>
    <p:extLst>
      <p:ext uri="{BB962C8B-B14F-4D97-AF65-F5344CB8AC3E}">
        <p14:creationId xmlns:p14="http://schemas.microsoft.com/office/powerpoint/2010/main" val="3188678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macroeconomics argues that the solution to a recession is expansionary fiscal policy, such as tax cuts that stimulate consumption and investment or direct increases in government spending that would shift the AD curve to the right. Keynes stated that the government should preferably spend money on things like housing, roads, and other amenities. A depression should not be a time to argue about the specifics of government spending programs, but rather a time to pump up AD enough to lift the economy to potential GDP.</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34</a:t>
            </a:fld>
            <a:endParaRPr lang="en-US"/>
          </a:p>
        </p:txBody>
      </p:sp>
    </p:spTree>
    <p:extLst>
      <p:ext uri="{BB962C8B-B14F-4D97-AF65-F5344CB8AC3E}">
        <p14:creationId xmlns:p14="http://schemas.microsoft.com/office/powerpoint/2010/main" val="33761001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When the economy is operating above potential GDP, contractionary fiscal policy should be implemented. The result is downward pressure on the price level, mitigating potential inflation, and very little reduction in output. Too little AD brings unemployment, while too much AD brings inflationary pressures.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35</a:t>
            </a:fld>
            <a:endParaRPr lang="en-US"/>
          </a:p>
        </p:txBody>
      </p:sp>
    </p:spTree>
    <p:extLst>
      <p:ext uri="{BB962C8B-B14F-4D97-AF65-F5344CB8AC3E}">
        <p14:creationId xmlns:p14="http://schemas.microsoft.com/office/powerpoint/2010/main" val="5496084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rPr>
              <a:t>If an economy is in recession, with equilibrium at </a:t>
            </a:r>
            <a:r>
              <a:rPr lang="en-US" sz="1200" i="1" dirty="0">
                <a:solidFill>
                  <a:schemeClr val="bg1"/>
                </a:solidFill>
              </a:rPr>
              <a:t>E</a:t>
            </a:r>
            <a:r>
              <a:rPr lang="en-US" sz="1200" baseline="-25000" dirty="0">
                <a:solidFill>
                  <a:schemeClr val="bg1"/>
                </a:solidFill>
              </a:rPr>
              <a:t>r</a:t>
            </a:r>
            <a:r>
              <a:rPr lang="en-US" sz="1200" dirty="0">
                <a:solidFill>
                  <a:schemeClr val="bg1"/>
                </a:solidFill>
              </a:rPr>
              <a:t>, the Keynesian response would be to enact policies that shift </a:t>
            </a:r>
            <a:r>
              <a:rPr lang="en-US" sz="1200" i="1" dirty="0">
                <a:solidFill>
                  <a:schemeClr val="bg1"/>
                </a:solidFill>
              </a:rPr>
              <a:t>AD</a:t>
            </a:r>
            <a:r>
              <a:rPr lang="en-US" sz="1200" dirty="0">
                <a:solidFill>
                  <a:schemeClr val="bg1"/>
                </a:solidFill>
              </a:rPr>
              <a:t> to the right, from </a:t>
            </a:r>
            <a:r>
              <a:rPr lang="en-US" sz="1200" i="1" dirty="0" err="1">
                <a:solidFill>
                  <a:schemeClr val="bg1"/>
                </a:solidFill>
              </a:rPr>
              <a:t>AD</a:t>
            </a:r>
            <a:r>
              <a:rPr lang="en-US" sz="1200" baseline="-25000" dirty="0" err="1">
                <a:solidFill>
                  <a:schemeClr val="bg1"/>
                </a:solidFill>
              </a:rPr>
              <a:t>r</a:t>
            </a:r>
            <a:r>
              <a:rPr lang="en-US" sz="1200" dirty="0">
                <a:solidFill>
                  <a:schemeClr val="bg1"/>
                </a:solidFill>
              </a:rPr>
              <a:t> toward </a:t>
            </a:r>
            <a:r>
              <a:rPr lang="en-US" sz="1200" i="1" dirty="0" err="1">
                <a:solidFill>
                  <a:schemeClr val="bg1"/>
                </a:solidFill>
              </a:rPr>
              <a:t>AD</a:t>
            </a:r>
            <a:r>
              <a:rPr lang="en-US" sz="1200" baseline="-25000" dirty="0" err="1">
                <a:solidFill>
                  <a:schemeClr val="bg1"/>
                </a:solidFill>
              </a:rPr>
              <a:t>f</a:t>
            </a:r>
            <a:r>
              <a:rPr lang="en-US" sz="1200" dirty="0">
                <a:solidFill>
                  <a:schemeClr val="bg1"/>
                </a:solidFill>
              </a:rPr>
              <a:t>. If an economy is experiencing inflationary pressures, with equilibrium at </a:t>
            </a:r>
            <a:r>
              <a:rPr lang="en-US" sz="1200" i="1" dirty="0" err="1">
                <a:solidFill>
                  <a:schemeClr val="bg1"/>
                </a:solidFill>
              </a:rPr>
              <a:t>E</a:t>
            </a:r>
            <a:r>
              <a:rPr lang="en-US" sz="1200" baseline="-25000" dirty="0" err="1">
                <a:solidFill>
                  <a:schemeClr val="bg1"/>
                </a:solidFill>
              </a:rPr>
              <a:t>i</a:t>
            </a:r>
            <a:r>
              <a:rPr lang="en-US" sz="1200" dirty="0">
                <a:solidFill>
                  <a:schemeClr val="bg1"/>
                </a:solidFill>
              </a:rPr>
              <a:t>, the Keynesian response would be to enact policies that shift </a:t>
            </a:r>
            <a:r>
              <a:rPr lang="en-US" sz="1200" i="1" dirty="0">
                <a:solidFill>
                  <a:schemeClr val="bg1"/>
                </a:solidFill>
              </a:rPr>
              <a:t>AD</a:t>
            </a:r>
            <a:r>
              <a:rPr lang="en-US" sz="1200" dirty="0">
                <a:solidFill>
                  <a:schemeClr val="bg1"/>
                </a:solidFill>
              </a:rPr>
              <a:t> to the left, from </a:t>
            </a:r>
            <a:r>
              <a:rPr lang="en-US" sz="1200" i="1" dirty="0" err="1">
                <a:solidFill>
                  <a:schemeClr val="bg1"/>
                </a:solidFill>
              </a:rPr>
              <a:t>AD</a:t>
            </a:r>
            <a:r>
              <a:rPr lang="en-US" sz="1200" baseline="-25000" dirty="0" err="1">
                <a:solidFill>
                  <a:schemeClr val="bg1"/>
                </a:solidFill>
              </a:rPr>
              <a:t>i</a:t>
            </a:r>
            <a:r>
              <a:rPr lang="en-US" sz="1200" dirty="0">
                <a:solidFill>
                  <a:schemeClr val="bg1"/>
                </a:solidFill>
              </a:rPr>
              <a:t> toward </a:t>
            </a:r>
            <a:r>
              <a:rPr lang="en-US" sz="1200" i="1" dirty="0" err="1">
                <a:solidFill>
                  <a:schemeClr val="bg1"/>
                </a:solidFill>
              </a:rPr>
              <a:t>AD</a:t>
            </a:r>
            <a:r>
              <a:rPr lang="en-US" sz="1200" baseline="-25000" dirty="0" err="1">
                <a:solidFill>
                  <a:schemeClr val="bg1"/>
                </a:solidFill>
              </a:rPr>
              <a:t>f</a:t>
            </a:r>
            <a:r>
              <a:rPr lang="en-US" sz="1200" dirty="0">
                <a:solidFill>
                  <a:schemeClr val="bg1"/>
                </a:solidFill>
              </a:rPr>
              <a:t>.</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36</a:t>
            </a:fld>
            <a:endParaRPr lang="en-US"/>
          </a:p>
        </p:txBody>
      </p:sp>
    </p:spTree>
    <p:extLst>
      <p:ext uri="{BB962C8B-B14F-4D97-AF65-F5344CB8AC3E}">
        <p14:creationId xmlns:p14="http://schemas.microsoft.com/office/powerpoint/2010/main" val="32663271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sz="1200" b="0" i="0" u="none" strike="noStrike" cap="none" dirty="0">
                <a:solidFill>
                  <a:srgbClr val="000000"/>
                </a:solidFill>
                <a:latin typeface="Calibri"/>
                <a:cs typeface="Calibri"/>
                <a:sym typeface="Calibri"/>
              </a:rPr>
              <a:t>Ever since the birth of Keynesian economics in the 1930s, controversy has simmered regarding the role of the government in the economy. After the Great Depression, many people became more aware of vulnerabilities within the market-oriented economic system. Some supporters of Keynesian economics advocated a high degree of government planning in all parts of the economy. Keynes believed that government should ensure overall levels of AD that are sufficient for an economy to reach full employment. This task does not imply that the government should attempt to set prices and wages throughout the economy, nor take over and manage large corporations or entire industries directly.</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37</a:t>
            </a:fld>
            <a:endParaRPr lang="en-US"/>
          </a:p>
        </p:txBody>
      </p:sp>
    </p:spTree>
    <p:extLst>
      <p:ext uri="{BB962C8B-B14F-4D97-AF65-F5344CB8AC3E}">
        <p14:creationId xmlns:p14="http://schemas.microsoft.com/office/powerpoint/2010/main" val="7096503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Can government economists accurately identify potential GDP?</a:t>
            </a:r>
          </a:p>
          <a:p>
            <a:pPr marL="0" marR="0" indent="0" algn="l" rtl="0">
              <a:lnSpc>
                <a:spcPct val="100000"/>
              </a:lnSpc>
              <a:spcBef>
                <a:spcPts val="0"/>
              </a:spcBef>
              <a:spcAft>
                <a:spcPts val="0"/>
              </a:spcAft>
              <a:buClr>
                <a:srgbClr val="000000"/>
              </a:buClr>
              <a:buSzPts val="1400"/>
              <a:buFont typeface="Arial"/>
              <a:buNone/>
            </a:pPr>
            <a:r>
              <a:rPr lang="en-US" dirty="0"/>
              <a:t>Is an increase in AD better achieved by a tax cut or an increase in government spending?</a:t>
            </a:r>
          </a:p>
          <a:p>
            <a:pPr marL="0" indent="0">
              <a:buFont typeface="Arial" panose="020B0604020202020204" pitchFamily="34" charset="0"/>
              <a:buNone/>
            </a:pPr>
            <a:r>
              <a:rPr lang="en-US" sz="1200" dirty="0">
                <a:solidFill>
                  <a:schemeClr val="bg1"/>
                </a:solidFill>
              </a:rPr>
              <a:t>Given the inevitable delays and uncertainties as the government makes policies into law, is it reasonable to expect that the government can implement Keynesian economics?</a:t>
            </a:r>
          </a:p>
          <a:p>
            <a:pPr marL="0" marR="0" indent="0" algn="l" rtl="0">
              <a:lnSpc>
                <a:spcPct val="100000"/>
              </a:lnSpc>
              <a:spcBef>
                <a:spcPts val="0"/>
              </a:spcBef>
              <a:spcAft>
                <a:spcPts val="0"/>
              </a:spcAft>
              <a:buClr>
                <a:srgbClr val="000000"/>
              </a:buClr>
              <a:buSzPts val="1400"/>
              <a:buFont typeface="Arial"/>
              <a:buNone/>
            </a:pPr>
            <a:r>
              <a:rPr lang="en-US" dirty="0"/>
              <a:t>Is fixing a recession as simple as pumping up aggregate demand?</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38</a:t>
            </a:fld>
            <a:endParaRPr lang="en-US"/>
          </a:p>
        </p:txBody>
      </p:sp>
    </p:spTree>
    <p:extLst>
      <p:ext uri="{BB962C8B-B14F-4D97-AF65-F5344CB8AC3E}">
        <p14:creationId xmlns:p14="http://schemas.microsoft.com/office/powerpoint/2010/main" val="17499525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When the economy is in a recession due to insufficient aggregate demand, should expansionary fiscal policy be an increase in government spending or an individual income tax cut? Explain how each would increase aggregate demand and how you would respond to each.</a:t>
            </a:r>
          </a:p>
        </p:txBody>
      </p:sp>
      <p:sp>
        <p:nvSpPr>
          <p:cNvPr id="4" name="Slide Number Placeholder 3"/>
          <p:cNvSpPr>
            <a:spLocks noGrp="1"/>
          </p:cNvSpPr>
          <p:nvPr>
            <p:ph type="sldNum" sz="quarter" idx="5"/>
          </p:nvPr>
        </p:nvSpPr>
        <p:spPr/>
        <p:txBody>
          <a:bodyPr/>
          <a:lstStyle/>
          <a:p>
            <a:fld id="{DCAA2198-EFCA-463F-809F-7E29D1BADD53}" type="slidenum">
              <a:rPr lang="en-US" smtClean="0"/>
              <a:t>39</a:t>
            </a:fld>
            <a:endParaRPr lang="en-US"/>
          </a:p>
        </p:txBody>
      </p:sp>
    </p:spTree>
    <p:extLst>
      <p:ext uri="{BB962C8B-B14F-4D97-AF65-F5344CB8AC3E}">
        <p14:creationId xmlns:p14="http://schemas.microsoft.com/office/powerpoint/2010/main" val="1190287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Consumer expenditure is spending by households and individuals on durable goods, nondurable goods, and services. Durable goods are goods that last and provide value over time. Nondurable goods are goods that are completely consumed in less than a year. Services are intangible things that consumers buy, like health care or entertainment.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75671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indent="0" algn="l" rtl="0">
              <a:lnSpc>
                <a:spcPct val="100000"/>
              </a:lnSpc>
              <a:spcBef>
                <a:spcPts val="0"/>
              </a:spcBef>
              <a:spcAft>
                <a:spcPts val="0"/>
              </a:spcAft>
              <a:buClr>
                <a:srgbClr val="000000"/>
              </a:buClr>
              <a:buSzPts val="1400"/>
              <a:buFont typeface="Arial"/>
              <a:buNone/>
            </a:pPr>
            <a:endParaRPr lang="en-US" dirty="0"/>
          </a:p>
          <a:p>
            <a:pPr marL="0" marR="0" indent="0" algn="l" rtl="0">
              <a:lnSpc>
                <a:spcPct val="100000"/>
              </a:lnSpc>
              <a:spcBef>
                <a:spcPts val="0"/>
              </a:spcBef>
              <a:spcAft>
                <a:spcPts val="0"/>
              </a:spcAft>
              <a:buClr>
                <a:srgbClr val="000000"/>
              </a:buClr>
              <a:buSzPts val="1400"/>
              <a:buFont typeface="Arial"/>
              <a:buNone/>
            </a:pPr>
            <a:r>
              <a:rPr lang="en-US" dirty="0"/>
              <a:t>An increase in government spending for goods and services is a direct increase in aggregate demand. You would be directly affected by government spending if it resulted in you being hired for a government</a:t>
            </a:r>
          </a:p>
          <a:p>
            <a:pPr marL="0" marR="0" indent="0" algn="l" rtl="0">
              <a:lnSpc>
                <a:spcPct val="100000"/>
              </a:lnSpc>
              <a:spcBef>
                <a:spcPts val="0"/>
              </a:spcBef>
              <a:spcAft>
                <a:spcPts val="0"/>
              </a:spcAft>
              <a:buClr>
                <a:srgbClr val="000000"/>
              </a:buClr>
              <a:buSzPts val="1400"/>
              <a:buFont typeface="Arial"/>
              <a:buNone/>
            </a:pPr>
            <a:r>
              <a:rPr lang="en-US" dirty="0"/>
              <a:t>job or the spending was for a good that you produced. In the case of an individual income tax cut, you would be directly affected with more income to spend. However, you might use the tax cut to pay off debt rather than increase your consumption of goods and services. Because all individuals won’t choose to spend the tax cut, its impact on aggregate demand would be smaller than an increase in government spending of an equal amount.</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40</a:t>
            </a:fld>
            <a:endParaRPr lang="en-US"/>
          </a:p>
        </p:txBody>
      </p:sp>
    </p:spTree>
    <p:extLst>
      <p:ext uri="{BB962C8B-B14F-4D97-AF65-F5344CB8AC3E}">
        <p14:creationId xmlns:p14="http://schemas.microsoft.com/office/powerpoint/2010/main" val="34876946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car is an example of a durable good, or a good that lasts and provides value over time, that would be an example of consumer expenditure.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3513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For most people, the single most powerful determinant of how much they consume is disposable income, or income after taxes. Consumer expectations about future income are also important in determining consumption. When households experience a rise in wealth, they may be willing to consume a higher share of their income and save less. When households experience a decrease in wealth, savings may increase, and consumption may decrease.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5590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lt1"/>
                </a:solidFill>
                <a:latin typeface="Calibri"/>
                <a:ea typeface="Calibri"/>
                <a:cs typeface="Calibri"/>
                <a:sym typeface="Calibri"/>
              </a:rPr>
              <a:t>Investment expenditure is spending on four categories of new capital goods: producers’ durable equipment and software, nonresidential structures, changes in inventories, and residential structures. </a:t>
            </a:r>
            <a:r>
              <a:rPr lang="en-US" dirty="0"/>
              <a:t>The clearest driver of investment benefits is the expectation of future profits. Lower interest rates stimulate increased investment from firms, while higher interest rates reduce investment. Many factors affect expected profitability, making business investment the most variable of the four components of AD.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6341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a newly elected president is pro-business and promises to reduce regulations and taxes on businesses. Explain how this will most likely affect business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6529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a newly elected president is pro-business and promises to reduce regulations and taxes on businesses. Explain how this will most likely affect business investment.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Lower taxes and fewer regulations will make businesses optimistic that future profits will increase. When business confidence increases, investment spending increases.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4882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5.wmf"/></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459524"/>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effectLst/>
                <a:latin typeface="Century Gothic" panose="020B0502020202020204" pitchFamily="34" charset="0"/>
                <a:ea typeface="Calibri" panose="020F0502020204030204" pitchFamily="34" charset="0"/>
                <a:cs typeface="Times New Roman" panose="02020603050405020304" pitchFamily="18" charset="0"/>
              </a:rPr>
              <a:t>Aggregate Demand in Keynesian Analysis</a:t>
            </a:r>
            <a:endParaRPr lang="en-US" dirty="0">
              <a:latin typeface="Century Gothic" panose="020B0502020202020204" pitchFamily="34" charset="0"/>
            </a:endParaRPr>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Government Spending</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628" y="187307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U.S. is predominantly a market economy, but the government still plays a very significant role.</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01" y="2583332"/>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7858" y="1857593"/>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Keynes recognized that a large government budget could be a powerful tool in terms of its influence over aggregate demand.</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466" y="3703889"/>
            <a:ext cx="8058300" cy="1470830"/>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7863" y="179632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Not only could increased government spending stimulate AD and decreased government spending reduce AD, but also lowering or raising tax rates could influence consumption and investment spending.</a:t>
              </a:r>
            </a:p>
          </p:txBody>
        </p:sp>
      </p:grpSp>
      <p:grpSp>
        <p:nvGrpSpPr>
          <p:cNvPr id="17" name="Google Shape;157;p18">
            <a:extLst>
              <a:ext uri="{FF2B5EF4-FFF2-40B4-BE49-F238E27FC236}">
                <a16:creationId xmlns:a16="http://schemas.microsoft.com/office/drawing/2014/main" id="{CC8B4C35-3DF6-499F-812A-93C2FC1A96A2}"/>
              </a:ext>
            </a:extLst>
          </p:cNvPr>
          <p:cNvGrpSpPr/>
          <p:nvPr/>
        </p:nvGrpSpPr>
        <p:grpSpPr>
          <a:xfrm>
            <a:off x="2066466" y="5262213"/>
            <a:ext cx="8058300" cy="1047325"/>
            <a:chOff x="542923" y="1736761"/>
            <a:chExt cx="8058300" cy="807000"/>
          </a:xfrm>
        </p:grpSpPr>
        <p:sp>
          <p:nvSpPr>
            <p:cNvPr id="18" name="Google Shape;158;p18">
              <a:extLst>
                <a:ext uri="{FF2B5EF4-FFF2-40B4-BE49-F238E27FC236}">
                  <a16:creationId xmlns:a16="http://schemas.microsoft.com/office/drawing/2014/main" id="{557ADE06-53B1-4B3A-BE2D-F9D202AE35EC}"/>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6850E441-1EF7-485E-B5B7-D55E4A15843E}"/>
                </a:ext>
              </a:extLst>
            </p:cNvPr>
            <p:cNvSpPr txBox="1"/>
            <p:nvPr/>
          </p:nvSpPr>
          <p:spPr>
            <a:xfrm>
              <a:off x="668093" y="185662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Keynes stated that during extreme times, like deep recessions, only the government had the means to move aggregate demand.</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592216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Spending on Net Exports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8093" y="188082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Export expenditures add to AD while import expenditures subtract from AD.</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931" y="2595315"/>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8093" y="1848360"/>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level of demand for a nation's exports is heavily affected by the economic climate of the importing countries.</a:t>
              </a: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931" y="3727854"/>
            <a:ext cx="8058300" cy="1047325"/>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8093" y="185662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Relative prices of goods in domestic and international markets can also affect exports and imports.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008527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381459"/>
            <a:ext cx="8429626" cy="511459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486310"/>
            <a:ext cx="7990449" cy="4832092"/>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Keynesian perspective focuses on aggregate demand.</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Consumption will change for multiple reasons, including movements in income, taxes, expectations about future income, and changes in wealth levels.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Investment levels will change based on the expectation of future profits as well as interest rate levels.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Political considerations determine government spending and taxes.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cs typeface="Calibri"/>
              </a:rPr>
              <a:t>Exports and imports change according to relative growth rates and prices between two economies.</a:t>
            </a:r>
          </a:p>
        </p:txBody>
      </p:sp>
    </p:spTree>
    <p:extLst>
      <p:ext uri="{BB962C8B-B14F-4D97-AF65-F5344CB8AC3E}">
        <p14:creationId xmlns:p14="http://schemas.microsoft.com/office/powerpoint/2010/main" val="516449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459524"/>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effectLst/>
                <a:latin typeface="Century Gothic" panose="020B0502020202020204" pitchFamily="34" charset="0"/>
                <a:ea typeface="Calibri" panose="020F0502020204030204" pitchFamily="34" charset="0"/>
                <a:cs typeface="Times New Roman" panose="02020603050405020304" pitchFamily="18" charset="0"/>
              </a:rPr>
              <a:t>The Building Blocks of Keynesian Analysis</a:t>
            </a:r>
            <a:endParaRPr lang="en-US" dirty="0">
              <a:latin typeface="Century Gothic" panose="020B0502020202020204" pitchFamily="34" charset="0"/>
            </a:endParaRPr>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Keynesian economics focuses on explaining why recessions occur and how to best minimize their effects.</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Aggregate demand is not always high enough to incentivize firms to hire workers and reach full employment.</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adjusts very slowly to changes in aggregate demand due to sticky wages and prices.</a:t>
              </a:r>
            </a:p>
          </p:txBody>
        </p:sp>
      </p:grpSp>
    </p:spTree>
    <p:extLst>
      <p:ext uri="{BB962C8B-B14F-4D97-AF65-F5344CB8AC3E}">
        <p14:creationId xmlns:p14="http://schemas.microsoft.com/office/powerpoint/2010/main" val="3345614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Role of AD in Recessions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Recessions occur when the level of demand for goods and services is less than what is produced when labor is fully employed.</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is in recession whenever the intersection of AS and AD occurs at a level of output less than that of full potential GDP.</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is often less than potential GDP because producers are unable to sell their output.</a:t>
              </a:r>
            </a:p>
          </p:txBody>
        </p:sp>
      </p:grpSp>
    </p:spTree>
    <p:extLst>
      <p:ext uri="{BB962C8B-B14F-4D97-AF65-F5344CB8AC3E}">
        <p14:creationId xmlns:p14="http://schemas.microsoft.com/office/powerpoint/2010/main" val="1650984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Wage and Price Stickiness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8042657"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AD changes, wages and prices are "sticky" and do not immediately adjust to bring the economy back to full employment.</a:t>
              </a:r>
            </a:p>
          </p:txBody>
        </p:sp>
      </p:grpSp>
      <p:grpSp>
        <p:nvGrpSpPr>
          <p:cNvPr id="20" name="Group 19"/>
          <p:cNvGrpSpPr/>
          <p:nvPr/>
        </p:nvGrpSpPr>
        <p:grpSpPr>
          <a:xfrm>
            <a:off x="2066922" y="2472264"/>
            <a:ext cx="8058154" cy="1074490"/>
            <a:chOff x="542923" y="1736761"/>
            <a:chExt cx="8058154" cy="1074490"/>
          </a:xfrm>
          <a:solidFill>
            <a:srgbClr val="627981"/>
          </a:solidFill>
        </p:grpSpPr>
        <p:sp>
          <p:nvSpPr>
            <p:cNvPr id="21" name="Rectangle 20"/>
            <p:cNvSpPr/>
            <p:nvPr/>
          </p:nvSpPr>
          <p:spPr>
            <a:xfrm>
              <a:off x="542923" y="1736761"/>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reason is the </a:t>
              </a:r>
              <a:r>
                <a:rPr lang="en-US" sz="2000" b="1" dirty="0">
                  <a:solidFill>
                    <a:schemeClr val="bg1"/>
                  </a:solidFill>
                </a:rPr>
                <a:t>coordination argument</a:t>
              </a:r>
              <a:r>
                <a:rPr lang="en-US" sz="2000" dirty="0">
                  <a:solidFill>
                    <a:schemeClr val="bg1"/>
                  </a:solidFill>
                </a:rPr>
                <a:t>, which requires perfect information about the level of lower compensation acceptable to other laborers and market participants.</a:t>
              </a:r>
            </a:p>
          </p:txBody>
        </p:sp>
      </p:grpSp>
      <p:grpSp>
        <p:nvGrpSpPr>
          <p:cNvPr id="23" name="Group 22"/>
          <p:cNvGrpSpPr/>
          <p:nvPr/>
        </p:nvGrpSpPr>
        <p:grpSpPr>
          <a:xfrm>
            <a:off x="2066923" y="3631171"/>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reason is that firms often try to avoid wage cuts because they depress morale and lower worker productivity.</a:t>
              </a:r>
            </a:p>
          </p:txBody>
        </p:sp>
      </p:grpSp>
      <p:grpSp>
        <p:nvGrpSpPr>
          <p:cNvPr id="15" name="Group 14">
            <a:extLst>
              <a:ext uri="{FF2B5EF4-FFF2-40B4-BE49-F238E27FC236}">
                <a16:creationId xmlns:a16="http://schemas.microsoft.com/office/drawing/2014/main" id="{80A564F4-7D7A-4FF1-BC6B-CE7E17C4596D}"/>
              </a:ext>
            </a:extLst>
          </p:cNvPr>
          <p:cNvGrpSpPr/>
          <p:nvPr/>
        </p:nvGrpSpPr>
        <p:grpSpPr>
          <a:xfrm>
            <a:off x="2067180" y="452252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80AE93-44C9-4D0D-8CD0-69A148704B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6BB5E12-BB89-4FB5-8E8F-A5E6CC09A944}"/>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Prices can be sticky since they involve </a:t>
              </a:r>
              <a:r>
                <a:rPr lang="en-US" sz="2000" b="1" dirty="0">
                  <a:solidFill>
                    <a:schemeClr val="bg1"/>
                  </a:solidFill>
                </a:rPr>
                <a:t>menu costs</a:t>
              </a:r>
              <a:r>
                <a:rPr lang="en-US" sz="2000" dirty="0">
                  <a:solidFill>
                    <a:schemeClr val="bg1"/>
                  </a:solidFill>
                </a:rPr>
                <a:t>—like the costs of printing a new set of menus with different prices in a restaurant.</a:t>
              </a:r>
            </a:p>
          </p:txBody>
        </p:sp>
      </p:grpSp>
      <p:grpSp>
        <p:nvGrpSpPr>
          <p:cNvPr id="18" name="Group 17">
            <a:extLst>
              <a:ext uri="{FF2B5EF4-FFF2-40B4-BE49-F238E27FC236}">
                <a16:creationId xmlns:a16="http://schemas.microsoft.com/office/drawing/2014/main" id="{8595AD08-C4D7-4059-BFF8-4C39411C76EB}"/>
              </a:ext>
            </a:extLst>
          </p:cNvPr>
          <p:cNvGrpSpPr/>
          <p:nvPr/>
        </p:nvGrpSpPr>
        <p:grpSpPr>
          <a:xfrm>
            <a:off x="2066922" y="541222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99FB2BA-3982-4C06-BC42-C378DA9518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F41E89F-1510-4068-8A87-554AF30059D6}"/>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Customers may be confused or unhappy about price changes, especially if the new price is higher than what they were expecting to spend.</a:t>
              </a:r>
            </a:p>
          </p:txBody>
        </p:sp>
      </p:grpSp>
    </p:spTree>
    <p:extLst>
      <p:ext uri="{BB962C8B-B14F-4D97-AF65-F5344CB8AC3E}">
        <p14:creationId xmlns:p14="http://schemas.microsoft.com/office/powerpoint/2010/main" val="1452707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Wage and Price Stickiness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8" name="Group 7">
            <a:extLst>
              <a:ext uri="{FF2B5EF4-FFF2-40B4-BE49-F238E27FC236}">
                <a16:creationId xmlns:a16="http://schemas.microsoft.com/office/drawing/2014/main" id="{6427B328-41C1-465F-9270-F7EF1F80A8AA}"/>
              </a:ext>
            </a:extLst>
          </p:cNvPr>
          <p:cNvGrpSpPr/>
          <p:nvPr/>
        </p:nvGrpSpPr>
        <p:grpSpPr>
          <a:xfrm>
            <a:off x="1569718" y="1349970"/>
            <a:ext cx="9052501" cy="1129070"/>
            <a:chOff x="542923" y="1736761"/>
            <a:chExt cx="8058154" cy="1389663"/>
          </a:xfrm>
          <a:solidFill>
            <a:srgbClr val="627981"/>
          </a:solidFill>
        </p:grpSpPr>
        <p:sp>
          <p:nvSpPr>
            <p:cNvPr id="9" name="Rectangle 8">
              <a:extLst>
                <a:ext uri="{FF2B5EF4-FFF2-40B4-BE49-F238E27FC236}">
                  <a16:creationId xmlns:a16="http://schemas.microsoft.com/office/drawing/2014/main" id="{62C149A6-2BCC-4FD0-8484-2EA015F289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82DC90D-2599-481B-96DF-32BE1B3BA05C}"/>
                </a:ext>
              </a:extLst>
            </p:cNvPr>
            <p:cNvSpPr txBox="1"/>
            <p:nvPr/>
          </p:nvSpPr>
          <p:spPr>
            <a:xfrm>
              <a:off x="542923" y="1802985"/>
              <a:ext cx="8058154" cy="1323439"/>
            </a:xfrm>
            <a:prstGeom prst="rect">
              <a:avLst/>
            </a:prstGeom>
            <a:grpFill/>
          </p:spPr>
          <p:txBody>
            <a:bodyPr wrap="square" rtlCol="0">
              <a:spAutoFit/>
            </a:bodyPr>
            <a:lstStyle/>
            <a:p>
              <a:pPr algn="ctr"/>
              <a:r>
                <a:rPr lang="en-US" sz="2000" dirty="0">
                  <a:solidFill>
                    <a:schemeClr val="bg1"/>
                  </a:solidFill>
                </a:rPr>
                <a:t>When demand shifts left, wages and prices do not immediately decline. This results in an excess supply of labor and an excess supply of goods. Thus, sticky wages and sticky prices, combined with a decrease in demand, cause unemployment and recession.</a:t>
              </a:r>
            </a:p>
          </p:txBody>
        </p:sp>
      </p:grpSp>
      <p:pic>
        <p:nvPicPr>
          <p:cNvPr id="4" name="Picture 3" descr="Two side-by-side graphs that demonstrate sticky wages in the labor market and sticky prices in the goods market.">
            <a:extLst>
              <a:ext uri="{FF2B5EF4-FFF2-40B4-BE49-F238E27FC236}">
                <a16:creationId xmlns:a16="http://schemas.microsoft.com/office/drawing/2014/main" id="{A5FC5EA1-9550-4D5E-8267-0B789F14B550}"/>
              </a:ext>
            </a:extLst>
          </p:cNvPr>
          <p:cNvPicPr>
            <a:picLocks noChangeAspect="1"/>
          </p:cNvPicPr>
          <p:nvPr/>
        </p:nvPicPr>
        <p:blipFill>
          <a:blip r:embed="rId3"/>
          <a:stretch>
            <a:fillRect/>
          </a:stretch>
        </p:blipFill>
        <p:spPr>
          <a:xfrm>
            <a:off x="2315922" y="2639442"/>
            <a:ext cx="7560091" cy="3993490"/>
          </a:xfrm>
          <a:prstGeom prst="rect">
            <a:avLst/>
          </a:prstGeom>
        </p:spPr>
      </p:pic>
    </p:spTree>
    <p:extLst>
      <p:ext uri="{BB962C8B-B14F-4D97-AF65-F5344CB8AC3E}">
        <p14:creationId xmlns:p14="http://schemas.microsoft.com/office/powerpoint/2010/main" val="3501280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Keynesian Assumptions in the AD/AS Model</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8" name="TextBox 7">
            <a:extLst>
              <a:ext uri="{FF2B5EF4-FFF2-40B4-BE49-F238E27FC236}">
                <a16:creationId xmlns:a16="http://schemas.microsoft.com/office/drawing/2014/main" id="{3A5A22DE-1D2D-483B-A7C2-A66EA77C9FB2}"/>
              </a:ext>
            </a:extLst>
          </p:cNvPr>
          <p:cNvSpPr txBox="1"/>
          <p:nvPr/>
        </p:nvSpPr>
        <p:spPr>
          <a:xfrm>
            <a:off x="6583680" y="1858780"/>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Price level remains constant regardless of any leftward shift in AD.</a:t>
            </a:r>
          </a:p>
        </p:txBody>
      </p:sp>
      <p:sp>
        <p:nvSpPr>
          <p:cNvPr id="9" name="TextBox 8">
            <a:extLst>
              <a:ext uri="{FF2B5EF4-FFF2-40B4-BE49-F238E27FC236}">
                <a16:creationId xmlns:a16="http://schemas.microsoft.com/office/drawing/2014/main" id="{B5E91B25-57AA-4A9F-8AE3-45B6A52573AE}"/>
              </a:ext>
            </a:extLst>
          </p:cNvPr>
          <p:cNvSpPr txBox="1"/>
          <p:nvPr/>
        </p:nvSpPr>
        <p:spPr>
          <a:xfrm>
            <a:off x="6583680" y="2848506"/>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Leads to a </a:t>
            </a:r>
            <a:r>
              <a:rPr lang="en-US" sz="2000" b="1" dirty="0">
                <a:solidFill>
                  <a:schemeClr val="bg1"/>
                </a:solidFill>
                <a:latin typeface="Calibri" panose="020F0502020204030204" pitchFamily="34" charset="0"/>
                <a:cs typeface="Times New Roman" panose="02020603050405020304" pitchFamily="18" charset="0"/>
              </a:rPr>
              <a:t>macroeconomic externality</a:t>
            </a:r>
            <a:r>
              <a:rPr lang="en-US" sz="2000" dirty="0">
                <a:solidFill>
                  <a:schemeClr val="bg1"/>
                </a:solidFill>
                <a:latin typeface="Calibri" panose="020F0502020204030204" pitchFamily="34" charset="0"/>
                <a:cs typeface="Times New Roman" panose="02020603050405020304" pitchFamily="18" charset="0"/>
              </a:rPr>
              <a:t>, when what happens at the macro level differs from the micro level.</a:t>
            </a:r>
          </a:p>
        </p:txBody>
      </p:sp>
      <p:sp>
        <p:nvSpPr>
          <p:cNvPr id="10" name="TextBox 9">
            <a:extLst>
              <a:ext uri="{FF2B5EF4-FFF2-40B4-BE49-F238E27FC236}">
                <a16:creationId xmlns:a16="http://schemas.microsoft.com/office/drawing/2014/main" id="{E3E8CAE7-E45C-478D-A30D-30561488E76F}"/>
              </a:ext>
            </a:extLst>
          </p:cNvPr>
          <p:cNvSpPr txBox="1"/>
          <p:nvPr/>
        </p:nvSpPr>
        <p:spPr>
          <a:xfrm>
            <a:off x="6583680" y="4187792"/>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All adjustment occurs through real GDP since price level remains constant.</a:t>
            </a:r>
          </a:p>
        </p:txBody>
      </p:sp>
      <p:grpSp>
        <p:nvGrpSpPr>
          <p:cNvPr id="12" name="Group 11">
            <a:extLst>
              <a:ext uri="{FF2B5EF4-FFF2-40B4-BE49-F238E27FC236}">
                <a16:creationId xmlns:a16="http://schemas.microsoft.com/office/drawing/2014/main" id="{5D4C9EEF-DD19-455D-839A-FBC5843A157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92639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two main Keynesian assumptions in the AD/AS model.</a:t>
              </a:r>
            </a:p>
          </p:txBody>
        </p:sp>
      </p:grpSp>
      <p:grpSp>
        <p:nvGrpSpPr>
          <p:cNvPr id="15" name="Group 14">
            <a:extLst>
              <a:ext uri="{FF2B5EF4-FFF2-40B4-BE49-F238E27FC236}">
                <a16:creationId xmlns:a16="http://schemas.microsoft.com/office/drawing/2014/main" id="{E9F0A241-794D-4383-B28C-CFB423595E0C}"/>
              </a:ext>
            </a:extLst>
          </p:cNvPr>
          <p:cNvGrpSpPr/>
          <p:nvPr/>
        </p:nvGrpSpPr>
        <p:grpSpPr>
          <a:xfrm>
            <a:off x="2066922" y="247226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DA65D4-E990-452C-BA31-3368AEE449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56B265C-4352-40B5-A213-BC74C2577969}"/>
                </a:ext>
              </a:extLst>
            </p:cNvPr>
            <p:cNvSpPr txBox="1"/>
            <p:nvPr/>
          </p:nvSpPr>
          <p:spPr>
            <a:xfrm>
              <a:off x="542923" y="1905025"/>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aggregate demand is important in causing recessions.</a:t>
              </a:r>
            </a:p>
          </p:txBody>
        </p:sp>
      </p:grpSp>
      <p:grpSp>
        <p:nvGrpSpPr>
          <p:cNvPr id="18" name="Group 17">
            <a:extLst>
              <a:ext uri="{FF2B5EF4-FFF2-40B4-BE49-F238E27FC236}">
                <a16:creationId xmlns:a16="http://schemas.microsoft.com/office/drawing/2014/main" id="{051D346F-BCC4-4872-9371-B73AFDC40C53}"/>
              </a:ext>
            </a:extLst>
          </p:cNvPr>
          <p:cNvGrpSpPr/>
          <p:nvPr/>
        </p:nvGrpSpPr>
        <p:grpSpPr>
          <a:xfrm>
            <a:off x="2066922" y="335730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5EE1E0F-4B5F-4204-95AA-E3AC0B37C6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83C6A24D-BE74-42D0-AD1F-F141B32D67D5}"/>
                </a:ext>
              </a:extLst>
            </p:cNvPr>
            <p:cNvSpPr txBox="1"/>
            <p:nvPr/>
          </p:nvSpPr>
          <p:spPr>
            <a:xfrm>
              <a:off x="542923" y="1905025"/>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Second, wages and prices are sticky and do not change immediately.</a:t>
              </a:r>
            </a:p>
          </p:txBody>
        </p:sp>
      </p:grpSp>
    </p:spTree>
    <p:extLst>
      <p:ext uri="{BB962C8B-B14F-4D97-AF65-F5344CB8AC3E}">
        <p14:creationId xmlns:p14="http://schemas.microsoft.com/office/powerpoint/2010/main" val="35827939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Keynesian Assumptions in the AD/AS Model</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7084296" y="1657083"/>
            <a:ext cx="3727132" cy="40630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7084296" y="1858786"/>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Wages and prices are so sticky that the price level remains constant regardless of any leftward shift in </a:t>
            </a:r>
            <a:r>
              <a:rPr lang="en-US" sz="2000" i="1" dirty="0">
                <a:solidFill>
                  <a:schemeClr val="bg1"/>
                </a:solidFill>
                <a:latin typeface="Calibri" panose="020F0502020204030204" pitchFamily="34" charset="0"/>
                <a:cs typeface="Times New Roman" panose="02020603050405020304" pitchFamily="18" charset="0"/>
              </a:rPr>
              <a:t>AD</a:t>
            </a:r>
            <a:r>
              <a:rPr lang="en-US" sz="2000" dirty="0">
                <a:solidFill>
                  <a:schemeClr val="bg1"/>
                </a:solidFill>
                <a:latin typeface="Calibri" panose="020F0502020204030204" pitchFamily="34" charset="0"/>
                <a:cs typeface="Times New Roman" panose="02020603050405020304" pitchFamily="18" charset="0"/>
              </a:rPr>
              <a:t>.</a:t>
            </a:r>
          </a:p>
        </p:txBody>
      </p:sp>
      <p:sp>
        <p:nvSpPr>
          <p:cNvPr id="9" name="TextBox 8">
            <a:extLst>
              <a:ext uri="{FF2B5EF4-FFF2-40B4-BE49-F238E27FC236}">
                <a16:creationId xmlns:a16="http://schemas.microsoft.com/office/drawing/2014/main" id="{B5E91B25-57AA-4A9F-8AE3-45B6A52573AE}"/>
              </a:ext>
            </a:extLst>
          </p:cNvPr>
          <p:cNvSpPr txBox="1"/>
          <p:nvPr/>
        </p:nvSpPr>
        <p:spPr>
          <a:xfrm>
            <a:off x="7084296" y="3209140"/>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Leads to a </a:t>
            </a:r>
            <a:r>
              <a:rPr lang="en-US" sz="2000" b="1" dirty="0">
                <a:solidFill>
                  <a:schemeClr val="bg1"/>
                </a:solidFill>
                <a:latin typeface="Calibri" panose="020F0502020204030204" pitchFamily="34" charset="0"/>
                <a:cs typeface="Times New Roman" panose="02020603050405020304" pitchFamily="18" charset="0"/>
              </a:rPr>
              <a:t>macroeconomic externality</a:t>
            </a:r>
            <a:r>
              <a:rPr lang="en-US" sz="2000" dirty="0">
                <a:solidFill>
                  <a:schemeClr val="bg1"/>
                </a:solidFill>
                <a:latin typeface="Calibri" panose="020F0502020204030204" pitchFamily="34" charset="0"/>
                <a:cs typeface="Times New Roman" panose="02020603050405020304" pitchFamily="18" charset="0"/>
              </a:rPr>
              <a:t>, when what happens at the macro level differs from the micro level.</a:t>
            </a:r>
          </a:p>
        </p:txBody>
      </p:sp>
      <p:sp>
        <p:nvSpPr>
          <p:cNvPr id="10" name="TextBox 9">
            <a:extLst>
              <a:ext uri="{FF2B5EF4-FFF2-40B4-BE49-F238E27FC236}">
                <a16:creationId xmlns:a16="http://schemas.microsoft.com/office/drawing/2014/main" id="{E3E8CAE7-E45C-478D-A30D-30561488E76F}"/>
              </a:ext>
            </a:extLst>
          </p:cNvPr>
          <p:cNvSpPr txBox="1"/>
          <p:nvPr/>
        </p:nvSpPr>
        <p:spPr>
          <a:xfrm>
            <a:off x="7084296" y="4559495"/>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All adjustment occurs through real GDP since price level remains constant.</a:t>
            </a:r>
          </a:p>
        </p:txBody>
      </p:sp>
      <p:pic>
        <p:nvPicPr>
          <p:cNvPr id="5" name="Picture 4" descr="A graph of sticky wages and prices, so the price level remains constant.">
            <a:extLst>
              <a:ext uri="{FF2B5EF4-FFF2-40B4-BE49-F238E27FC236}">
                <a16:creationId xmlns:a16="http://schemas.microsoft.com/office/drawing/2014/main" id="{25F0D2CF-9D2B-430C-938A-106F1DB94524}"/>
              </a:ext>
            </a:extLst>
          </p:cNvPr>
          <p:cNvPicPr>
            <a:picLocks noChangeAspect="1"/>
          </p:cNvPicPr>
          <p:nvPr/>
        </p:nvPicPr>
        <p:blipFill>
          <a:blip r:embed="rId3"/>
          <a:stretch>
            <a:fillRect/>
          </a:stretch>
        </p:blipFill>
        <p:spPr>
          <a:xfrm>
            <a:off x="1203513" y="1657083"/>
            <a:ext cx="5588604" cy="4572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Keynesian Perspective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8093" y="187540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Keynesian perspective holds that firms only produce output if they are expecting it to sell.</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931" y="2586505"/>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8088" y="188611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Real GDP is determined by how much demand there is in an economy.</a:t>
              </a:r>
              <a:endParaRPr sz="2000" dirty="0">
                <a:solidFill>
                  <a:schemeClr val="lt1"/>
                </a:solidFill>
                <a:latin typeface="Calibri"/>
                <a:ea typeface="Calibri"/>
                <a:cs typeface="Calibri"/>
                <a:sym typeface="Calibri"/>
              </a:endParaRPr>
            </a:p>
          </p:txBody>
        </p:sp>
      </p:grpSp>
      <p:grpSp>
        <p:nvGrpSpPr>
          <p:cNvPr id="29" name="Google Shape;157;p18">
            <a:extLst>
              <a:ext uri="{FF2B5EF4-FFF2-40B4-BE49-F238E27FC236}">
                <a16:creationId xmlns:a16="http://schemas.microsoft.com/office/drawing/2014/main" id="{7FED6C4E-A226-4375-942C-28D45D480D59}"/>
              </a:ext>
            </a:extLst>
          </p:cNvPr>
          <p:cNvGrpSpPr/>
          <p:nvPr/>
        </p:nvGrpSpPr>
        <p:grpSpPr>
          <a:xfrm>
            <a:off x="2063424" y="4987010"/>
            <a:ext cx="8058300" cy="1480466"/>
            <a:chOff x="542923" y="1721534"/>
            <a:chExt cx="8058300" cy="807000"/>
          </a:xfrm>
        </p:grpSpPr>
        <p:sp>
          <p:nvSpPr>
            <p:cNvPr id="30" name="Google Shape;158;p18">
              <a:extLst>
                <a:ext uri="{FF2B5EF4-FFF2-40B4-BE49-F238E27FC236}">
                  <a16:creationId xmlns:a16="http://schemas.microsoft.com/office/drawing/2014/main" id="{A38266FA-99D7-4E47-AD51-7C49FCFB6C7A}"/>
                </a:ext>
              </a:extLst>
            </p:cNvPr>
            <p:cNvSpPr/>
            <p:nvPr/>
          </p:nvSpPr>
          <p:spPr>
            <a:xfrm>
              <a:off x="542923" y="1721534"/>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1" name="Google Shape;159;p18">
              <a:extLst>
                <a:ext uri="{FF2B5EF4-FFF2-40B4-BE49-F238E27FC236}">
                  <a16:creationId xmlns:a16="http://schemas.microsoft.com/office/drawing/2014/main" id="{6513816F-102D-44AB-BCA5-965D6FE501FA}"/>
                </a:ext>
              </a:extLst>
            </p:cNvPr>
            <p:cNvSpPr txBox="1"/>
            <p:nvPr/>
          </p:nvSpPr>
          <p:spPr>
            <a:xfrm>
              <a:off x="668093" y="178179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suddenly increases, an </a:t>
              </a:r>
              <a:r>
                <a:rPr lang="en-US" sz="2000" b="1" dirty="0">
                  <a:solidFill>
                    <a:schemeClr val="lt1"/>
                  </a:solidFill>
                  <a:latin typeface="Calibri"/>
                  <a:ea typeface="Calibri"/>
                  <a:cs typeface="Calibri"/>
                  <a:sym typeface="Calibri"/>
                </a:rPr>
                <a:t>inflationary gap </a:t>
              </a:r>
              <a:r>
                <a:rPr lang="en-US" sz="2000" dirty="0">
                  <a:solidFill>
                    <a:schemeClr val="lt1"/>
                  </a:solidFill>
                  <a:latin typeface="Calibri"/>
                  <a:ea typeface="Calibri"/>
                  <a:cs typeface="Calibri"/>
                  <a:sym typeface="Calibri"/>
                </a:rPr>
                <a:t>could occur, where demand is attempting to push the economy past potential output. The economy experiences inflation as prices increase, but output does not.</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3424" y="3725470"/>
            <a:ext cx="8058300" cy="1169045"/>
            <a:chOff x="542923" y="1638554"/>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638554"/>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8093" y="170244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suddenly decreases, there will be a </a:t>
              </a:r>
              <a:r>
                <a:rPr lang="en-US" sz="2000" b="1" dirty="0">
                  <a:solidFill>
                    <a:schemeClr val="lt1"/>
                  </a:solidFill>
                  <a:latin typeface="Calibri"/>
                  <a:ea typeface="Calibri"/>
                  <a:cs typeface="Calibri"/>
                  <a:sym typeface="Calibri"/>
                </a:rPr>
                <a:t>recessionary gap</a:t>
              </a:r>
              <a:r>
                <a:rPr lang="en-US" sz="2000" dirty="0">
                  <a:solidFill>
                    <a:schemeClr val="lt1"/>
                  </a:solidFill>
                  <a:latin typeface="Calibri"/>
                  <a:ea typeface="Calibri"/>
                  <a:cs typeface="Calibri"/>
                  <a:sym typeface="Calibri"/>
                </a:rPr>
                <a:t>, where the equilibrium is below potential GDP. Keynes believed the economy tends to stay in a recessionary gap for a long time.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60772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Expenditure Multiplier</a:t>
              </a: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8" name="TextBox 7">
            <a:extLst>
              <a:ext uri="{FF2B5EF4-FFF2-40B4-BE49-F238E27FC236}">
                <a16:creationId xmlns:a16="http://schemas.microsoft.com/office/drawing/2014/main" id="{3A5A22DE-1D2D-483B-A7C2-A66EA77C9FB2}"/>
              </a:ext>
            </a:extLst>
          </p:cNvPr>
          <p:cNvSpPr txBox="1"/>
          <p:nvPr/>
        </p:nvSpPr>
        <p:spPr>
          <a:xfrm>
            <a:off x="6583680" y="1858780"/>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Price level remains constant regardless of any leftward shift in AD.</a:t>
            </a:r>
          </a:p>
        </p:txBody>
      </p:sp>
      <p:sp>
        <p:nvSpPr>
          <p:cNvPr id="9" name="TextBox 8">
            <a:extLst>
              <a:ext uri="{FF2B5EF4-FFF2-40B4-BE49-F238E27FC236}">
                <a16:creationId xmlns:a16="http://schemas.microsoft.com/office/drawing/2014/main" id="{B5E91B25-57AA-4A9F-8AE3-45B6A52573AE}"/>
              </a:ext>
            </a:extLst>
          </p:cNvPr>
          <p:cNvSpPr txBox="1"/>
          <p:nvPr/>
        </p:nvSpPr>
        <p:spPr>
          <a:xfrm>
            <a:off x="6583680" y="2848506"/>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Leads to a </a:t>
            </a:r>
            <a:r>
              <a:rPr lang="en-US" sz="2000" b="1" dirty="0">
                <a:solidFill>
                  <a:schemeClr val="bg1"/>
                </a:solidFill>
                <a:latin typeface="Calibri" panose="020F0502020204030204" pitchFamily="34" charset="0"/>
                <a:cs typeface="Times New Roman" panose="02020603050405020304" pitchFamily="18" charset="0"/>
              </a:rPr>
              <a:t>macroeconomic externality</a:t>
            </a:r>
            <a:r>
              <a:rPr lang="en-US" sz="2000" dirty="0">
                <a:solidFill>
                  <a:schemeClr val="bg1"/>
                </a:solidFill>
                <a:latin typeface="Calibri" panose="020F0502020204030204" pitchFamily="34" charset="0"/>
                <a:cs typeface="Times New Roman" panose="02020603050405020304" pitchFamily="18" charset="0"/>
              </a:rPr>
              <a:t>, when what happens at the macro level differs from the micro level.</a:t>
            </a:r>
          </a:p>
        </p:txBody>
      </p:sp>
      <p:sp>
        <p:nvSpPr>
          <p:cNvPr id="10" name="TextBox 9">
            <a:extLst>
              <a:ext uri="{FF2B5EF4-FFF2-40B4-BE49-F238E27FC236}">
                <a16:creationId xmlns:a16="http://schemas.microsoft.com/office/drawing/2014/main" id="{E3E8CAE7-E45C-478D-A30D-30561488E76F}"/>
              </a:ext>
            </a:extLst>
          </p:cNvPr>
          <p:cNvSpPr txBox="1"/>
          <p:nvPr/>
        </p:nvSpPr>
        <p:spPr>
          <a:xfrm>
            <a:off x="6583680" y="4187792"/>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All adjustment occurs through real GDP since price level remains constant.</a:t>
            </a:r>
          </a:p>
        </p:txBody>
      </p:sp>
      <p:grpSp>
        <p:nvGrpSpPr>
          <p:cNvPr id="12" name="Group 11">
            <a:extLst>
              <a:ext uri="{FF2B5EF4-FFF2-40B4-BE49-F238E27FC236}">
                <a16:creationId xmlns:a16="http://schemas.microsoft.com/office/drawing/2014/main" id="{5D4C9EEF-DD19-455D-839A-FBC5843A157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81999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expenditure multiplier </a:t>
              </a:r>
              <a:r>
                <a:rPr lang="en-US" sz="2000" dirty="0">
                  <a:solidFill>
                    <a:schemeClr val="bg1"/>
                  </a:solidFill>
                </a:rPr>
                <a:t>describes how a change in spending causes a more-than-proportionate change in GDP.</a:t>
              </a:r>
            </a:p>
          </p:txBody>
        </p:sp>
      </p:grpSp>
      <p:sp>
        <p:nvSpPr>
          <p:cNvPr id="16" name="Rectangle 15">
            <a:extLst>
              <a:ext uri="{FF2B5EF4-FFF2-40B4-BE49-F238E27FC236}">
                <a16:creationId xmlns:a16="http://schemas.microsoft.com/office/drawing/2014/main" id="{9ADA65D4-E990-452C-BA31-3368AEE4497B}"/>
              </a:ext>
            </a:extLst>
          </p:cNvPr>
          <p:cNvSpPr/>
          <p:nvPr/>
        </p:nvSpPr>
        <p:spPr>
          <a:xfrm>
            <a:off x="4772025" y="2462774"/>
            <a:ext cx="2647950"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grpSp>
        <p:nvGrpSpPr>
          <p:cNvPr id="18" name="Group 17">
            <a:extLst>
              <a:ext uri="{FF2B5EF4-FFF2-40B4-BE49-F238E27FC236}">
                <a16:creationId xmlns:a16="http://schemas.microsoft.com/office/drawing/2014/main" id="{051D346F-BCC4-4872-9371-B73AFDC40C53}"/>
              </a:ext>
            </a:extLst>
          </p:cNvPr>
          <p:cNvGrpSpPr/>
          <p:nvPr/>
        </p:nvGrpSpPr>
        <p:grpSpPr>
          <a:xfrm>
            <a:off x="2066921" y="3357304"/>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95EE1E0F-4B5F-4204-95AA-E3AC0B37C6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83C6A24D-BE74-42D0-AD1F-F141B32D67D5}"/>
                </a:ext>
              </a:extLst>
            </p:cNvPr>
            <p:cNvSpPr txBox="1"/>
            <p:nvPr/>
          </p:nvSpPr>
          <p:spPr>
            <a:xfrm>
              <a:off x="542922" y="17862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person’s spending becomes another’s income, leading to additional spending and income.</a:t>
              </a:r>
            </a:p>
          </p:txBody>
        </p:sp>
      </p:grpSp>
      <p:graphicFrame>
        <p:nvGraphicFramePr>
          <p:cNvPr id="21" name="Object 20">
            <a:extLst>
              <a:ext uri="{FF2B5EF4-FFF2-40B4-BE49-F238E27FC236}">
                <a16:creationId xmlns:a16="http://schemas.microsoft.com/office/drawing/2014/main" id="{DA16A42B-0BC1-4B9C-9DBB-777B1199D23C}"/>
              </a:ext>
            </a:extLst>
          </p:cNvPr>
          <p:cNvGraphicFramePr>
            <a:graphicFrameLocks noChangeAspect="1"/>
          </p:cNvGraphicFramePr>
          <p:nvPr/>
        </p:nvGraphicFramePr>
        <p:xfrm>
          <a:off x="5338762" y="2454310"/>
          <a:ext cx="1614487" cy="793750"/>
        </p:xfrm>
        <a:graphic>
          <a:graphicData uri="http://schemas.openxmlformats.org/presentationml/2006/ole">
            <mc:AlternateContent xmlns:mc="http://schemas.openxmlformats.org/markup-compatibility/2006">
              <mc:Choice xmlns:v="urn:schemas-microsoft-com:vml" Requires="v">
                <p:oleObj name="Equation" r:id="rId3" imgW="774360" imgH="380880" progId="Equation.DSMT4">
                  <p:embed/>
                </p:oleObj>
              </mc:Choice>
              <mc:Fallback>
                <p:oleObj name="Equation" r:id="rId3" imgW="774360" imgH="380880" progId="Equation.DSMT4">
                  <p:embed/>
                  <p:pic>
                    <p:nvPicPr>
                      <p:cNvPr id="21" name="Object 20">
                        <a:extLst>
                          <a:ext uri="{FF2B5EF4-FFF2-40B4-BE49-F238E27FC236}">
                            <a16:creationId xmlns:a16="http://schemas.microsoft.com/office/drawing/2014/main" id="{DA16A42B-0BC1-4B9C-9DBB-777B1199D23C}"/>
                          </a:ext>
                        </a:extLst>
                      </p:cNvPr>
                      <p:cNvPicPr/>
                      <p:nvPr/>
                    </p:nvPicPr>
                    <p:blipFill>
                      <a:blip r:embed="rId4"/>
                      <a:stretch>
                        <a:fillRect/>
                      </a:stretch>
                    </p:blipFill>
                    <p:spPr>
                      <a:xfrm>
                        <a:off x="5338762" y="2454310"/>
                        <a:ext cx="1614487" cy="793750"/>
                      </a:xfrm>
                      <a:prstGeom prst="rect">
                        <a:avLst/>
                      </a:prstGeom>
                    </p:spPr>
                  </p:pic>
                </p:oleObj>
              </mc:Fallback>
            </mc:AlternateContent>
          </a:graphicData>
        </a:graphic>
      </p:graphicFrame>
      <p:grpSp>
        <p:nvGrpSpPr>
          <p:cNvPr id="22" name="Group 21">
            <a:extLst>
              <a:ext uri="{FF2B5EF4-FFF2-40B4-BE49-F238E27FC236}">
                <a16:creationId xmlns:a16="http://schemas.microsoft.com/office/drawing/2014/main" id="{CAD9DCF3-FD86-4381-826D-0037C7974B8F}"/>
              </a:ext>
            </a:extLst>
          </p:cNvPr>
          <p:cNvGrpSpPr/>
          <p:nvPr/>
        </p:nvGrpSpPr>
        <p:grpSpPr>
          <a:xfrm>
            <a:off x="2066921" y="4253299"/>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8039E3A3-671C-49E9-A883-33BD4B4AA3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299FC1C-9CAA-4B84-A6E2-B3AF67B9D4BE}"/>
                </a:ext>
              </a:extLst>
            </p:cNvPr>
            <p:cNvSpPr txBox="1"/>
            <p:nvPr/>
          </p:nvSpPr>
          <p:spPr>
            <a:xfrm>
              <a:off x="542922" y="1916011"/>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multiplier operates in both a positive and negative direction.</a:t>
              </a:r>
            </a:p>
          </p:txBody>
        </p:sp>
      </p:grpSp>
    </p:spTree>
    <p:extLst>
      <p:ext uri="{BB962C8B-B14F-4D97-AF65-F5344CB8AC3E}">
        <p14:creationId xmlns:p14="http://schemas.microsoft.com/office/powerpoint/2010/main" val="4121344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On Your Own</a:t>
              </a: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8" name="TextBox 7">
            <a:extLst>
              <a:ext uri="{FF2B5EF4-FFF2-40B4-BE49-F238E27FC236}">
                <a16:creationId xmlns:a16="http://schemas.microsoft.com/office/drawing/2014/main" id="{3A5A22DE-1D2D-483B-A7C2-A66EA77C9FB2}"/>
              </a:ext>
            </a:extLst>
          </p:cNvPr>
          <p:cNvSpPr txBox="1"/>
          <p:nvPr/>
        </p:nvSpPr>
        <p:spPr>
          <a:xfrm>
            <a:off x="6583680" y="1858780"/>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Price level remains constant regardless of any leftward shift in AD.</a:t>
            </a:r>
          </a:p>
        </p:txBody>
      </p:sp>
      <p:grpSp>
        <p:nvGrpSpPr>
          <p:cNvPr id="12" name="Group 11">
            <a:extLst>
              <a:ext uri="{FF2B5EF4-FFF2-40B4-BE49-F238E27FC236}">
                <a16:creationId xmlns:a16="http://schemas.microsoft.com/office/drawing/2014/main" id="{5D4C9EEF-DD19-455D-839A-FBC5843A1575}"/>
              </a:ext>
            </a:extLst>
          </p:cNvPr>
          <p:cNvGrpSpPr/>
          <p:nvPr/>
        </p:nvGrpSpPr>
        <p:grpSpPr>
          <a:xfrm>
            <a:off x="2066894" y="1580912"/>
            <a:ext cx="8058182" cy="1053732"/>
            <a:chOff x="542895" y="1736761"/>
            <a:chExt cx="8058182" cy="1053732"/>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895" y="1774830"/>
              <a:ext cx="8058154" cy="1015663"/>
            </a:xfrm>
            <a:prstGeom prst="rect">
              <a:avLst/>
            </a:prstGeom>
            <a:grpFill/>
          </p:spPr>
          <p:txBody>
            <a:bodyPr wrap="square" rtlCol="0">
              <a:spAutoFit/>
            </a:bodyPr>
            <a:lstStyle/>
            <a:p>
              <a:pPr algn="ctr"/>
              <a:r>
                <a:rPr lang="en-US" sz="2000" dirty="0">
                  <a:solidFill>
                    <a:schemeClr val="bg1"/>
                  </a:solidFill>
                </a:rPr>
                <a:t>Suppose that you go to work part time for the 2020 Census, and the federal government pays you a wage of $1,000 per week. Explain how you would contribute to the multiplier effect.</a:t>
              </a:r>
            </a:p>
          </p:txBody>
        </p:sp>
      </p:grpSp>
      <p:pic>
        <p:nvPicPr>
          <p:cNvPr id="3" name="Picture 2" descr="A person holding money">
            <a:extLst>
              <a:ext uri="{FF2B5EF4-FFF2-40B4-BE49-F238E27FC236}">
                <a16:creationId xmlns:a16="http://schemas.microsoft.com/office/drawing/2014/main" id="{873B9DE5-7334-47A3-8CB7-43C5BF5BBE81}"/>
              </a:ext>
            </a:extLst>
          </p:cNvPr>
          <p:cNvPicPr>
            <a:picLocks noChangeAspect="1"/>
          </p:cNvPicPr>
          <p:nvPr/>
        </p:nvPicPr>
        <p:blipFill>
          <a:blip r:embed="rId3"/>
          <a:stretch>
            <a:fillRect/>
          </a:stretch>
        </p:blipFill>
        <p:spPr>
          <a:xfrm>
            <a:off x="3454072" y="2956368"/>
            <a:ext cx="5283797" cy="3499658"/>
          </a:xfrm>
          <a:prstGeom prst="rect">
            <a:avLst/>
          </a:prstGeom>
        </p:spPr>
      </p:pic>
    </p:spTree>
    <p:extLst>
      <p:ext uri="{BB962C8B-B14F-4D97-AF65-F5344CB8AC3E}">
        <p14:creationId xmlns:p14="http://schemas.microsoft.com/office/powerpoint/2010/main" val="33875037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On Your Own</a:t>
              </a: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8" name="TextBox 7">
            <a:extLst>
              <a:ext uri="{FF2B5EF4-FFF2-40B4-BE49-F238E27FC236}">
                <a16:creationId xmlns:a16="http://schemas.microsoft.com/office/drawing/2014/main" id="{3A5A22DE-1D2D-483B-A7C2-A66EA77C9FB2}"/>
              </a:ext>
            </a:extLst>
          </p:cNvPr>
          <p:cNvSpPr txBox="1"/>
          <p:nvPr/>
        </p:nvSpPr>
        <p:spPr>
          <a:xfrm>
            <a:off x="6583680" y="1858780"/>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Price level remains constant regardless of any leftward shift in AD.</a:t>
            </a:r>
          </a:p>
        </p:txBody>
      </p:sp>
      <p:sp>
        <p:nvSpPr>
          <p:cNvPr id="9" name="TextBox 8">
            <a:extLst>
              <a:ext uri="{FF2B5EF4-FFF2-40B4-BE49-F238E27FC236}">
                <a16:creationId xmlns:a16="http://schemas.microsoft.com/office/drawing/2014/main" id="{B5E91B25-57AA-4A9F-8AE3-45B6A52573AE}"/>
              </a:ext>
            </a:extLst>
          </p:cNvPr>
          <p:cNvSpPr txBox="1"/>
          <p:nvPr/>
        </p:nvSpPr>
        <p:spPr>
          <a:xfrm>
            <a:off x="6583680" y="2848506"/>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Leads to a </a:t>
            </a:r>
            <a:r>
              <a:rPr lang="en-US" sz="2000" b="1" dirty="0">
                <a:solidFill>
                  <a:schemeClr val="bg1"/>
                </a:solidFill>
                <a:latin typeface="Calibri" panose="020F0502020204030204" pitchFamily="34" charset="0"/>
                <a:cs typeface="Times New Roman" panose="02020603050405020304" pitchFamily="18" charset="0"/>
              </a:rPr>
              <a:t>macroeconomic externality</a:t>
            </a:r>
            <a:r>
              <a:rPr lang="en-US" sz="2000" dirty="0">
                <a:solidFill>
                  <a:schemeClr val="bg1"/>
                </a:solidFill>
                <a:latin typeface="Calibri" panose="020F0502020204030204" pitchFamily="34" charset="0"/>
                <a:cs typeface="Times New Roman" panose="02020603050405020304" pitchFamily="18" charset="0"/>
              </a:rPr>
              <a:t>, when what happens at the macro level differs from the micro level.</a:t>
            </a:r>
          </a:p>
        </p:txBody>
      </p:sp>
      <p:sp>
        <p:nvSpPr>
          <p:cNvPr id="10" name="TextBox 9">
            <a:extLst>
              <a:ext uri="{FF2B5EF4-FFF2-40B4-BE49-F238E27FC236}">
                <a16:creationId xmlns:a16="http://schemas.microsoft.com/office/drawing/2014/main" id="{E3E8CAE7-E45C-478D-A30D-30561488E76F}"/>
              </a:ext>
            </a:extLst>
          </p:cNvPr>
          <p:cNvSpPr txBox="1"/>
          <p:nvPr/>
        </p:nvSpPr>
        <p:spPr>
          <a:xfrm>
            <a:off x="6583680" y="4187792"/>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All adjustment occurs through real GDP since price level remains constant.</a:t>
            </a:r>
          </a:p>
        </p:txBody>
      </p:sp>
      <p:grpSp>
        <p:nvGrpSpPr>
          <p:cNvPr id="12" name="Group 11">
            <a:extLst>
              <a:ext uri="{FF2B5EF4-FFF2-40B4-BE49-F238E27FC236}">
                <a16:creationId xmlns:a16="http://schemas.microsoft.com/office/drawing/2014/main" id="{5D4C9EEF-DD19-455D-839A-FBC5843A1575}"/>
              </a:ext>
            </a:extLst>
          </p:cNvPr>
          <p:cNvGrpSpPr/>
          <p:nvPr/>
        </p:nvGrpSpPr>
        <p:grpSpPr>
          <a:xfrm>
            <a:off x="2066922" y="1580912"/>
            <a:ext cx="8058154" cy="3868886"/>
            <a:chOff x="542923" y="1736761"/>
            <a:chExt cx="8058154" cy="3868886"/>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819995"/>
              <a:ext cx="8058154" cy="3785652"/>
            </a:xfrm>
            <a:prstGeom prst="rect">
              <a:avLst/>
            </a:prstGeom>
            <a:grpFill/>
          </p:spPr>
          <p:txBody>
            <a:bodyPr wrap="square" rtlCol="0">
              <a:spAutoFit/>
            </a:bodyPr>
            <a:lstStyle/>
            <a:p>
              <a:pPr algn="ctr"/>
              <a:r>
                <a:rPr lang="en-US" sz="2000" dirty="0">
                  <a:solidFill>
                    <a:schemeClr val="bg1"/>
                  </a:solidFill>
                </a:rPr>
                <a:t>Suppose that you go to work part time for the 2020 Census, and the federal government pays you a wage of $1,000 per week. Explain how you would contribute to the multiplier effect.</a:t>
              </a:r>
            </a:p>
            <a:p>
              <a:pPr algn="ctr"/>
              <a:endParaRPr lang="en-US" sz="2000" dirty="0">
                <a:solidFill>
                  <a:schemeClr val="bg1"/>
                </a:solidFill>
              </a:endParaRPr>
            </a:p>
            <a:p>
              <a:pPr algn="ctr"/>
              <a:r>
                <a:rPr lang="en-US" sz="2000" i="1" dirty="0">
                  <a:solidFill>
                    <a:schemeClr val="bg1"/>
                  </a:solidFill>
                </a:rPr>
                <a:t>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a:t>
              </a:r>
            </a:p>
          </p:txBody>
        </p:sp>
      </p:grpSp>
    </p:spTree>
    <p:extLst>
      <p:ext uri="{BB962C8B-B14F-4D97-AF65-F5344CB8AC3E}">
        <p14:creationId xmlns:p14="http://schemas.microsoft.com/office/powerpoint/2010/main" val="2648751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341994"/>
            <a:ext cx="8429626" cy="494432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399034"/>
            <a:ext cx="7990449" cy="4832092"/>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economics is based on two main building blocks.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is more likely than </a:t>
            </a:r>
            <a:r>
              <a:rPr lang="en-US" sz="2200" kern="0" dirty="0">
                <a:solidFill>
                  <a:prstClr val="white"/>
                </a:solidFill>
                <a:latin typeface="Calibri"/>
                <a:ea typeface="Calibri"/>
                <a:cs typeface="Calibri"/>
                <a:sym typeface="Calibri"/>
              </a:rPr>
              <a:t>aggregate supply</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to be the cause of short-run economic events. </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ea typeface="Calibri"/>
                <a:cs typeface="Calibri"/>
                <a:sym typeface="Calibri"/>
              </a:rPr>
              <a:t>W</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ages and prices are often sticky, leading to labor and supply shortages.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Surpluses cause prices to fall at the micro level, but they do not necessarily do the same at the macro level, resulting in a macroeconomic externality.</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cs typeface="Calibri"/>
              </a:rPr>
              <a:t>Exports and imports change according to relative growth rates and prices between two economies.</a:t>
            </a:r>
          </a:p>
        </p:txBody>
      </p:sp>
    </p:spTree>
    <p:extLst>
      <p:ext uri="{BB962C8B-B14F-4D97-AF65-F5344CB8AC3E}">
        <p14:creationId xmlns:p14="http://schemas.microsoft.com/office/powerpoint/2010/main" val="32127437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459524"/>
            <a:ext cx="9052562" cy="10156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effectLst/>
                <a:latin typeface="Century Gothic" panose="020B0502020202020204" pitchFamily="34" charset="0"/>
                <a:ea typeface="Calibri" panose="020F0502020204030204" pitchFamily="34" charset="0"/>
                <a:cs typeface="Times New Roman" panose="02020603050405020304" pitchFamily="18" charset="0"/>
              </a:rPr>
              <a:t>The Phillips Curve</a:t>
            </a:r>
            <a:endParaRPr lang="en-US" dirty="0">
              <a:latin typeface="Century Gothic" panose="020B0502020202020204" pitchFamily="34" charset="0"/>
            </a:endParaRPr>
          </a:p>
        </p:txBody>
      </p:sp>
      <p:cxnSp>
        <p:nvCxnSpPr>
          <p:cNvPr id="51" name="Google Shape;51;p1"/>
          <p:cNvCxnSpPr/>
          <p:nvPr/>
        </p:nvCxnSpPr>
        <p:spPr>
          <a:xfrm>
            <a:off x="3130060" y="3843238"/>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4" name="Rectangle 3">
            <a:extLst>
              <a:ext uri="{FF2B5EF4-FFF2-40B4-BE49-F238E27FC236}">
                <a16:creationId xmlns:a16="http://schemas.microsoft.com/office/drawing/2014/main" id="{E13C59C3-88D4-4D8B-B927-4B4BE1412456}"/>
              </a:ext>
            </a:extLst>
          </p:cNvPr>
          <p:cNvSpPr/>
          <p:nvPr/>
        </p:nvSpPr>
        <p:spPr>
          <a:xfrm>
            <a:off x="6583680" y="1277758"/>
            <a:ext cx="4143598" cy="376800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6583679" y="1424192"/>
            <a:ext cx="3965609"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simplified AD/AS model is consistent with Keynes’ original model.</a:t>
            </a:r>
          </a:p>
        </p:txBody>
      </p:sp>
      <p:sp>
        <p:nvSpPr>
          <p:cNvPr id="9" name="TextBox 8">
            <a:extLst>
              <a:ext uri="{FF2B5EF4-FFF2-40B4-BE49-F238E27FC236}">
                <a16:creationId xmlns:a16="http://schemas.microsoft.com/office/drawing/2014/main" id="{B5E91B25-57AA-4A9F-8AE3-45B6A52573AE}"/>
              </a:ext>
            </a:extLst>
          </p:cNvPr>
          <p:cNvSpPr txBox="1"/>
          <p:nvPr/>
        </p:nvSpPr>
        <p:spPr>
          <a:xfrm>
            <a:off x="6583678" y="2462383"/>
            <a:ext cx="3965609"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real-world, an </a:t>
            </a:r>
            <a:r>
              <a:rPr lang="en-US" sz="2000" i="1" dirty="0">
                <a:solidFill>
                  <a:schemeClr val="bg1"/>
                </a:solidFill>
                <a:latin typeface="Calibri" panose="020F0502020204030204" pitchFamily="34" charset="0"/>
                <a:cs typeface="Times New Roman" panose="02020603050405020304" pitchFamily="18" charset="0"/>
              </a:rPr>
              <a:t>AS</a:t>
            </a:r>
            <a:r>
              <a:rPr lang="en-US" sz="2000" dirty="0">
                <a:solidFill>
                  <a:schemeClr val="bg1"/>
                </a:solidFill>
                <a:latin typeface="Calibri" panose="020F0502020204030204" pitchFamily="34" charset="0"/>
                <a:cs typeface="Times New Roman" panose="02020603050405020304" pitchFamily="18" charset="0"/>
              </a:rPr>
              <a:t> curve is more curved than the right angle presented previously.</a:t>
            </a:r>
          </a:p>
        </p:txBody>
      </p:sp>
      <p:sp>
        <p:nvSpPr>
          <p:cNvPr id="10" name="TextBox 9">
            <a:extLst>
              <a:ext uri="{FF2B5EF4-FFF2-40B4-BE49-F238E27FC236}">
                <a16:creationId xmlns:a16="http://schemas.microsoft.com/office/drawing/2014/main" id="{E3E8CAE7-E45C-478D-A30D-30561488E76F}"/>
              </a:ext>
            </a:extLst>
          </p:cNvPr>
          <p:cNvSpPr txBox="1"/>
          <p:nvPr/>
        </p:nvSpPr>
        <p:spPr>
          <a:xfrm>
            <a:off x="6583676" y="3586275"/>
            <a:ext cx="4143597"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real-world </a:t>
            </a:r>
            <a:r>
              <a:rPr lang="en-US" sz="2000" i="1" dirty="0">
                <a:solidFill>
                  <a:schemeClr val="bg1"/>
                </a:solidFill>
                <a:latin typeface="Calibri" panose="020F0502020204030204" pitchFamily="34" charset="0"/>
                <a:cs typeface="Times New Roman" panose="02020603050405020304" pitchFamily="18" charset="0"/>
              </a:rPr>
              <a:t>AS</a:t>
            </a:r>
            <a:r>
              <a:rPr lang="en-US" sz="2000" dirty="0">
                <a:solidFill>
                  <a:schemeClr val="bg1"/>
                </a:solidFill>
                <a:latin typeface="Calibri" panose="020F0502020204030204" pitchFamily="34" charset="0"/>
                <a:cs typeface="Times New Roman" panose="02020603050405020304" pitchFamily="18" charset="0"/>
              </a:rPr>
              <a:t> curve goes from flat to curved to very steep, leading to the concept of the Phillips curve.</a:t>
            </a:r>
          </a:p>
        </p:txBody>
      </p:sp>
      <p:graphicFrame>
        <p:nvGraphicFramePr>
          <p:cNvPr id="12" name="Table 4">
            <a:extLst>
              <a:ext uri="{FF2B5EF4-FFF2-40B4-BE49-F238E27FC236}">
                <a16:creationId xmlns:a16="http://schemas.microsoft.com/office/drawing/2014/main" id="{10756E62-DD26-410F-9984-DCA7BBF89876}"/>
              </a:ext>
            </a:extLst>
          </p:cNvPr>
          <p:cNvGraphicFramePr>
            <a:graphicFrameLocks noGrp="1"/>
          </p:cNvGraphicFramePr>
          <p:nvPr/>
        </p:nvGraphicFramePr>
        <p:xfrm>
          <a:off x="1414750" y="5241607"/>
          <a:ext cx="9362442" cy="1483360"/>
        </p:xfrm>
        <a:graphic>
          <a:graphicData uri="http://schemas.openxmlformats.org/drawingml/2006/table">
            <a:tbl>
              <a:tblPr firstRow="1" bandRow="1">
                <a:tableStyleId>{5C22544A-7EE6-4342-B048-85BDC9FD1C3A}</a:tableStyleId>
              </a:tblPr>
              <a:tblGrid>
                <a:gridCol w="4681221">
                  <a:extLst>
                    <a:ext uri="{9D8B030D-6E8A-4147-A177-3AD203B41FA5}">
                      <a16:colId xmlns:a16="http://schemas.microsoft.com/office/drawing/2014/main" val="3916528949"/>
                    </a:ext>
                  </a:extLst>
                </a:gridCol>
                <a:gridCol w="4681221">
                  <a:extLst>
                    <a:ext uri="{9D8B030D-6E8A-4147-A177-3AD203B41FA5}">
                      <a16:colId xmlns:a16="http://schemas.microsoft.com/office/drawing/2014/main" val="907715659"/>
                    </a:ext>
                  </a:extLst>
                </a:gridCol>
              </a:tblGrid>
              <a:tr h="370840">
                <a:tc>
                  <a:txBody>
                    <a:bodyPr/>
                    <a:lstStyle/>
                    <a:p>
                      <a:pPr algn="ctr"/>
                      <a:r>
                        <a:rPr lang="en-US" dirty="0">
                          <a:solidFill>
                            <a:schemeClr val="tx1"/>
                          </a:solidFill>
                        </a:rPr>
                        <a:t>Zone of the </a:t>
                      </a:r>
                      <a:r>
                        <a:rPr lang="en-US" i="1" dirty="0">
                          <a:solidFill>
                            <a:schemeClr val="tx1"/>
                          </a:solidFill>
                        </a:rPr>
                        <a:t>AS</a:t>
                      </a:r>
                      <a:r>
                        <a:rPr lang="en-US" dirty="0">
                          <a:solidFill>
                            <a:schemeClr val="tx1"/>
                          </a:solidFill>
                        </a:rPr>
                        <a:t> Curve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Effect of Shifts in Aggregate Demand (AD)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70570046"/>
                  </a:ext>
                </a:extLst>
              </a:tr>
              <a:tr h="370840">
                <a:tc>
                  <a:txBody>
                    <a:bodyPr/>
                    <a:lstStyle/>
                    <a:p>
                      <a:pPr algn="ctr"/>
                      <a:r>
                        <a:rPr lang="en-US" b="1" dirty="0">
                          <a:solidFill>
                            <a:schemeClr val="tx1"/>
                          </a:solidFill>
                        </a:rPr>
                        <a:t>Keynesian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Affects output levels; little effect on price levels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6503535"/>
                  </a:ext>
                </a:extLst>
              </a:tr>
              <a:tr h="370840">
                <a:tc>
                  <a:txBody>
                    <a:bodyPr/>
                    <a:lstStyle/>
                    <a:p>
                      <a:pPr algn="ctr"/>
                      <a:r>
                        <a:rPr lang="en-US" b="1" dirty="0">
                          <a:solidFill>
                            <a:schemeClr val="tx1"/>
                          </a:solidFill>
                        </a:rPr>
                        <a:t>Intermediate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Affects both output and price levels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2613799"/>
                  </a:ext>
                </a:extLst>
              </a:tr>
              <a:tr h="370840">
                <a:tc>
                  <a:txBody>
                    <a:bodyPr/>
                    <a:lstStyle/>
                    <a:p>
                      <a:pPr algn="ctr"/>
                      <a:r>
                        <a:rPr lang="en-US" b="1" dirty="0">
                          <a:solidFill>
                            <a:schemeClr val="tx1"/>
                          </a:solidFill>
                        </a:rPr>
                        <a:t>Neoclassical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Little effect on output levels; affects price levels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0047127"/>
                  </a:ext>
                </a:extLst>
              </a:tr>
            </a:tbl>
          </a:graphicData>
        </a:graphic>
      </p:graphicFrame>
      <p:pic>
        <p:nvPicPr>
          <p:cNvPr id="5" name="Picture 4" descr="A graph of the Keynesian, neoclassical, and intermediate zones on the aggregate supply curve.">
            <a:extLst>
              <a:ext uri="{FF2B5EF4-FFF2-40B4-BE49-F238E27FC236}">
                <a16:creationId xmlns:a16="http://schemas.microsoft.com/office/drawing/2014/main" id="{B5B451D9-28A7-4DB8-9374-F486F8F2EA3A}"/>
              </a:ext>
            </a:extLst>
          </p:cNvPr>
          <p:cNvPicPr>
            <a:picLocks noChangeAspect="1"/>
          </p:cNvPicPr>
          <p:nvPr/>
        </p:nvPicPr>
        <p:blipFill>
          <a:blip r:embed="rId3"/>
          <a:stretch>
            <a:fillRect/>
          </a:stretch>
        </p:blipFill>
        <p:spPr>
          <a:xfrm>
            <a:off x="1771851" y="1295375"/>
            <a:ext cx="4527065" cy="3768004"/>
          </a:xfrm>
          <a:prstGeom prst="rect">
            <a:avLst/>
          </a:prstGeom>
        </p:spPr>
      </p:pic>
      <p:sp>
        <p:nvSpPr>
          <p:cNvPr id="15" name="TextBox 14">
            <a:extLst>
              <a:ext uri="{FF2B5EF4-FFF2-40B4-BE49-F238E27FC236}">
                <a16:creationId xmlns:a16="http://schemas.microsoft.com/office/drawing/2014/main" id="{CDBE3367-2B1C-44B3-8939-FE439F77C661}"/>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Phillips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081887"/>
            <a:chOff x="542923" y="1736761"/>
            <a:chExt cx="8058154" cy="1081887"/>
          </a:xfrm>
          <a:solidFill>
            <a:srgbClr val="627981"/>
          </a:solidFill>
        </p:grpSpPr>
        <p:sp>
          <p:nvSpPr>
            <p:cNvPr id="9" name="Rectangle 8"/>
            <p:cNvSpPr/>
            <p:nvPr/>
          </p:nvSpPr>
          <p:spPr>
            <a:xfrm>
              <a:off x="542923" y="1736761"/>
              <a:ext cx="8058154" cy="10818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93372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Keynesian theory implies that inflationary pressures are low during a recession but higher when the level of output is near or even beyond potential GDP.</a:t>
              </a:r>
            </a:p>
          </p:txBody>
        </p:sp>
      </p:grpSp>
      <p:grpSp>
        <p:nvGrpSpPr>
          <p:cNvPr id="20" name="Group 19"/>
          <p:cNvGrpSpPr/>
          <p:nvPr/>
        </p:nvGrpSpPr>
        <p:grpSpPr>
          <a:xfrm>
            <a:off x="2066923" y="2748273"/>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1950s, London School of Economics economist, A.W. Phillips, studied the Keynesian school of thought and developed a theory.</a:t>
              </a:r>
            </a:p>
          </p:txBody>
        </p:sp>
      </p:grpSp>
      <p:grpSp>
        <p:nvGrpSpPr>
          <p:cNvPr id="23" name="Group 22"/>
          <p:cNvGrpSpPr/>
          <p:nvPr/>
        </p:nvGrpSpPr>
        <p:grpSpPr>
          <a:xfrm>
            <a:off x="2066923" y="363962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Phillips found that a tradeoff between unemployment and inflation does indeed exist. </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73401" y="453097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58421" y="1922416"/>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curve that shows this tradeoff became known as the </a:t>
              </a:r>
              <a:r>
                <a:rPr lang="en-US" sz="2000" b="1" dirty="0">
                  <a:solidFill>
                    <a:schemeClr val="bg1"/>
                  </a:solidFill>
                </a:rPr>
                <a:t>Phillips curve</a:t>
              </a:r>
              <a:r>
                <a:rPr lang="en-US" sz="2000" dirty="0">
                  <a:solidFill>
                    <a:schemeClr val="bg1"/>
                  </a:solidFill>
                </a:rPr>
                <a:t>.</a:t>
              </a:r>
            </a:p>
          </p:txBody>
        </p:sp>
      </p:grpSp>
    </p:spTree>
    <p:extLst>
      <p:ext uri="{BB962C8B-B14F-4D97-AF65-F5344CB8AC3E}">
        <p14:creationId xmlns:p14="http://schemas.microsoft.com/office/powerpoint/2010/main" val="5627416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aphicFrame>
        <p:nvGraphicFramePr>
          <p:cNvPr id="2" name="Table 2">
            <a:extLst>
              <a:ext uri="{FF2B5EF4-FFF2-40B4-BE49-F238E27FC236}">
                <a16:creationId xmlns:a16="http://schemas.microsoft.com/office/drawing/2014/main" id="{C51894C9-44B5-43C1-97AC-EC1E6B57A9FC}"/>
              </a:ext>
            </a:extLst>
          </p:cNvPr>
          <p:cNvGraphicFramePr>
            <a:graphicFrameLocks noGrp="1"/>
          </p:cNvGraphicFramePr>
          <p:nvPr/>
        </p:nvGraphicFramePr>
        <p:xfrm>
          <a:off x="2031971" y="1348321"/>
          <a:ext cx="8128000" cy="18542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627665826"/>
                    </a:ext>
                  </a:extLst>
                </a:gridCol>
                <a:gridCol w="4064000">
                  <a:extLst>
                    <a:ext uri="{9D8B030D-6E8A-4147-A177-3AD203B41FA5}">
                      <a16:colId xmlns:a16="http://schemas.microsoft.com/office/drawing/2014/main" val="2419323785"/>
                    </a:ext>
                  </a:extLst>
                </a:gridCol>
              </a:tblGrid>
              <a:tr h="370840">
                <a:tc>
                  <a:txBody>
                    <a:bodyPr/>
                    <a:lstStyle/>
                    <a:p>
                      <a:pPr algn="ctr"/>
                      <a:r>
                        <a:rPr lang="en-US" dirty="0">
                          <a:solidFill>
                            <a:schemeClr val="tx1"/>
                          </a:solidFill>
                        </a:rPr>
                        <a:t>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7582386"/>
                  </a:ext>
                </a:extLst>
              </a:tr>
              <a:tr h="370840">
                <a:tc>
                  <a:txBody>
                    <a:bodyPr/>
                    <a:lstStyle/>
                    <a:p>
                      <a:r>
                        <a:rPr lang="en-US" dirty="0">
                          <a:solidFill>
                            <a:schemeClr val="tx1"/>
                          </a:solidFill>
                        </a:rPr>
                        <a:t>Unemployment rate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Inflation rate decreases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2984644"/>
                  </a:ext>
                </a:extLst>
              </a:tr>
              <a:tr h="370840">
                <a:tc>
                  <a:txBody>
                    <a:bodyPr/>
                    <a:lstStyle/>
                    <a:p>
                      <a:r>
                        <a:rPr lang="en-US" dirty="0">
                          <a:solidFill>
                            <a:schemeClr val="tx1"/>
                          </a:solidFill>
                        </a:rPr>
                        <a:t>Unemployment rate decreases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Inflation rate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0358235"/>
                  </a:ext>
                </a:extLst>
              </a:tr>
              <a:tr h="370840">
                <a:tc>
                  <a:txBody>
                    <a:bodyPr/>
                    <a:lstStyle/>
                    <a:p>
                      <a:r>
                        <a:rPr lang="en-US" dirty="0">
                          <a:solidFill>
                            <a:schemeClr val="tx1"/>
                          </a:solidFill>
                        </a:rPr>
                        <a:t>Inflation rate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Unemployment rate decreases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7798772"/>
                  </a:ext>
                </a:extLst>
              </a:tr>
              <a:tr h="370840">
                <a:tc>
                  <a:txBody>
                    <a:bodyPr/>
                    <a:lstStyle/>
                    <a:p>
                      <a:r>
                        <a:rPr lang="en-US" dirty="0">
                          <a:solidFill>
                            <a:schemeClr val="tx1"/>
                          </a:solidFill>
                        </a:rPr>
                        <a:t>Inflation rate decreases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Unemployment rate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1276762"/>
                  </a:ext>
                </a:extLst>
              </a:tr>
            </a:tbl>
          </a:graphicData>
        </a:graphic>
      </p:graphicFrame>
      <p:sp>
        <p:nvSpPr>
          <p:cNvPr id="8" name="TextBox 7">
            <a:extLst>
              <a:ext uri="{FF2B5EF4-FFF2-40B4-BE49-F238E27FC236}">
                <a16:creationId xmlns:a16="http://schemas.microsoft.com/office/drawing/2014/main" id="{907F2F5F-D2B8-4ED9-9668-B88584BF579F}"/>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Phillips Curve</a:t>
            </a:r>
          </a:p>
        </p:txBody>
      </p:sp>
      <p:pic>
        <p:nvPicPr>
          <p:cNvPr id="5" name="Picture 4" descr="A graph of a Phillips curve, showing the tradeoff between unemployment and inflation.">
            <a:extLst>
              <a:ext uri="{FF2B5EF4-FFF2-40B4-BE49-F238E27FC236}">
                <a16:creationId xmlns:a16="http://schemas.microsoft.com/office/drawing/2014/main" id="{BB8F255B-19A2-45A8-92BA-A6360796131D}"/>
              </a:ext>
            </a:extLst>
          </p:cNvPr>
          <p:cNvPicPr>
            <a:picLocks noChangeAspect="1"/>
          </p:cNvPicPr>
          <p:nvPr/>
        </p:nvPicPr>
        <p:blipFill>
          <a:blip r:embed="rId3"/>
          <a:stretch>
            <a:fillRect/>
          </a:stretch>
        </p:blipFill>
        <p:spPr>
          <a:xfrm>
            <a:off x="4441202" y="3339966"/>
            <a:ext cx="3309537" cy="3428999"/>
          </a:xfrm>
          <a:prstGeom prst="rect">
            <a:avLst/>
          </a:prstGeom>
        </p:spPr>
      </p:pic>
    </p:spTree>
    <p:extLst>
      <p:ext uri="{BB962C8B-B14F-4D97-AF65-F5344CB8AC3E}">
        <p14:creationId xmlns:p14="http://schemas.microsoft.com/office/powerpoint/2010/main" val="28085192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Instability of the Phillips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the 1960s, the Phillips curve represented real-world economies very well and was an effective menu for monetary and fiscal policy.</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relationship between unemployment and inflation depicted in the Phillips curve does not always hold true.</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experienced stagflation, high unemployment and high inflation, during the 1970s and 1980s.</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25182"/>
            <a:ext cx="8058154" cy="1051906"/>
            <a:chOff x="542923" y="1736761"/>
            <a:chExt cx="8027158"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27158"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27158"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conclude that two factors can cause the Phillips curve to shift: one being supply shifts and the other being people's expectations about inflation.</a:t>
              </a:r>
            </a:p>
          </p:txBody>
        </p:sp>
      </p:grpSp>
    </p:spTree>
    <p:extLst>
      <p:ext uri="{BB962C8B-B14F-4D97-AF65-F5344CB8AC3E}">
        <p14:creationId xmlns:p14="http://schemas.microsoft.com/office/powerpoint/2010/main" val="1455614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81188" y="1463481"/>
            <a:ext cx="8429624" cy="16042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Explain what would likely happen to the Phillips curve and the aggregate supply curve if the use of alternative energy sources, such as wind and solar, substantially reduced the cost of energy.</a:t>
            </a:r>
          </a:p>
        </p:txBody>
      </p:sp>
      <p:pic>
        <p:nvPicPr>
          <p:cNvPr id="5" name="Picture 4" descr="Windmills in a foggy field">
            <a:extLst>
              <a:ext uri="{FF2B5EF4-FFF2-40B4-BE49-F238E27FC236}">
                <a16:creationId xmlns:a16="http://schemas.microsoft.com/office/drawing/2014/main" id="{F7D445D7-C7D6-4D09-9BB0-E76937DAF675}"/>
              </a:ext>
            </a:extLst>
          </p:cNvPr>
          <p:cNvPicPr>
            <a:picLocks noChangeAspect="1"/>
          </p:cNvPicPr>
          <p:nvPr/>
        </p:nvPicPr>
        <p:blipFill>
          <a:blip r:embed="rId3"/>
          <a:stretch>
            <a:fillRect/>
          </a:stretch>
        </p:blipFill>
        <p:spPr>
          <a:xfrm>
            <a:off x="3577590" y="3313193"/>
            <a:ext cx="5036820" cy="3357880"/>
          </a:xfrm>
          <a:prstGeom prst="rect">
            <a:avLst/>
          </a:prstGeom>
        </p:spPr>
      </p:pic>
    </p:spTree>
    <p:extLst>
      <p:ext uri="{BB962C8B-B14F-4D97-AF65-F5344CB8AC3E}">
        <p14:creationId xmlns:p14="http://schemas.microsoft.com/office/powerpoint/2010/main" val="3404513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84553" y="201982"/>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Aggregate Demand</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22419D2E-516F-4D08-ACC9-A86EF2C8444E}"/>
              </a:ext>
            </a:extLst>
          </p:cNvPr>
          <p:cNvSpPr/>
          <p:nvPr/>
        </p:nvSpPr>
        <p:spPr>
          <a:xfrm>
            <a:off x="4270952" y="2720387"/>
            <a:ext cx="3460652" cy="13045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72228B98-76A7-4EDF-BF41-7B7376CEE8F9}"/>
              </a:ext>
            </a:extLst>
          </p:cNvPr>
          <p:cNvSpPr/>
          <p:nvPr/>
        </p:nvSpPr>
        <p:spPr>
          <a:xfrm>
            <a:off x="529690" y="5185838"/>
            <a:ext cx="2166424" cy="97699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a:cs typeface="Calibri"/>
              </a:rPr>
              <a:t>Consumption Expenditure</a:t>
            </a:r>
          </a:p>
        </p:txBody>
      </p:sp>
      <p:sp>
        <p:nvSpPr>
          <p:cNvPr id="4" name="Rectangle 3">
            <a:extLst>
              <a:ext uri="{FF2B5EF4-FFF2-40B4-BE49-F238E27FC236}">
                <a16:creationId xmlns:a16="http://schemas.microsoft.com/office/drawing/2014/main" id="{4812052A-F748-4C89-93D3-43B8330AF8F0}"/>
              </a:ext>
            </a:extLst>
          </p:cNvPr>
          <p:cNvSpPr/>
          <p:nvPr/>
        </p:nvSpPr>
        <p:spPr>
          <a:xfrm>
            <a:off x="3512072" y="5174722"/>
            <a:ext cx="2166424" cy="97699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a:cs typeface="Calibri"/>
              </a:rPr>
              <a:t>Investment Expenditure</a:t>
            </a:r>
          </a:p>
        </p:txBody>
      </p:sp>
      <p:sp>
        <p:nvSpPr>
          <p:cNvPr id="5" name="Rectangle 4">
            <a:extLst>
              <a:ext uri="{FF2B5EF4-FFF2-40B4-BE49-F238E27FC236}">
                <a16:creationId xmlns:a16="http://schemas.microsoft.com/office/drawing/2014/main" id="{7A7D9B7A-6F27-4E44-9774-57358F6A535E}"/>
              </a:ext>
            </a:extLst>
          </p:cNvPr>
          <p:cNvSpPr/>
          <p:nvPr/>
        </p:nvSpPr>
        <p:spPr>
          <a:xfrm>
            <a:off x="6494454" y="5174721"/>
            <a:ext cx="2166424" cy="97699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a:cs typeface="Calibri"/>
              </a:rPr>
              <a:t>Government Spending</a:t>
            </a:r>
          </a:p>
        </p:txBody>
      </p:sp>
      <p:sp>
        <p:nvSpPr>
          <p:cNvPr id="6" name="Rectangle 5">
            <a:extLst>
              <a:ext uri="{FF2B5EF4-FFF2-40B4-BE49-F238E27FC236}">
                <a16:creationId xmlns:a16="http://schemas.microsoft.com/office/drawing/2014/main" id="{6AD757D2-367E-46EA-AD2E-10E339EC51F6}"/>
              </a:ext>
            </a:extLst>
          </p:cNvPr>
          <p:cNvSpPr/>
          <p:nvPr/>
        </p:nvSpPr>
        <p:spPr>
          <a:xfrm>
            <a:off x="9476836" y="5174721"/>
            <a:ext cx="2166424" cy="97699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a:cs typeface="Calibri"/>
              </a:rPr>
              <a:t>Spending on Net Exports</a:t>
            </a:r>
          </a:p>
        </p:txBody>
      </p:sp>
      <p:sp>
        <p:nvSpPr>
          <p:cNvPr id="7" name="TextBox 6">
            <a:extLst>
              <a:ext uri="{FF2B5EF4-FFF2-40B4-BE49-F238E27FC236}">
                <a16:creationId xmlns:a16="http://schemas.microsoft.com/office/drawing/2014/main" id="{D0F32429-DCC6-4059-9771-D04C5731D398}"/>
              </a:ext>
            </a:extLst>
          </p:cNvPr>
          <p:cNvSpPr txBox="1"/>
          <p:nvPr/>
        </p:nvSpPr>
        <p:spPr>
          <a:xfrm>
            <a:off x="4482774" y="3150859"/>
            <a:ext cx="3094892" cy="400110"/>
          </a:xfrm>
          <a:prstGeom prst="rect">
            <a:avLst/>
          </a:prstGeom>
          <a:noFill/>
        </p:spPr>
        <p:txBody>
          <a:bodyPr wrap="square" rtlCol="0">
            <a:spAutoFit/>
          </a:bodyPr>
          <a:lstStyle/>
          <a:p>
            <a:pPr algn="ctr"/>
            <a:r>
              <a:rPr lang="en-US" sz="2000" dirty="0">
                <a:solidFill>
                  <a:schemeClr val="lt1"/>
                </a:solidFill>
                <a:latin typeface="Calibri"/>
                <a:cs typeface="Calibri"/>
              </a:rPr>
              <a:t>Aggregate Demand</a:t>
            </a:r>
          </a:p>
        </p:txBody>
      </p:sp>
      <p:cxnSp>
        <p:nvCxnSpPr>
          <p:cNvPr id="9" name="Straight Arrow Connector 8">
            <a:extLst>
              <a:ext uri="{FF2B5EF4-FFF2-40B4-BE49-F238E27FC236}">
                <a16:creationId xmlns:a16="http://schemas.microsoft.com/office/drawing/2014/main" id="{1EFE4A9D-B6F3-400D-8715-7A0AD9577D39}"/>
              </a:ext>
            </a:extLst>
          </p:cNvPr>
          <p:cNvCxnSpPr>
            <a:cxnSpLocks/>
          </p:cNvCxnSpPr>
          <p:nvPr/>
        </p:nvCxnSpPr>
        <p:spPr>
          <a:xfrm flipH="1">
            <a:off x="2696114" y="3913386"/>
            <a:ext cx="1786660" cy="1261335"/>
          </a:xfrm>
          <a:prstGeom prst="straightConnector1">
            <a:avLst/>
          </a:prstGeom>
          <a:ln w="412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3AEE579-7C6A-4848-BF22-56F5116431C3}"/>
              </a:ext>
            </a:extLst>
          </p:cNvPr>
          <p:cNvCxnSpPr>
            <a:cxnSpLocks/>
            <a:endCxn id="4" idx="0"/>
          </p:cNvCxnSpPr>
          <p:nvPr/>
        </p:nvCxnSpPr>
        <p:spPr>
          <a:xfrm flipH="1">
            <a:off x="4595284" y="3913386"/>
            <a:ext cx="1214966" cy="1261336"/>
          </a:xfrm>
          <a:prstGeom prst="straightConnector1">
            <a:avLst/>
          </a:prstGeom>
          <a:ln w="412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8F99F8E2-1022-43F4-86A3-EF7408A49CA3}"/>
              </a:ext>
            </a:extLst>
          </p:cNvPr>
          <p:cNvCxnSpPr>
            <a:cxnSpLocks/>
            <a:endCxn id="5" idx="0"/>
          </p:cNvCxnSpPr>
          <p:nvPr/>
        </p:nvCxnSpPr>
        <p:spPr>
          <a:xfrm>
            <a:off x="6494454" y="3913386"/>
            <a:ext cx="1083212" cy="1261335"/>
          </a:xfrm>
          <a:prstGeom prst="straightConnector1">
            <a:avLst/>
          </a:prstGeom>
          <a:ln w="412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D2ED546-5964-4DAE-9993-80793FA9A295}"/>
              </a:ext>
            </a:extLst>
          </p:cNvPr>
          <p:cNvCxnSpPr>
            <a:cxnSpLocks/>
          </p:cNvCxnSpPr>
          <p:nvPr/>
        </p:nvCxnSpPr>
        <p:spPr>
          <a:xfrm>
            <a:off x="7477125" y="3924503"/>
            <a:ext cx="1999711" cy="1247518"/>
          </a:xfrm>
          <a:prstGeom prst="straightConnector1">
            <a:avLst/>
          </a:prstGeom>
          <a:ln w="41275">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18" name="Google Shape;154;p18">
            <a:extLst>
              <a:ext uri="{FF2B5EF4-FFF2-40B4-BE49-F238E27FC236}">
                <a16:creationId xmlns:a16="http://schemas.microsoft.com/office/drawing/2014/main" id="{8B7A0A36-7905-4BCE-B595-07A58B9E85A2}"/>
              </a:ext>
            </a:extLst>
          </p:cNvPr>
          <p:cNvGrpSpPr/>
          <p:nvPr/>
        </p:nvGrpSpPr>
        <p:grpSpPr>
          <a:xfrm>
            <a:off x="1881188" y="1401703"/>
            <a:ext cx="8429626" cy="994870"/>
            <a:chOff x="542923" y="1736761"/>
            <a:chExt cx="8058300" cy="807000"/>
          </a:xfrm>
        </p:grpSpPr>
        <p:sp>
          <p:nvSpPr>
            <p:cNvPr id="19" name="Google Shape;155;p18">
              <a:extLst>
                <a:ext uri="{FF2B5EF4-FFF2-40B4-BE49-F238E27FC236}">
                  <a16:creationId xmlns:a16="http://schemas.microsoft.com/office/drawing/2014/main" id="{B724D1C8-6095-4D58-8EE1-A67315F6405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0" name="Google Shape;156;p18">
              <a:extLst>
                <a:ext uri="{FF2B5EF4-FFF2-40B4-BE49-F238E27FC236}">
                  <a16:creationId xmlns:a16="http://schemas.microsoft.com/office/drawing/2014/main" id="{89E31FC3-7B94-4F14-BCEF-EAB01FF30E70}"/>
                </a:ext>
              </a:extLst>
            </p:cNvPr>
            <p:cNvSpPr txBox="1"/>
            <p:nvPr/>
          </p:nvSpPr>
          <p:spPr>
            <a:xfrm>
              <a:off x="667403" y="185557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Recall that aggregate demand is total economy-wide spending on domestic goods and services.</a:t>
              </a:r>
              <a:endParaRPr dirty="0"/>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Instability of the Phillips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81188" y="1580912"/>
            <a:ext cx="8429624" cy="309776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Explain what would likely happen to the Phillips curve and the aggregate supply curve if the use of alternative energy sources, such as wind and solar, substantially reduced the cost of energy.</a:t>
            </a:r>
          </a:p>
          <a:p>
            <a:pPr algn="ctr"/>
            <a:endParaRPr lang="en-US" sz="2000" dirty="0">
              <a:solidFill>
                <a:schemeClr val="bg1"/>
              </a:solidFill>
            </a:endParaRPr>
          </a:p>
          <a:p>
            <a:pPr algn="ctr"/>
            <a:r>
              <a:rPr lang="en-US" sz="2000" i="1" dirty="0">
                <a:solidFill>
                  <a:schemeClr val="bg1"/>
                </a:solidFill>
              </a:rPr>
              <a:t>If energy costs decrease, the Phillips curve would shift down, showing lower rates of inflation associated with given unemployment levels. The aggregate supply curve would shift right, showing a higher level of real GDP associated with each possible price level.</a:t>
            </a:r>
          </a:p>
        </p:txBody>
      </p:sp>
    </p:spTree>
    <p:extLst>
      <p:ext uri="{BB962C8B-B14F-4D97-AF65-F5344CB8AC3E}">
        <p14:creationId xmlns:p14="http://schemas.microsoft.com/office/powerpoint/2010/main" val="405380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59470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654097"/>
            <a:ext cx="7990449" cy="3139321"/>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ea typeface="Calibri"/>
                <a:cs typeface="Calibri"/>
                <a:sym typeface="Calibri"/>
              </a:rPr>
              <a:t>The Phillips curve shows the tradeoff between unemployment and inflation.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From a Keynesian viewpoint, the Phillips curve should slope down so that higher unemployment means lower inflation and vice versa. </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ea typeface="Calibri"/>
                <a:cs typeface="Calibri"/>
                <a:sym typeface="Calibri"/>
              </a:rPr>
              <a:t>A downward-sloping Phillips curve is a short-term relationship that may shift after a few years.</a:t>
            </a:r>
          </a:p>
        </p:txBody>
      </p:sp>
    </p:spTree>
    <p:extLst>
      <p:ext uri="{BB962C8B-B14F-4D97-AF65-F5344CB8AC3E}">
        <p14:creationId xmlns:p14="http://schemas.microsoft.com/office/powerpoint/2010/main" val="9263415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186374" y="2309916"/>
            <a:ext cx="9702021"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latin typeface="Century Gothic" panose="020B0502020202020204" pitchFamily="34" charset="0"/>
                <a:cs typeface="Times New Roman" panose="02020603050405020304" pitchFamily="18" charset="0"/>
              </a:rPr>
              <a:t>Keynesian Policy and the Keynesian Perspective on Market Forces</a:t>
            </a:r>
            <a:endParaRPr lang="en-US" dirty="0">
              <a:latin typeface="Century Gothic" panose="020B0502020202020204" pitchFamily="34" charset="0"/>
            </a:endParaRPr>
          </a:p>
        </p:txBody>
      </p:sp>
      <p:cxnSp>
        <p:nvCxnSpPr>
          <p:cNvPr id="51" name="Google Shape;51;p1"/>
          <p:cNvCxnSpPr/>
          <p:nvPr/>
        </p:nvCxnSpPr>
        <p:spPr>
          <a:xfrm>
            <a:off x="3130060" y="539068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5310140"/>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algn="ctr"/>
              <a:r>
                <a:rPr lang="en-US" sz="2000" dirty="0">
                  <a:solidFill>
                    <a:schemeClr val="bg1"/>
                  </a:solidFill>
                </a:rPr>
                <a:t>Keynesian policy argues that economic fluctuations can be controlled by appropriate government responses.</a:t>
              </a:r>
            </a:p>
          </p:txBody>
        </p:sp>
      </p:grpSp>
      <p:pic>
        <p:nvPicPr>
          <p:cNvPr id="1026" name="Picture 2" descr="A black-and-white photograph of John Maynard Keynes.">
            <a:extLst>
              <a:ext uri="{FF2B5EF4-FFF2-40B4-BE49-F238E27FC236}">
                <a16:creationId xmlns:a16="http://schemas.microsoft.com/office/drawing/2014/main" id="{50D0B83B-D5B8-49DF-A580-01CF7EDD74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8435" y="1383374"/>
            <a:ext cx="2995129" cy="3594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33620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Keynesian Solutions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389663"/>
            <a:chOff x="542923" y="1736761"/>
            <a:chExt cx="8058154" cy="1389663"/>
          </a:xfrm>
          <a:solidFill>
            <a:srgbClr val="627981"/>
          </a:solidFill>
        </p:grpSpPr>
        <p:sp>
          <p:nvSpPr>
            <p:cNvPr id="9" name="Rectangle 8"/>
            <p:cNvSpPr/>
            <p:nvPr/>
          </p:nvSpPr>
          <p:spPr>
            <a:xfrm>
              <a:off x="542923" y="1736761"/>
              <a:ext cx="8058154" cy="13896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90392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Keynesian macroeconomics argues that the solution to a recession is </a:t>
              </a:r>
              <a:r>
                <a:rPr lang="en-US" sz="2000" b="1" dirty="0">
                  <a:solidFill>
                    <a:schemeClr val="bg1"/>
                  </a:solidFill>
                </a:rPr>
                <a:t>expansionary fiscal policy</a:t>
              </a:r>
              <a:r>
                <a:rPr lang="en-US" sz="2000" dirty="0">
                  <a:solidFill>
                    <a:schemeClr val="bg1"/>
                  </a:solidFill>
                </a:rPr>
                <a:t>, such as tax cuts that stimulate consumption and investment or direct increases in government spending that would shift the </a:t>
              </a:r>
              <a:r>
                <a:rPr lang="en-US" sz="2000" i="1" dirty="0">
                  <a:solidFill>
                    <a:schemeClr val="bg1"/>
                  </a:solidFill>
                </a:rPr>
                <a:t>AD</a:t>
              </a:r>
              <a:r>
                <a:rPr lang="en-US" sz="2000" dirty="0">
                  <a:solidFill>
                    <a:schemeClr val="bg1"/>
                  </a:solidFill>
                </a:rPr>
                <a:t> curve to the right.</a:t>
              </a:r>
            </a:p>
          </p:txBody>
        </p:sp>
      </p:grpSp>
      <p:grpSp>
        <p:nvGrpSpPr>
          <p:cNvPr id="23" name="Group 22"/>
          <p:cNvGrpSpPr/>
          <p:nvPr/>
        </p:nvGrpSpPr>
        <p:grpSpPr>
          <a:xfrm>
            <a:off x="2066923" y="3051307"/>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Keynes stated that the government should preferably spend money on things like housing, roads, and other amenities. </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3938974"/>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depression should not be a time to argue about the specifics of government spending programs, but rather a time to pump up AD enough to lift the economy to potential GDP.</a:t>
              </a:r>
            </a:p>
          </p:txBody>
        </p:sp>
      </p:grpSp>
    </p:spTree>
    <p:extLst>
      <p:ext uri="{BB962C8B-B14F-4D97-AF65-F5344CB8AC3E}">
        <p14:creationId xmlns:p14="http://schemas.microsoft.com/office/powerpoint/2010/main" val="707846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Keynesian Solutions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economy is operating above potential GDP, </a:t>
              </a:r>
              <a:r>
                <a:rPr lang="en-US" sz="2000" b="1" dirty="0">
                  <a:solidFill>
                    <a:schemeClr val="bg1"/>
                  </a:solidFill>
                </a:rPr>
                <a:t>contractionary fiscal policy</a:t>
              </a:r>
              <a:r>
                <a:rPr lang="en-US" sz="2000" dirty="0">
                  <a:solidFill>
                    <a:schemeClr val="bg1"/>
                  </a:solidFill>
                </a:rPr>
                <a:t> should be implemented.</a:t>
              </a:r>
            </a:p>
          </p:txBody>
        </p:sp>
      </p:grpSp>
      <p:grpSp>
        <p:nvGrpSpPr>
          <p:cNvPr id="20" name="Group 19"/>
          <p:cNvGrpSpPr/>
          <p:nvPr/>
        </p:nvGrpSpPr>
        <p:grpSpPr>
          <a:xfrm>
            <a:off x="2066922" y="2456630"/>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is downward pressure on the price level, mitigating potential inflation, and very little reduction in output.</a:t>
              </a:r>
            </a:p>
          </p:txBody>
        </p:sp>
      </p:grpSp>
      <p:grpSp>
        <p:nvGrpSpPr>
          <p:cNvPr id="23" name="Group 22"/>
          <p:cNvGrpSpPr/>
          <p:nvPr/>
        </p:nvGrpSpPr>
        <p:grpSpPr>
          <a:xfrm>
            <a:off x="2066922" y="333115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Too little AD brings unemployment, while too much AD brings inflationary pressures.</a:t>
              </a:r>
            </a:p>
          </p:txBody>
        </p:sp>
      </p:grpSp>
    </p:spTree>
    <p:extLst>
      <p:ext uri="{BB962C8B-B14F-4D97-AF65-F5344CB8AC3E}">
        <p14:creationId xmlns:p14="http://schemas.microsoft.com/office/powerpoint/2010/main" val="725578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Keynesian Solutions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7001041" y="1805742"/>
            <a:ext cx="3666961" cy="3867069"/>
            <a:chOff x="542923" y="1736761"/>
            <a:chExt cx="8058154" cy="1044284"/>
          </a:xfrm>
          <a:solidFill>
            <a:srgbClr val="627981"/>
          </a:solidFill>
        </p:grpSpPr>
        <p:sp>
          <p:nvSpPr>
            <p:cNvPr id="9" name="Rectangle 8"/>
            <p:cNvSpPr/>
            <p:nvPr/>
          </p:nvSpPr>
          <p:spPr>
            <a:xfrm>
              <a:off x="542923" y="1736761"/>
              <a:ext cx="8058154" cy="10442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793504" y="1758747"/>
              <a:ext cx="7807571" cy="1022298"/>
            </a:xfrm>
            <a:prstGeom prst="rect">
              <a:avLst/>
            </a:prstGeom>
            <a:grpFill/>
          </p:spPr>
          <p:txBody>
            <a:bodyPr wrap="square" rtlCol="0">
              <a:spAutoFit/>
            </a:bodyPr>
            <a:lstStyle/>
            <a:p>
              <a:r>
                <a:rPr lang="en-US" sz="2000" dirty="0">
                  <a:solidFill>
                    <a:schemeClr val="bg1"/>
                  </a:solidFill>
                </a:rPr>
                <a:t>If an economy is in recession, with equilibrium at </a:t>
              </a:r>
              <a:r>
                <a:rPr lang="en-US" sz="2000" i="1" dirty="0">
                  <a:solidFill>
                    <a:schemeClr val="bg1"/>
                  </a:solidFill>
                </a:rPr>
                <a:t>E</a:t>
              </a:r>
              <a:r>
                <a:rPr lang="en-US" sz="2000" baseline="-25000" dirty="0">
                  <a:solidFill>
                    <a:schemeClr val="bg1"/>
                  </a:solidFill>
                </a:rPr>
                <a:t>r</a:t>
              </a:r>
              <a:r>
                <a:rPr lang="en-US" sz="2000" dirty="0">
                  <a:solidFill>
                    <a:schemeClr val="bg1"/>
                  </a:solidFill>
                </a:rPr>
                <a:t>, the Keynesian response would be to enact policies that shift </a:t>
              </a:r>
              <a:r>
                <a:rPr lang="en-US" sz="2000" i="1" dirty="0">
                  <a:solidFill>
                    <a:schemeClr val="bg1"/>
                  </a:solidFill>
                </a:rPr>
                <a:t>AD</a:t>
              </a:r>
              <a:r>
                <a:rPr lang="en-US" sz="2000" dirty="0">
                  <a:solidFill>
                    <a:schemeClr val="bg1"/>
                  </a:solidFill>
                </a:rPr>
                <a:t> to the right, from </a:t>
              </a:r>
              <a:r>
                <a:rPr lang="en-US" sz="2000" i="1" dirty="0" err="1">
                  <a:solidFill>
                    <a:schemeClr val="bg1"/>
                  </a:solidFill>
                </a:rPr>
                <a:t>AD</a:t>
              </a:r>
              <a:r>
                <a:rPr lang="en-US" sz="2000" baseline="-25000" dirty="0" err="1">
                  <a:solidFill>
                    <a:schemeClr val="bg1"/>
                  </a:solidFill>
                </a:rPr>
                <a:t>r</a:t>
              </a:r>
              <a:r>
                <a:rPr lang="en-US" sz="2000" dirty="0">
                  <a:solidFill>
                    <a:schemeClr val="bg1"/>
                  </a:solidFill>
                </a:rPr>
                <a:t> toward </a:t>
              </a:r>
              <a:r>
                <a:rPr lang="en-US" sz="2000" i="1" dirty="0" err="1">
                  <a:solidFill>
                    <a:schemeClr val="bg1"/>
                  </a:solidFill>
                </a:rPr>
                <a:t>AD</a:t>
              </a:r>
              <a:r>
                <a:rPr lang="en-US" sz="2000" baseline="-25000" dirty="0" err="1">
                  <a:solidFill>
                    <a:schemeClr val="bg1"/>
                  </a:solidFill>
                </a:rPr>
                <a:t>f</a:t>
              </a:r>
              <a:r>
                <a:rPr lang="en-US" sz="2000" dirty="0">
                  <a:solidFill>
                    <a:schemeClr val="bg1"/>
                  </a:solidFill>
                </a:rPr>
                <a:t>. </a:t>
              </a:r>
            </a:p>
            <a:p>
              <a:endParaRPr lang="en-US" sz="2000" dirty="0">
                <a:solidFill>
                  <a:schemeClr val="bg1"/>
                </a:solidFill>
              </a:endParaRPr>
            </a:p>
            <a:p>
              <a:r>
                <a:rPr lang="en-US" sz="2000" dirty="0">
                  <a:solidFill>
                    <a:schemeClr val="bg1"/>
                  </a:solidFill>
                </a:rPr>
                <a:t>If an economy is experiencing inflationary pressures, with equilibrium at </a:t>
              </a:r>
              <a:r>
                <a:rPr lang="en-US" sz="2000" i="1" dirty="0" err="1">
                  <a:solidFill>
                    <a:schemeClr val="bg1"/>
                  </a:solidFill>
                </a:rPr>
                <a:t>E</a:t>
              </a:r>
              <a:r>
                <a:rPr lang="en-US" sz="2000" baseline="-25000" dirty="0" err="1">
                  <a:solidFill>
                    <a:schemeClr val="bg1"/>
                  </a:solidFill>
                </a:rPr>
                <a:t>i</a:t>
              </a:r>
              <a:r>
                <a:rPr lang="en-US" sz="2000" dirty="0">
                  <a:solidFill>
                    <a:schemeClr val="bg1"/>
                  </a:solidFill>
                </a:rPr>
                <a:t>, the Keynesian response would be to enact policies that shift </a:t>
              </a:r>
              <a:r>
                <a:rPr lang="en-US" sz="2000" i="1" dirty="0">
                  <a:solidFill>
                    <a:schemeClr val="bg1"/>
                  </a:solidFill>
                </a:rPr>
                <a:t>AD</a:t>
              </a:r>
              <a:r>
                <a:rPr lang="en-US" sz="2000" dirty="0">
                  <a:solidFill>
                    <a:schemeClr val="bg1"/>
                  </a:solidFill>
                </a:rPr>
                <a:t> to the left, from </a:t>
              </a:r>
              <a:r>
                <a:rPr lang="en-US" sz="2000" i="1" dirty="0" err="1">
                  <a:solidFill>
                    <a:schemeClr val="bg1"/>
                  </a:solidFill>
                </a:rPr>
                <a:t>AD</a:t>
              </a:r>
              <a:r>
                <a:rPr lang="en-US" sz="2000" baseline="-25000" dirty="0" err="1">
                  <a:solidFill>
                    <a:schemeClr val="bg1"/>
                  </a:solidFill>
                </a:rPr>
                <a:t>i</a:t>
              </a:r>
              <a:r>
                <a:rPr lang="en-US" sz="2000" dirty="0">
                  <a:solidFill>
                    <a:schemeClr val="bg1"/>
                  </a:solidFill>
                </a:rPr>
                <a:t> toward </a:t>
              </a:r>
              <a:r>
                <a:rPr lang="en-US" sz="2000" i="1" dirty="0" err="1">
                  <a:solidFill>
                    <a:schemeClr val="bg1"/>
                  </a:solidFill>
                </a:rPr>
                <a:t>AD</a:t>
              </a:r>
              <a:r>
                <a:rPr lang="en-US" sz="2000" baseline="-25000" dirty="0" err="1">
                  <a:solidFill>
                    <a:schemeClr val="bg1"/>
                  </a:solidFill>
                </a:rPr>
                <a:t>f</a:t>
              </a:r>
              <a:r>
                <a:rPr lang="en-US" sz="2000" dirty="0">
                  <a:solidFill>
                    <a:schemeClr val="bg1"/>
                  </a:solidFill>
                </a:rPr>
                <a:t>.</a:t>
              </a:r>
            </a:p>
          </p:txBody>
        </p:sp>
      </p:grpSp>
      <p:pic>
        <p:nvPicPr>
          <p:cNvPr id="5" name="Picture 4" descr="A graph of Keynesian responses to recession and inflation.">
            <a:extLst>
              <a:ext uri="{FF2B5EF4-FFF2-40B4-BE49-F238E27FC236}">
                <a16:creationId xmlns:a16="http://schemas.microsoft.com/office/drawing/2014/main" id="{E15A85B4-E282-4247-8AAD-5E34C4553586}"/>
              </a:ext>
            </a:extLst>
          </p:cNvPr>
          <p:cNvPicPr>
            <a:picLocks noChangeAspect="1"/>
          </p:cNvPicPr>
          <p:nvPr/>
        </p:nvPicPr>
        <p:blipFill>
          <a:blip r:embed="rId3"/>
          <a:stretch>
            <a:fillRect/>
          </a:stretch>
        </p:blipFill>
        <p:spPr>
          <a:xfrm>
            <a:off x="1567216" y="1383374"/>
            <a:ext cx="5128832" cy="5224630"/>
          </a:xfrm>
          <a:prstGeom prst="rect">
            <a:avLst/>
          </a:prstGeom>
        </p:spPr>
      </p:pic>
    </p:spTree>
    <p:extLst>
      <p:ext uri="{BB962C8B-B14F-4D97-AF65-F5344CB8AC3E}">
        <p14:creationId xmlns:p14="http://schemas.microsoft.com/office/powerpoint/2010/main" val="1648423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Keynesian Perspective on Market Forces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 since the birth of Keynesian economics in the 1930s, controversy has simmered regarding the role of the government in the economy.</a:t>
              </a:r>
            </a:p>
          </p:txBody>
        </p:sp>
      </p:grpSp>
      <p:grpSp>
        <p:nvGrpSpPr>
          <p:cNvPr id="20" name="Group 19"/>
          <p:cNvGrpSpPr/>
          <p:nvPr/>
        </p:nvGrpSpPr>
        <p:grpSpPr>
          <a:xfrm>
            <a:off x="2066922" y="24619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the Great Depression, many people became more aware of vulnerabilities within the market-oriented economic system.</a:t>
              </a:r>
            </a:p>
          </p:txBody>
        </p:sp>
      </p:grpSp>
      <p:grpSp>
        <p:nvGrpSpPr>
          <p:cNvPr id="23" name="Group 22"/>
          <p:cNvGrpSpPr/>
          <p:nvPr/>
        </p:nvGrpSpPr>
        <p:grpSpPr>
          <a:xfrm>
            <a:off x="2066922" y="3343082"/>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supporters of Keynesian economics advocated a high degree of government planning in all parts of the economy.</a:t>
              </a:r>
            </a:p>
          </p:txBody>
        </p:sp>
      </p:grpSp>
      <p:grpSp>
        <p:nvGrpSpPr>
          <p:cNvPr id="15" name="Group 14">
            <a:extLst>
              <a:ext uri="{FF2B5EF4-FFF2-40B4-BE49-F238E27FC236}">
                <a16:creationId xmlns:a16="http://schemas.microsoft.com/office/drawing/2014/main" id="{D227CA4B-344C-4E70-AC95-36F0FA80FAE3}"/>
              </a:ext>
            </a:extLst>
          </p:cNvPr>
          <p:cNvGrpSpPr/>
          <p:nvPr/>
        </p:nvGrpSpPr>
        <p:grpSpPr>
          <a:xfrm>
            <a:off x="2066922" y="422416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C15746A-9601-439A-AEEB-015D8F1BAF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BA71912-D4D3-472C-AC76-D166C3325C8C}"/>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Keynes believed that government should ensure overall levels of AD that are sufficient for an economy to reach full employment.</a:t>
              </a:r>
            </a:p>
          </p:txBody>
        </p:sp>
      </p:grpSp>
      <p:grpSp>
        <p:nvGrpSpPr>
          <p:cNvPr id="18" name="Group 17">
            <a:extLst>
              <a:ext uri="{FF2B5EF4-FFF2-40B4-BE49-F238E27FC236}">
                <a16:creationId xmlns:a16="http://schemas.microsoft.com/office/drawing/2014/main" id="{48BB06BD-A044-4F36-92A2-E245489605A2}"/>
              </a:ext>
            </a:extLst>
          </p:cNvPr>
          <p:cNvGrpSpPr/>
          <p:nvPr/>
        </p:nvGrpSpPr>
        <p:grpSpPr>
          <a:xfrm>
            <a:off x="2066922" y="5120750"/>
            <a:ext cx="8058154" cy="1046322"/>
            <a:chOff x="542923" y="1736761"/>
            <a:chExt cx="8058154" cy="1046322"/>
          </a:xfrm>
          <a:solidFill>
            <a:srgbClr val="627981"/>
          </a:solidFill>
        </p:grpSpPr>
        <p:sp>
          <p:nvSpPr>
            <p:cNvPr id="19" name="Rectangle 18">
              <a:extLst>
                <a:ext uri="{FF2B5EF4-FFF2-40B4-BE49-F238E27FC236}">
                  <a16:creationId xmlns:a16="http://schemas.microsoft.com/office/drawing/2014/main" id="{DA6BCFD9-484A-4363-8325-9DEBCEC3A8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B7789FD-6B13-4999-8DA1-E0B1BE1B6E2B}"/>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task does not imply that the government should attempt to set prices and wages throughout the economy, nor take over and manage large corporations or entire industries directly.</a:t>
              </a:r>
            </a:p>
          </p:txBody>
        </p:sp>
      </p:grpSp>
    </p:spTree>
    <p:extLst>
      <p:ext uri="{BB962C8B-B14F-4D97-AF65-F5344CB8AC3E}">
        <p14:creationId xmlns:p14="http://schemas.microsoft.com/office/powerpoint/2010/main" val="32309518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Practical Questions about Keynesian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58421" y="194814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Can government economists accurately identify potential GDP?</a:t>
              </a:r>
            </a:p>
          </p:txBody>
        </p:sp>
      </p:grpSp>
      <p:grpSp>
        <p:nvGrpSpPr>
          <p:cNvPr id="20" name="Group 19"/>
          <p:cNvGrpSpPr/>
          <p:nvPr/>
        </p:nvGrpSpPr>
        <p:grpSpPr>
          <a:xfrm>
            <a:off x="2066922" y="24619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Is an increase in AD better achieved by a tax cut or an increase in government spending?</a:t>
              </a:r>
            </a:p>
          </p:txBody>
        </p:sp>
      </p:grpSp>
      <p:grpSp>
        <p:nvGrpSpPr>
          <p:cNvPr id="23" name="Group 22"/>
          <p:cNvGrpSpPr/>
          <p:nvPr/>
        </p:nvGrpSpPr>
        <p:grpSpPr>
          <a:xfrm>
            <a:off x="2066922" y="3343082"/>
            <a:ext cx="8058154" cy="1046322"/>
            <a:chOff x="542923" y="1736761"/>
            <a:chExt cx="8058154" cy="1046322"/>
          </a:xfrm>
          <a:solidFill>
            <a:srgbClr val="627981"/>
          </a:solidFill>
        </p:grpSpPr>
        <p:sp>
          <p:nvSpPr>
            <p:cNvPr id="24" name="Rectangle 23"/>
            <p:cNvSpPr/>
            <p:nvPr/>
          </p:nvSpPr>
          <p:spPr>
            <a:xfrm>
              <a:off x="542923" y="1736761"/>
              <a:ext cx="8058154" cy="10463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73919" y="1767420"/>
              <a:ext cx="8027158"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Given the inevitable delays and uncertainties as the government makes policies into law, is it reasonable to expect that the government can implement Keynesian economics?</a:t>
              </a:r>
            </a:p>
          </p:txBody>
        </p:sp>
      </p:grpSp>
      <p:grpSp>
        <p:nvGrpSpPr>
          <p:cNvPr id="15" name="Group 14">
            <a:extLst>
              <a:ext uri="{FF2B5EF4-FFF2-40B4-BE49-F238E27FC236}">
                <a16:creationId xmlns:a16="http://schemas.microsoft.com/office/drawing/2014/main" id="{D227CA4B-344C-4E70-AC95-36F0FA80FAE3}"/>
              </a:ext>
            </a:extLst>
          </p:cNvPr>
          <p:cNvGrpSpPr/>
          <p:nvPr/>
        </p:nvGrpSpPr>
        <p:grpSpPr>
          <a:xfrm>
            <a:off x="2066922" y="447015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C15746A-9601-439A-AEEB-015D8F1BAF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BA71912-D4D3-472C-AC76-D166C3325C8C}"/>
                </a:ext>
              </a:extLst>
            </p:cNvPr>
            <p:cNvSpPr txBox="1"/>
            <p:nvPr/>
          </p:nvSpPr>
          <p:spPr>
            <a:xfrm>
              <a:off x="573919" y="1938484"/>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Is fixing a recession as simple as pumping up aggregate demand?</a:t>
              </a:r>
            </a:p>
          </p:txBody>
        </p:sp>
      </p:grpSp>
    </p:spTree>
    <p:extLst>
      <p:ext uri="{BB962C8B-B14F-4D97-AF65-F5344CB8AC3E}">
        <p14:creationId xmlns:p14="http://schemas.microsoft.com/office/powerpoint/2010/main" val="26165725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74672" y="1383374"/>
            <a:ext cx="8042656" cy="1938992"/>
          </a:xfrm>
          <a:prstGeom prst="rect">
            <a:avLst/>
          </a:prstGeom>
          <a:solidFill>
            <a:srgbClr val="627981"/>
          </a:solidFill>
        </p:spPr>
        <p:txBody>
          <a:bodyPr wrap="square" rtlCol="0">
            <a:spAutoFit/>
          </a:bodyPr>
          <a:lstStyle/>
          <a:p>
            <a:pPr algn="ctr"/>
            <a:endParaRPr lang="en-US" sz="2000" dirty="0">
              <a:solidFill>
                <a:schemeClr val="bg1"/>
              </a:solidFill>
            </a:endParaRPr>
          </a:p>
          <a:p>
            <a:pPr algn="ctr"/>
            <a:r>
              <a:rPr lang="en-US" sz="2000" dirty="0">
                <a:solidFill>
                  <a:schemeClr val="bg1"/>
                </a:solidFill>
              </a:rPr>
              <a:t>When the economy is in a recession due to insufficient aggregate demand, should expansionary fiscal policy be an increase in government spending or an individual income tax cut? Explain how each would increase aggregate demand and how you would respond to each.</a:t>
            </a:r>
          </a:p>
          <a:p>
            <a:pPr algn="ctr"/>
            <a:endParaRPr lang="en-US" sz="2000" dirty="0">
              <a:solidFill>
                <a:schemeClr val="bg1"/>
              </a:solidFill>
            </a:endParaRPr>
          </a:p>
        </p:txBody>
      </p:sp>
      <p:pic>
        <p:nvPicPr>
          <p:cNvPr id="3" name="Picture 2" descr="A downward sloping arrow with numbers in the background">
            <a:extLst>
              <a:ext uri="{FF2B5EF4-FFF2-40B4-BE49-F238E27FC236}">
                <a16:creationId xmlns:a16="http://schemas.microsoft.com/office/drawing/2014/main" id="{BC6426B6-7A30-4827-A0CB-55937F775A4E}"/>
              </a:ext>
            </a:extLst>
          </p:cNvPr>
          <p:cNvPicPr>
            <a:picLocks noChangeAspect="1"/>
          </p:cNvPicPr>
          <p:nvPr/>
        </p:nvPicPr>
        <p:blipFill>
          <a:blip r:embed="rId3"/>
          <a:stretch>
            <a:fillRect/>
          </a:stretch>
        </p:blipFill>
        <p:spPr>
          <a:xfrm>
            <a:off x="3956200" y="3572873"/>
            <a:ext cx="4279599" cy="2946682"/>
          </a:xfrm>
          <a:prstGeom prst="rect">
            <a:avLst/>
          </a:prstGeom>
        </p:spPr>
      </p:pic>
    </p:spTree>
    <p:extLst>
      <p:ext uri="{BB962C8B-B14F-4D97-AF65-F5344CB8AC3E}">
        <p14:creationId xmlns:p14="http://schemas.microsoft.com/office/powerpoint/2010/main" val="2760851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Consumption Expenditure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403" y="185557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Consumer expenditure is spending by households and individuals on durable goods, nondurable goods, and services.</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01" y="2595315"/>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8093" y="197994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Durable goods </a:t>
              </a:r>
              <a:r>
                <a:rPr lang="en-US" sz="2000" dirty="0">
                  <a:solidFill>
                    <a:schemeClr val="lt1"/>
                  </a:solidFill>
                  <a:latin typeface="Calibri"/>
                  <a:ea typeface="Calibri"/>
                  <a:cs typeface="Calibri"/>
                  <a:sym typeface="Calibri"/>
                </a:rPr>
                <a:t>are goods that last and provide value over time.</a:t>
              </a:r>
              <a:endParaRPr sz="2000" dirty="0">
                <a:solidFill>
                  <a:schemeClr val="lt1"/>
                </a:solidFill>
                <a:latin typeface="Calibri"/>
                <a:ea typeface="Calibri"/>
                <a:cs typeface="Calibri"/>
                <a:sym typeface="Calibri"/>
              </a:endParaRPr>
            </a:p>
          </p:txBody>
        </p:sp>
      </p:grpSp>
      <p:grpSp>
        <p:nvGrpSpPr>
          <p:cNvPr id="29" name="Google Shape;157;p18">
            <a:extLst>
              <a:ext uri="{FF2B5EF4-FFF2-40B4-BE49-F238E27FC236}">
                <a16:creationId xmlns:a16="http://schemas.microsoft.com/office/drawing/2014/main" id="{7FED6C4E-A226-4375-942C-28D45D480D59}"/>
              </a:ext>
            </a:extLst>
          </p:cNvPr>
          <p:cNvGrpSpPr/>
          <p:nvPr/>
        </p:nvGrpSpPr>
        <p:grpSpPr>
          <a:xfrm>
            <a:off x="2066241" y="4850183"/>
            <a:ext cx="8058300" cy="1047325"/>
            <a:chOff x="542923" y="1736761"/>
            <a:chExt cx="8058300" cy="807000"/>
          </a:xfrm>
        </p:grpSpPr>
        <p:sp>
          <p:nvSpPr>
            <p:cNvPr id="30" name="Google Shape;158;p18">
              <a:extLst>
                <a:ext uri="{FF2B5EF4-FFF2-40B4-BE49-F238E27FC236}">
                  <a16:creationId xmlns:a16="http://schemas.microsoft.com/office/drawing/2014/main" id="{A38266FA-99D7-4E47-AD51-7C49FCFB6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1" name="Google Shape;159;p18">
              <a:extLst>
                <a:ext uri="{FF2B5EF4-FFF2-40B4-BE49-F238E27FC236}">
                  <a16:creationId xmlns:a16="http://schemas.microsoft.com/office/drawing/2014/main" id="{6513816F-102D-44AB-BCA5-965D6FE501FA}"/>
                </a:ext>
              </a:extLst>
            </p:cNvPr>
            <p:cNvSpPr txBox="1"/>
            <p:nvPr/>
          </p:nvSpPr>
          <p:spPr>
            <a:xfrm>
              <a:off x="668093" y="1852190"/>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Services</a:t>
              </a:r>
              <a:r>
                <a:rPr lang="en-US" sz="2000" dirty="0">
                  <a:solidFill>
                    <a:schemeClr val="lt1"/>
                  </a:solidFill>
                  <a:latin typeface="Calibri"/>
                  <a:ea typeface="Calibri"/>
                  <a:cs typeface="Calibri"/>
                  <a:sym typeface="Calibri"/>
                </a:rPr>
                <a:t> are intangible things that consumers buy, like health care or entertainment.  </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471" y="3722615"/>
            <a:ext cx="8058300" cy="1047325"/>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7863" y="187863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Nondurable goods </a:t>
              </a:r>
              <a:r>
                <a:rPr lang="en-US" sz="2000" dirty="0">
                  <a:solidFill>
                    <a:schemeClr val="lt1"/>
                  </a:solidFill>
                  <a:latin typeface="Calibri"/>
                  <a:ea typeface="Calibri"/>
                  <a:cs typeface="Calibri"/>
                  <a:sym typeface="Calibri"/>
                </a:rPr>
                <a:t>are goods that are completely consumed in less than a year.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1582584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74672" y="1383374"/>
            <a:ext cx="8042656" cy="5016758"/>
          </a:xfrm>
          <a:prstGeom prst="rect">
            <a:avLst/>
          </a:prstGeom>
          <a:solidFill>
            <a:srgbClr val="627981"/>
          </a:solidFill>
        </p:spPr>
        <p:txBody>
          <a:bodyPr wrap="square" rtlCol="0">
            <a:spAutoFit/>
          </a:bodyPr>
          <a:lstStyle/>
          <a:p>
            <a:pPr algn="ctr"/>
            <a:endParaRPr lang="en-US" sz="2000" dirty="0">
              <a:solidFill>
                <a:schemeClr val="bg1"/>
              </a:solidFill>
            </a:endParaRPr>
          </a:p>
          <a:p>
            <a:pPr algn="ctr"/>
            <a:r>
              <a:rPr lang="en-US" sz="2000" dirty="0">
                <a:solidFill>
                  <a:schemeClr val="bg1"/>
                </a:solidFill>
              </a:rPr>
              <a:t>When the economy is in a recession due to insufficient aggregate demand, should expansionary fiscal policy be an increase in government spending or an individual income tax cut? Explain how each would increase aggregate demand and how you would respond to each.</a:t>
            </a:r>
          </a:p>
          <a:p>
            <a:pPr algn="ctr"/>
            <a:endParaRPr lang="en-US" sz="2000" dirty="0">
              <a:solidFill>
                <a:schemeClr val="bg1"/>
              </a:solidFill>
            </a:endParaRPr>
          </a:p>
          <a:p>
            <a:pPr algn="ctr"/>
            <a:r>
              <a:rPr lang="en-US" sz="2000" i="1" dirty="0">
                <a:solidFill>
                  <a:schemeClr val="bg1"/>
                </a:solidFill>
              </a:rPr>
              <a:t>An increase in government spending for goods and services is a direct increase in aggregate demand. You would be directly affected by government spending if it resulted in you being hired for a government</a:t>
            </a:r>
          </a:p>
          <a:p>
            <a:pPr algn="ctr"/>
            <a:r>
              <a:rPr lang="en-US" sz="2000" i="1" dirty="0">
                <a:solidFill>
                  <a:schemeClr val="bg1"/>
                </a:solidFill>
              </a:rPr>
              <a:t>job or the spending was for a good that you produced. In the case of an individual income tax cut, you would be directly affected with more income to spend. However, you might use the tax cut to pay off debt rather than increase your consumption of goods and services. Because all individuals won’t choose to spend the tax cut, its impact on aggregate demand would be smaller than an increase in government spending of an equal amount.</a:t>
            </a:r>
          </a:p>
          <a:p>
            <a:pPr algn="ctr"/>
            <a:endParaRPr lang="en-US" sz="2000" dirty="0">
              <a:solidFill>
                <a:schemeClr val="bg1"/>
              </a:solidFill>
            </a:endParaRPr>
          </a:p>
        </p:txBody>
      </p:sp>
    </p:spTree>
    <p:extLst>
      <p:ext uri="{BB962C8B-B14F-4D97-AF65-F5344CB8AC3E}">
        <p14:creationId xmlns:p14="http://schemas.microsoft.com/office/powerpoint/2010/main" val="9155271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290029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690062"/>
            <a:ext cx="7990449" cy="2554545"/>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000" dirty="0">
                <a:solidFill>
                  <a:prstClr val="white"/>
                </a:solidFill>
                <a:latin typeface="Calibri"/>
                <a:ea typeface="Calibri"/>
                <a:cs typeface="Calibri"/>
                <a:sym typeface="Calibri"/>
              </a:rPr>
              <a:t>The Keynesian solution to a recession is expansionary fiscal policy enacted by the government.</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lang="en-US" sz="2000" dirty="0">
              <a:solidFill>
                <a:prstClr val="white"/>
              </a:solidFill>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rPr>
              <a:t>The </a:t>
            </a:r>
            <a:r>
              <a:rPr lang="en-US" sz="2000" dirty="0">
                <a:solidFill>
                  <a:prstClr val="white"/>
                </a:solidFill>
                <a:latin typeface="Calibri"/>
                <a:ea typeface="Calibri"/>
                <a:cs typeface="Calibri"/>
                <a:sym typeface="Calibri"/>
              </a:rPr>
              <a:t>Keynesian </a:t>
            </a:r>
            <a:r>
              <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rPr>
              <a:t>solution to inflationary pressures brought about by the economy operating above potential GDP is contractionary fiscal policy.</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000" dirty="0">
                <a:solidFill>
                  <a:prstClr val="white"/>
                </a:solidFill>
                <a:latin typeface="Calibri"/>
                <a:cs typeface="Calibri"/>
              </a:rPr>
              <a:t>The full extent of the government’s role in the economy is a subject of debate.</a:t>
            </a:r>
          </a:p>
        </p:txBody>
      </p:sp>
    </p:spTree>
    <p:extLst>
      <p:ext uri="{BB962C8B-B14F-4D97-AF65-F5344CB8AC3E}">
        <p14:creationId xmlns:p14="http://schemas.microsoft.com/office/powerpoint/2010/main" val="10451585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a:solidFill>
                  <a:srgbClr val="FFFFFF"/>
                </a:solidFill>
                <a:latin typeface="Century Gothic"/>
                <a:ea typeface="Century Gothic"/>
                <a:cs typeface="Century Gothic"/>
                <a:sym typeface="Century Gothic"/>
              </a:rPr>
              <a:t>HAWKES</a:t>
            </a:r>
            <a:r>
              <a:rPr lang="en-US" sz="7200" b="0" i="0" u="none" strike="noStrike" cap="none">
                <a:solidFill>
                  <a:srgbClr val="FFFFFF"/>
                </a:solidFill>
                <a:latin typeface="Century Gothic"/>
                <a:ea typeface="Century Gothic"/>
                <a:cs typeface="Century Gothic"/>
                <a:sym typeface="Century Gothic"/>
              </a:rPr>
              <a:t> LEARNING</a:t>
            </a:r>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Consumption Expenditure</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5901" y="5113604"/>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403" y="185557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A car is an example of a durable good that would be an example of consumer expenditure.</a:t>
              </a:r>
              <a:endParaRPr dirty="0"/>
            </a:p>
          </p:txBody>
        </p:sp>
      </p:grpSp>
      <p:pic>
        <p:nvPicPr>
          <p:cNvPr id="2" name="Picture 1" descr="A car parked for display">
            <a:extLst>
              <a:ext uri="{FF2B5EF4-FFF2-40B4-BE49-F238E27FC236}">
                <a16:creationId xmlns:a16="http://schemas.microsoft.com/office/drawing/2014/main" id="{B0FABFFA-D34D-4522-97B6-A426555E3271}"/>
              </a:ext>
            </a:extLst>
          </p:cNvPr>
          <p:cNvPicPr>
            <a:picLocks noChangeAspect="1"/>
          </p:cNvPicPr>
          <p:nvPr/>
        </p:nvPicPr>
        <p:blipFill>
          <a:blip r:embed="rId3"/>
          <a:stretch>
            <a:fillRect/>
          </a:stretch>
        </p:blipFill>
        <p:spPr>
          <a:xfrm>
            <a:off x="3465231" y="1373156"/>
            <a:ext cx="5257800" cy="3505200"/>
          </a:xfrm>
          <a:prstGeom prst="rect">
            <a:avLst/>
          </a:prstGeom>
        </p:spPr>
      </p:pic>
    </p:spTree>
    <p:extLst>
      <p:ext uri="{BB962C8B-B14F-4D97-AF65-F5344CB8AC3E}">
        <p14:creationId xmlns:p14="http://schemas.microsoft.com/office/powerpoint/2010/main" val="1615375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Factors that </a:t>
              </a:r>
              <a:r>
                <a:rPr lang="en-US" sz="3000" dirty="0">
                  <a:latin typeface="Century Gothic"/>
                  <a:ea typeface="Century Gothic"/>
                  <a:cs typeface="Century Gothic"/>
                  <a:sym typeface="Century Gothic"/>
                </a:rPr>
                <a:t>A</a:t>
              </a:r>
              <a:r>
                <a:rPr lang="en-US" sz="3000" b="0" i="0" u="none" strike="noStrike" cap="none" dirty="0">
                  <a:solidFill>
                    <a:srgbClr val="000000"/>
                  </a:solidFill>
                  <a:latin typeface="Century Gothic"/>
                  <a:ea typeface="Century Gothic"/>
                  <a:cs typeface="Century Gothic"/>
                  <a:sym typeface="Century Gothic"/>
                </a:rPr>
                <a:t>ffect Consumption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403" y="1878698"/>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most people, the single most powerful determinant of how much they consume is </a:t>
              </a:r>
              <a:r>
                <a:rPr lang="en-US" sz="2000" b="1" dirty="0">
                  <a:solidFill>
                    <a:schemeClr val="lt1"/>
                  </a:solidFill>
                  <a:latin typeface="Calibri"/>
                  <a:ea typeface="Calibri"/>
                  <a:cs typeface="Calibri"/>
                  <a:sym typeface="Calibri"/>
                </a:rPr>
                <a:t>disposable income</a:t>
              </a:r>
              <a:r>
                <a:rPr lang="en-US" sz="2000" dirty="0">
                  <a:solidFill>
                    <a:schemeClr val="lt1"/>
                  </a:solidFill>
                  <a:latin typeface="Calibri"/>
                  <a:ea typeface="Calibri"/>
                  <a:cs typeface="Calibri"/>
                  <a:sym typeface="Calibri"/>
                </a:rPr>
                <a:t>, or income after taxes.</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01" y="2595315"/>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7633" y="187162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Consumer expectations about future income are also important in determining consumption.</a:t>
              </a:r>
              <a:endParaRPr sz="2000" dirty="0">
                <a:solidFill>
                  <a:schemeClr val="lt1"/>
                </a:solidFill>
                <a:latin typeface="Calibri"/>
                <a:ea typeface="Calibri"/>
                <a:cs typeface="Calibri"/>
                <a:sym typeface="Calibri"/>
              </a:endParaRPr>
            </a:p>
          </p:txBody>
        </p:sp>
      </p:grpSp>
      <p:grpSp>
        <p:nvGrpSpPr>
          <p:cNvPr id="29" name="Google Shape;157;p18">
            <a:extLst>
              <a:ext uri="{FF2B5EF4-FFF2-40B4-BE49-F238E27FC236}">
                <a16:creationId xmlns:a16="http://schemas.microsoft.com/office/drawing/2014/main" id="{7FED6C4E-A226-4375-942C-28D45D480D59}"/>
              </a:ext>
            </a:extLst>
          </p:cNvPr>
          <p:cNvGrpSpPr/>
          <p:nvPr/>
        </p:nvGrpSpPr>
        <p:grpSpPr>
          <a:xfrm>
            <a:off x="2066241" y="4850183"/>
            <a:ext cx="8058300" cy="1047325"/>
            <a:chOff x="542923" y="1736761"/>
            <a:chExt cx="8058300" cy="807000"/>
          </a:xfrm>
        </p:grpSpPr>
        <p:sp>
          <p:nvSpPr>
            <p:cNvPr id="30" name="Google Shape;158;p18">
              <a:extLst>
                <a:ext uri="{FF2B5EF4-FFF2-40B4-BE49-F238E27FC236}">
                  <a16:creationId xmlns:a16="http://schemas.microsoft.com/office/drawing/2014/main" id="{A38266FA-99D7-4E47-AD51-7C49FCFB6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1" name="Google Shape;159;p18">
              <a:extLst>
                <a:ext uri="{FF2B5EF4-FFF2-40B4-BE49-F238E27FC236}">
                  <a16:creationId xmlns:a16="http://schemas.microsoft.com/office/drawing/2014/main" id="{6513816F-102D-44AB-BCA5-965D6FE501FA}"/>
                </a:ext>
              </a:extLst>
            </p:cNvPr>
            <p:cNvSpPr txBox="1"/>
            <p:nvPr/>
          </p:nvSpPr>
          <p:spPr>
            <a:xfrm>
              <a:off x="668093" y="1863196"/>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households experience a decrease in wealth, savings may increase, and consumption may decrease.</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471" y="3722615"/>
            <a:ext cx="8058300" cy="1047325"/>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7863" y="187970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households experience a rise in wealth, they may be willing to consume a higher share of their income and save less.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523631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Investment</a:t>
              </a:r>
              <a:r>
                <a:rPr lang="en-US" sz="3000" b="0" i="0" u="none" strike="noStrike" cap="none" dirty="0">
                  <a:solidFill>
                    <a:srgbClr val="000000"/>
                  </a:solidFill>
                  <a:latin typeface="Century Gothic"/>
                  <a:ea typeface="Century Gothic"/>
                  <a:cs typeface="Century Gothic"/>
                  <a:sym typeface="Century Gothic"/>
                </a:rPr>
                <a:t> Expenditure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850" y="27275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628" y="186071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clearest driver of investment benefits is the expectation of future profits.</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850" y="3831203"/>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7858" y="1872065"/>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Lower interest rates stimulate increased investment from firms, while higher interest rates reduce investment.</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385" y="4987330"/>
            <a:ext cx="8058300" cy="1047325"/>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8093" y="185662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factors affect expected profitability, making business investment the most variable of the four components of AD.</a:t>
              </a:r>
              <a:endParaRPr sz="2000" dirty="0">
                <a:solidFill>
                  <a:schemeClr val="lt1"/>
                </a:solidFill>
                <a:latin typeface="Calibri"/>
                <a:ea typeface="Calibri"/>
                <a:cs typeface="Calibri"/>
                <a:sym typeface="Calibri"/>
              </a:endParaRPr>
            </a:p>
          </p:txBody>
        </p:sp>
      </p:grpSp>
      <p:grpSp>
        <p:nvGrpSpPr>
          <p:cNvPr id="17" name="Google Shape;154;p18">
            <a:extLst>
              <a:ext uri="{FF2B5EF4-FFF2-40B4-BE49-F238E27FC236}">
                <a16:creationId xmlns:a16="http://schemas.microsoft.com/office/drawing/2014/main" id="{04977944-BBD7-47B7-9A5C-3E336C20CA1F}"/>
              </a:ext>
            </a:extLst>
          </p:cNvPr>
          <p:cNvGrpSpPr/>
          <p:nvPr/>
        </p:nvGrpSpPr>
        <p:grpSpPr>
          <a:xfrm>
            <a:off x="2066385" y="1413134"/>
            <a:ext cx="8058300" cy="1215156"/>
            <a:chOff x="542923" y="1736761"/>
            <a:chExt cx="8058300" cy="807000"/>
          </a:xfrm>
        </p:grpSpPr>
        <p:sp>
          <p:nvSpPr>
            <p:cNvPr id="18" name="Google Shape;155;p18">
              <a:extLst>
                <a:ext uri="{FF2B5EF4-FFF2-40B4-BE49-F238E27FC236}">
                  <a16:creationId xmlns:a16="http://schemas.microsoft.com/office/drawing/2014/main" id="{5B9C52EA-A92C-446A-A435-49149A33924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6;p18">
              <a:extLst>
                <a:ext uri="{FF2B5EF4-FFF2-40B4-BE49-F238E27FC236}">
                  <a16:creationId xmlns:a16="http://schemas.microsoft.com/office/drawing/2014/main" id="{CA3B0F0F-7701-49C6-B492-84356B71443A}"/>
                </a:ext>
              </a:extLst>
            </p:cNvPr>
            <p:cNvSpPr txBox="1"/>
            <p:nvPr/>
          </p:nvSpPr>
          <p:spPr>
            <a:xfrm>
              <a:off x="668093" y="1802668"/>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Investment expenditure is spending on four categories of new capital goods: producers’ durable equipment and software, nonresidential structures, changes in inventories, and residential structures.</a:t>
              </a:r>
              <a:endParaRPr dirty="0"/>
            </a:p>
          </p:txBody>
        </p:sp>
      </p:grpSp>
    </p:spTree>
    <p:extLst>
      <p:ext uri="{BB962C8B-B14F-4D97-AF65-F5344CB8AC3E}">
        <p14:creationId xmlns:p14="http://schemas.microsoft.com/office/powerpoint/2010/main" val="921466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12" name="Google Shape;155;p18">
            <a:extLst>
              <a:ext uri="{FF2B5EF4-FFF2-40B4-BE49-F238E27FC236}">
                <a16:creationId xmlns:a16="http://schemas.microsoft.com/office/drawing/2014/main" id="{09F4D6FC-FD1D-4E00-AC0E-F8E426DDD0CA}"/>
              </a:ext>
            </a:extLst>
          </p:cNvPr>
          <p:cNvSpPr/>
          <p:nvPr/>
        </p:nvSpPr>
        <p:spPr>
          <a:xfrm>
            <a:off x="1881188" y="1515231"/>
            <a:ext cx="8429626" cy="164092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Calibri"/>
                <a:ea typeface="Calibri"/>
                <a:cs typeface="Calibri"/>
                <a:sym typeface="Calibri"/>
              </a:rPr>
              <a:t>Suppose that a newly elected president is pro-business and promises to reduce regulations and taxes on businesses. Explain how this will most likely affect business investment.</a:t>
            </a:r>
          </a:p>
        </p:txBody>
      </p:sp>
      <p:pic>
        <p:nvPicPr>
          <p:cNvPr id="3" name="Picture 2" descr="A computer on a desk displaying a graph">
            <a:extLst>
              <a:ext uri="{FF2B5EF4-FFF2-40B4-BE49-F238E27FC236}">
                <a16:creationId xmlns:a16="http://schemas.microsoft.com/office/drawing/2014/main" id="{5726280A-1639-4613-BCD7-AF888B613203}"/>
              </a:ext>
            </a:extLst>
          </p:cNvPr>
          <p:cNvPicPr>
            <a:picLocks noChangeAspect="1"/>
          </p:cNvPicPr>
          <p:nvPr/>
        </p:nvPicPr>
        <p:blipFill>
          <a:blip r:embed="rId3"/>
          <a:stretch>
            <a:fillRect/>
          </a:stretch>
        </p:blipFill>
        <p:spPr>
          <a:xfrm>
            <a:off x="4000963" y="3534292"/>
            <a:ext cx="4190016" cy="2794824"/>
          </a:xfrm>
          <a:prstGeom prst="rect">
            <a:avLst/>
          </a:prstGeom>
        </p:spPr>
      </p:pic>
    </p:spTree>
    <p:extLst>
      <p:ext uri="{BB962C8B-B14F-4D97-AF65-F5344CB8AC3E}">
        <p14:creationId xmlns:p14="http://schemas.microsoft.com/office/powerpoint/2010/main" val="781472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12" name="Google Shape;155;p18">
            <a:extLst>
              <a:ext uri="{FF2B5EF4-FFF2-40B4-BE49-F238E27FC236}">
                <a16:creationId xmlns:a16="http://schemas.microsoft.com/office/drawing/2014/main" id="{09F4D6FC-FD1D-4E00-AC0E-F8E426DDD0CA}"/>
              </a:ext>
            </a:extLst>
          </p:cNvPr>
          <p:cNvSpPr/>
          <p:nvPr/>
        </p:nvSpPr>
        <p:spPr>
          <a:xfrm>
            <a:off x="1881188" y="1515230"/>
            <a:ext cx="8429626" cy="277654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Calibri"/>
                <a:ea typeface="Calibri"/>
                <a:cs typeface="Calibri"/>
                <a:sym typeface="Calibri"/>
              </a:rPr>
              <a:t>Suppose that a newly elected president is pro-business and promises to reduce regulations and taxes on businesses. Explain how this will most likely affect business investment.</a:t>
            </a:r>
          </a:p>
          <a:p>
            <a:pPr marL="0" marR="0" lvl="0" indent="0" algn="ctr" rtl="0">
              <a:spcBef>
                <a:spcPts val="0"/>
              </a:spcBef>
              <a:spcAft>
                <a:spcPts val="0"/>
              </a:spcAft>
              <a:buNone/>
            </a:pPr>
            <a:endParaRPr lang="en-US" sz="2000" i="1" dirty="0">
              <a:solidFill>
                <a:schemeClr val="lt1"/>
              </a:solidFill>
              <a:latin typeface="Calibri"/>
              <a:ea typeface="Calibri"/>
              <a:cs typeface="Calibri"/>
              <a:sym typeface="Calibri"/>
            </a:endParaRPr>
          </a:p>
          <a:p>
            <a:pPr marL="0" marR="0" lvl="0" indent="0" algn="ctr" rtl="0">
              <a:spcBef>
                <a:spcPts val="0"/>
              </a:spcBef>
              <a:spcAft>
                <a:spcPts val="0"/>
              </a:spcAft>
              <a:buNone/>
            </a:pPr>
            <a:r>
              <a:rPr lang="en-US" sz="2000" i="1" dirty="0">
                <a:solidFill>
                  <a:schemeClr val="lt1"/>
                </a:solidFill>
                <a:latin typeface="Calibri"/>
                <a:ea typeface="Calibri"/>
                <a:cs typeface="Calibri"/>
                <a:sym typeface="Calibri"/>
              </a:rPr>
              <a:t>Lower taxes and fewer regulations will make businesses optimistic that future profits will increase. When business confidence increases, investment spending increases.</a:t>
            </a:r>
            <a:endParaRPr sz="2000" i="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201860258"/>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3362</TotalTime>
  <Words>5253</Words>
  <Application>Microsoft Office PowerPoint</Application>
  <PresentationFormat>Widescreen</PresentationFormat>
  <Paragraphs>384</Paragraphs>
  <Slides>42</Slides>
  <Notes>42</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7" baseType="lpstr">
      <vt:lpstr>Arial</vt:lpstr>
      <vt:lpstr>Century Gothic</vt:lpstr>
      <vt:lpstr>Calibri</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Mirmow</dc:creator>
  <cp:lastModifiedBy>Kelsey Gamel</cp:lastModifiedBy>
  <cp:revision>65</cp:revision>
  <dcterms:modified xsi:type="dcterms:W3CDTF">2021-07-23T15:34:48Z</dcterms:modified>
</cp:coreProperties>
</file>