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8" r:id="rId1"/>
  </p:sldMasterIdLst>
  <p:notesMasterIdLst>
    <p:notesMasterId r:id="rId10"/>
  </p:notesMasterIdLst>
  <p:sldIdLst>
    <p:sldId id="256" r:id="rId2"/>
    <p:sldId id="402" r:id="rId3"/>
    <p:sldId id="276" r:id="rId4"/>
    <p:sldId id="403" r:id="rId5"/>
    <p:sldId id="329" r:id="rId6"/>
    <p:sldId id="376" r:id="rId7"/>
    <p:sldId id="368" r:id="rId8"/>
    <p:sldId id="275" r:id="rId9"/>
  </p:sldIdLst>
  <p:sldSz cx="12192000" cy="6858000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Calibri Light" panose="020F0302020204030204" pitchFamily="34" charset="0"/>
      <p:regular r:id="rId15"/>
      <p:italic r:id="rId16"/>
    </p:embeddedFont>
    <p:embeddedFont>
      <p:font typeface="Century Gothic" panose="020B0502020202020204" pitchFamily="34" charset="0"/>
      <p:regular r:id="rId17"/>
      <p:bold r:id="rId18"/>
      <p:italic r:id="rId19"/>
      <p:boldItalic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1" roundtripDataSignature="AMtx7mgpqKudZmLSWKrr7AFFTErfzhMQcA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itlin Edahl" initials="CE" lastIdx="15" clrIdx="0">
    <p:extLst>
      <p:ext uri="{19B8F6BF-5375-455C-9EA6-DF929625EA0E}">
        <p15:presenceInfo xmlns:p15="http://schemas.microsoft.com/office/powerpoint/2012/main" userId="S::cedahl@hawkeslearning.com::f9c8dab7-bc9e-4aed-a3a5-891b49192fba" providerId="AD"/>
      </p:ext>
    </p:extLst>
  </p:cmAuthor>
  <p:cmAuthor id="2" name="Nathan Mirmow" initials="NM" lastIdx="7" clrIdx="1">
    <p:extLst>
      <p:ext uri="{19B8F6BF-5375-455C-9EA6-DF929625EA0E}">
        <p15:presenceInfo xmlns:p15="http://schemas.microsoft.com/office/powerpoint/2012/main" userId="Nathan Mirmow" providerId="None"/>
      </p:ext>
    </p:extLst>
  </p:cmAuthor>
  <p:cmAuthor id="3" name="Caitlin Coleman" initials="CC" lastIdx="1" clrIdx="2">
    <p:extLst>
      <p:ext uri="{19B8F6BF-5375-455C-9EA6-DF929625EA0E}">
        <p15:presenceInfo xmlns:p15="http://schemas.microsoft.com/office/powerpoint/2012/main" userId="S::cclark@hawkeslearning.com::96f87ca1-0e64-4ae8-8d77-98757b85df0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279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4416" autoAdjust="0"/>
  </p:normalViewPr>
  <p:slideViewPr>
    <p:cSldViewPr snapToGrid="0">
      <p:cViewPr varScale="1">
        <p:scale>
          <a:sx n="96" d="100"/>
          <a:sy n="96" d="100"/>
        </p:scale>
        <p:origin x="111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36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31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/>
            <a:r>
              <a:rPr lang="en-US" dirty="0"/>
              <a:t>Finding the balance between Keynesian and Neoclassical models can prove difficult. Both approaches have their own strengths and weaknesses.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AA2198-EFCA-463F-809F-7E29D1BADD5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4995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934816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/>
            <a:r>
              <a:rPr lang="en-US" dirty="0"/>
              <a:t>Discuss the implications of the term neoclassical Keynesian. Is this possible? Why or why not?</a:t>
            </a:r>
          </a:p>
          <a:p>
            <a:pPr marL="0" indent="0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AA2198-EFCA-463F-809F-7E29D1BADD5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6791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/>
            <a:r>
              <a:rPr lang="en-US" dirty="0"/>
              <a:t>The Keynesian model states that AD is the cause of business cycles and rigid wages/prices. It risks overlooking long-term economic growth and natural unemployment. The Neoclassical model is AS focused and analyzes the determinants of output and employment. It is not effective at explaining short-term fluctuations and recessions.</a:t>
            </a:r>
          </a:p>
        </p:txBody>
      </p:sp>
    </p:spTree>
    <p:extLst>
      <p:ext uri="{BB962C8B-B14F-4D97-AF65-F5344CB8AC3E}">
        <p14:creationId xmlns:p14="http://schemas.microsoft.com/office/powerpoint/2010/main" val="4279920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01559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2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6" name="Google Shape;346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2CB1AA-030B-4C0D-94C9-E0D748EF6D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A40394-FF26-4DF3-9D44-733B6D912D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E4F14C-C780-4BD6-A5E0-4E2AAC6290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17041-7A7B-4240-8277-ED423E696DB7}" type="datetimeFigureOut">
              <a:rPr lang="en-US" smtClean="0"/>
              <a:t>7/23/2021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9C3FF9-E543-4C65-B73F-832AD8412C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AEB47B-A42D-4624-B725-222CBF288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0333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DF5458-294B-4ED9-AAE7-DCE794E242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D265D81-1FD9-4516-9B15-154B4025FE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C1267E-0C95-4133-912B-8F789205AB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17041-7A7B-4240-8277-ED423E696DB7}" type="datetimeFigureOut">
              <a:rPr lang="en-US" smtClean="0"/>
              <a:t>7/23/2021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4DF636-D281-4DA6-84A8-6793624FEB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B4D3BB-055B-4585-BDF5-B273CA51B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54086077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070D40C-0885-42FA-99DF-A11978656E8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25F3398-33F7-48F5-80D9-AA28B5338C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F7885E-8229-46D2-BDB2-A47D4849D9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17041-7A7B-4240-8277-ED423E696DB7}" type="datetimeFigureOut">
              <a:rPr lang="en-US" smtClean="0"/>
              <a:t>7/23/2021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161DD8-FDE3-46BD-AF69-91D5FDA3D8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1ECA25-AAF0-48C3-BF2E-7F73EE3CFB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79045029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5055E2-5EC4-4A35-954D-82A1CC265C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435C0B-06B3-4965-AF65-84C7B52945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CF3E0D-40E3-458E-A34C-1C106EB02C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17041-7A7B-4240-8277-ED423E696DB7}" type="datetimeFigureOut">
              <a:rPr lang="en-US" smtClean="0"/>
              <a:t>7/23/2021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A6FE16-2B34-4FA5-BAAA-2CAD1FAD3F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9F2B1F-E6A8-489C-B050-488A4E893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1494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E9EB23-0B0B-4B61-9D9A-DAFD62A4DA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54AD35-7D60-4EDD-8D17-20F5245A1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44DF52-CD0C-4A29-BC02-EB74B4975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17041-7A7B-4240-8277-ED423E696DB7}" type="datetimeFigureOut">
              <a:rPr lang="en-US" smtClean="0"/>
              <a:t>7/23/2021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A78FD0-F8FE-4656-976B-198DC0030A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58998E-CC84-48AF-B944-EE485AF779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0011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863BC8-8F24-4437-9B69-B114540C46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915C62-E960-410B-96D4-F98165E7EE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3A15E9-5C41-4798-8D6B-74881FC18C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9B06EA-7295-4A5D-ADCD-AB357D3A00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17041-7A7B-4240-8277-ED423E696DB7}" type="datetimeFigureOut">
              <a:rPr lang="en-US" smtClean="0"/>
              <a:t>7/23/2021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B408CB-D4A7-4957-8A9A-3E02C19312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2CE679-CEA6-400A-A3D1-3E5565E9CE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456940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FB845B-32FF-43A1-BE06-B3A31B568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863B20-C1FB-418E-A2AC-6DFC4A42FF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48D12B-1B72-4A96-9BA1-20D9B8201C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3086C25-E379-41BF-9310-BFEF63D21C2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7E370E9-AF5E-4A50-9734-2BB4170CBB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45BDA4-DF5D-4C43-A46F-612A3F5ADB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17041-7A7B-4240-8277-ED423E696DB7}" type="datetimeFigureOut">
              <a:rPr lang="en-US" smtClean="0"/>
              <a:t>7/23/2021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028DE53-F134-4317-9D52-384DB6B677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3C2CAAC-42A8-4073-8A04-4A5AA4D8A2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98190601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CF4669-81AB-4CE2-9BAF-B25BBFD73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8FB222-4305-406B-95B9-5DEA99DE5C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17041-7A7B-4240-8277-ED423E696DB7}" type="datetimeFigureOut">
              <a:rPr lang="en-US" smtClean="0"/>
              <a:t>7/23/2021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9EA25F4-5E7D-4F7E-BD52-469A0B1D79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1F5AE2-E1E4-4EB8-8793-FEFF7D792E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4415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F8303DF-6DE3-4C07-81E8-F098857536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17041-7A7B-4240-8277-ED423E696DB7}" type="datetimeFigureOut">
              <a:rPr lang="en-US" smtClean="0"/>
              <a:t>7/23/2021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C51E82F-4A68-4DFC-8DA0-EFFE1C8F4D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9A496E-0F6D-4756-8E2B-CDC604B98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1093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A1B438-D0D5-47A9-8494-63362116B6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B5170D-26F1-467F-B01D-F7CEEA4C4B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996CA8-0AED-4C5F-BA0C-888862B6FD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00E871-FAD6-401E-A8DD-A52D5B2144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17041-7A7B-4240-8277-ED423E696DB7}" type="datetimeFigureOut">
              <a:rPr lang="en-US" smtClean="0"/>
              <a:t>7/23/2021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424B81-9AF8-41D8-B0A9-373CEEAD78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5F03FC-4DEC-4A52-A106-F300A9B13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0095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924175-B9FE-457E-8C2B-11122CFEA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232A4C2-DC41-4D29-A694-8EDD0A06AB4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A437BF-6321-4293-94C6-D771C004CB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BD95BD-4ECE-403B-BAE5-94A2924DE4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17041-7A7B-4240-8277-ED423E696DB7}" type="datetimeFigureOut">
              <a:rPr lang="en-US" smtClean="0"/>
              <a:t>7/23/2021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197105-2EB6-4275-9821-A39A99B2B3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297E2E-EE77-47E2-9B33-5AED89931E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00275288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86EE4EA-71EE-43BD-81BB-72ADC31F24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68EA6E-CB62-40B7-BD73-BD794B5EF3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88B1C7-12C7-47AB-8DA4-85EF3065CA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917041-7A7B-4240-8277-ED423E696DB7}" type="datetimeFigureOut">
              <a:rPr lang="en-US" smtClean="0"/>
              <a:t>7/23/2021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9BD26A-8234-4A58-BE18-34AA7E52B9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DFA397-7094-4E45-89DA-D759121369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08912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"/>
          <p:cNvSpPr/>
          <p:nvPr/>
        </p:nvSpPr>
        <p:spPr>
          <a:xfrm>
            <a:off x="0" y="0"/>
            <a:ext cx="12192000" cy="1194957"/>
          </a:xfrm>
          <a:prstGeom prst="rect">
            <a:avLst/>
          </a:prstGeom>
          <a:solidFill>
            <a:srgbClr val="5A7E83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40404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" name="Google Shape;50;p1"/>
          <p:cNvSpPr txBox="1"/>
          <p:nvPr/>
        </p:nvSpPr>
        <p:spPr>
          <a:xfrm>
            <a:off x="1569719" y="2081740"/>
            <a:ext cx="9052562" cy="2862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Century Gothic"/>
              <a:buNone/>
            </a:pPr>
            <a:r>
              <a:rPr lang="en-US" sz="6000" b="0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Balancing Keynesian and Neoclassical Models</a:t>
            </a:r>
            <a:endParaRPr lang="en-US" dirty="0"/>
          </a:p>
        </p:txBody>
      </p:sp>
      <p:cxnSp>
        <p:nvCxnSpPr>
          <p:cNvPr id="51" name="Google Shape;51;p1"/>
          <p:cNvCxnSpPr/>
          <p:nvPr/>
        </p:nvCxnSpPr>
        <p:spPr>
          <a:xfrm>
            <a:off x="3071445" y="4944021"/>
            <a:ext cx="5931879" cy="1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52" name="Google Shape;52;p1"/>
          <p:cNvSpPr txBox="1"/>
          <p:nvPr/>
        </p:nvSpPr>
        <p:spPr>
          <a:xfrm>
            <a:off x="481647" y="320477"/>
            <a:ext cx="3565363" cy="561341"/>
          </a:xfrm>
          <a:prstGeom prst="rect">
            <a:avLst/>
          </a:prstGeom>
          <a:solidFill>
            <a:srgbClr val="5A7E83"/>
          </a:solidFill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Century Gothic"/>
              <a:buNone/>
            </a:pPr>
            <a:r>
              <a:rPr lang="en-US" sz="3000" b="1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HAWKES</a:t>
            </a:r>
            <a:r>
              <a:rPr lang="en-US" sz="28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LEARNING</a:t>
            </a:r>
            <a:endParaRPr/>
          </a:p>
        </p:txBody>
      </p:sp>
      <p:cxnSp>
        <p:nvCxnSpPr>
          <p:cNvPr id="53" name="Google Shape;53;p1"/>
          <p:cNvCxnSpPr/>
          <p:nvPr/>
        </p:nvCxnSpPr>
        <p:spPr>
          <a:xfrm>
            <a:off x="3071446" y="2091430"/>
            <a:ext cx="5931879" cy="1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524001" y="338445"/>
            <a:ext cx="9144001" cy="6332628"/>
            <a:chOff x="-1" y="463132"/>
            <a:chExt cx="9144001" cy="6332628"/>
          </a:xfrm>
        </p:grpSpPr>
        <p:sp>
          <p:nvSpPr>
            <p:cNvPr id="26" name="TextBox 25"/>
            <p:cNvSpPr txBox="1"/>
            <p:nvPr/>
          </p:nvSpPr>
          <p:spPr>
            <a:xfrm>
              <a:off x="-1" y="463132"/>
              <a:ext cx="914400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 dirty="0">
                  <a:latin typeface="Century Gothic" panose="020B0502020202020204" pitchFamily="34" charset="0"/>
                </a:rPr>
                <a:t>Introduction</a:t>
              </a: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5477039" y="6241762"/>
              <a:ext cx="3666961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>
                  <a:solidFill>
                    <a:schemeClr val="bg1"/>
                  </a:solidFill>
                  <a:latin typeface="Century Gothic" panose="020B0502020202020204" pitchFamily="34" charset="0"/>
                </a:rPr>
                <a:t>HAWKES</a:t>
              </a:r>
              <a:r>
                <a:rPr lang="en-US" sz="2800">
                  <a:solidFill>
                    <a:schemeClr val="bg1"/>
                  </a:solidFill>
                  <a:latin typeface="Century Gothic" panose="020B0502020202020204" pitchFamily="34" charset="0"/>
                </a:rPr>
                <a:t> LEARNING</a:t>
              </a:r>
            </a:p>
          </p:txBody>
        </p:sp>
      </p:grpSp>
      <p:cxnSp>
        <p:nvCxnSpPr>
          <p:cNvPr id="55" name="Straight Connector 54"/>
          <p:cNvCxnSpPr/>
          <p:nvPr/>
        </p:nvCxnSpPr>
        <p:spPr>
          <a:xfrm>
            <a:off x="1881188" y="1137908"/>
            <a:ext cx="8429625" cy="0"/>
          </a:xfrm>
          <a:prstGeom prst="line">
            <a:avLst/>
          </a:prstGeom>
          <a:ln w="12700">
            <a:solidFill>
              <a:srgbClr val="3235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/>
        </p:nvGrpSpPr>
        <p:grpSpPr>
          <a:xfrm>
            <a:off x="2066922" y="1580912"/>
            <a:ext cx="8058154" cy="806935"/>
            <a:chOff x="542923" y="1736761"/>
            <a:chExt cx="8058154" cy="806935"/>
          </a:xfrm>
          <a:solidFill>
            <a:srgbClr val="627981"/>
          </a:solidFill>
        </p:grpSpPr>
        <p:sp>
          <p:nvSpPr>
            <p:cNvPr id="9" name="Rectangle 8"/>
            <p:cNvSpPr/>
            <p:nvPr/>
          </p:nvSpPr>
          <p:spPr>
            <a:xfrm>
              <a:off x="542923" y="1736761"/>
              <a:ext cx="8058154" cy="80693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bg1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42923" y="1802985"/>
              <a:ext cx="7807571" cy="70788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000" dirty="0">
                  <a:solidFill>
                    <a:schemeClr val="bg1"/>
                  </a:solidFill>
                </a:rPr>
                <a:t>Finding the balance between Keynesian and neoclassical models can prove difficult.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2066922" y="2456766"/>
            <a:ext cx="8058154" cy="806935"/>
            <a:chOff x="542923" y="1736761"/>
            <a:chExt cx="8058154" cy="806935"/>
          </a:xfrm>
          <a:solidFill>
            <a:srgbClr val="627981"/>
          </a:solidFill>
        </p:grpSpPr>
        <p:sp>
          <p:nvSpPr>
            <p:cNvPr id="21" name="Rectangle 20"/>
            <p:cNvSpPr/>
            <p:nvPr/>
          </p:nvSpPr>
          <p:spPr>
            <a:xfrm>
              <a:off x="542923" y="1736761"/>
              <a:ext cx="8058154" cy="80693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bg1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42923" y="1910790"/>
              <a:ext cx="7776575" cy="40011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000" dirty="0">
                  <a:solidFill>
                    <a:schemeClr val="bg1"/>
                  </a:solidFill>
                </a:rPr>
                <a:t>Both approaches have their own strengths and weaknesses.</a:t>
              </a:r>
            </a:p>
          </p:txBody>
        </p:sp>
      </p:grpSp>
      <p:pic>
        <p:nvPicPr>
          <p:cNvPr id="5" name="Picture 4" descr="A silver scale on a table">
            <a:extLst>
              <a:ext uri="{FF2B5EF4-FFF2-40B4-BE49-F238E27FC236}">
                <a16:creationId xmlns:a16="http://schemas.microsoft.com/office/drawing/2014/main" id="{D1E9D9DE-96E0-4D65-B0A8-8244FA9C145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3340" r="4500"/>
          <a:stretch/>
        </p:blipFill>
        <p:spPr>
          <a:xfrm>
            <a:off x="4379189" y="3484913"/>
            <a:ext cx="3433622" cy="3056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1046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Google Shape;67;p3"/>
          <p:cNvGrpSpPr/>
          <p:nvPr/>
        </p:nvGrpSpPr>
        <p:grpSpPr>
          <a:xfrm>
            <a:off x="1569659" y="105147"/>
            <a:ext cx="9052563" cy="6339972"/>
            <a:chOff x="0" y="0"/>
            <a:chExt cx="9052562" cy="6339971"/>
          </a:xfrm>
        </p:grpSpPr>
        <p:sp>
          <p:nvSpPr>
            <p:cNvPr id="68" name="Google Shape;68;p3"/>
            <p:cNvSpPr txBox="1"/>
            <p:nvPr/>
          </p:nvSpPr>
          <p:spPr>
            <a:xfrm>
              <a:off x="0" y="0"/>
              <a:ext cx="9052500" cy="5539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Century Gothic"/>
                <a:buNone/>
              </a:pPr>
              <a:r>
                <a:rPr lang="en-US" sz="3000" b="0" i="0" u="none" strike="noStrike" cap="none" dirty="0">
                  <a:solidFill>
                    <a:srgbClr val="000000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Balancing the Models</a:t>
              </a:r>
              <a:endParaRPr dirty="0"/>
            </a:p>
          </p:txBody>
        </p:sp>
        <p:sp>
          <p:nvSpPr>
            <p:cNvPr id="69" name="Google Shape;69;p3"/>
            <p:cNvSpPr txBox="1"/>
            <p:nvPr/>
          </p:nvSpPr>
          <p:spPr>
            <a:xfrm>
              <a:off x="5477039" y="5778630"/>
              <a:ext cx="3575523" cy="5613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000"/>
                <a:buFont typeface="Century Gothic"/>
                <a:buNone/>
              </a:pPr>
              <a:r>
                <a:rPr lang="en-US" sz="3000" b="1" i="0" u="none" strike="noStrike" cap="none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HAWKES</a:t>
              </a:r>
              <a:r>
                <a:rPr lang="en-US" sz="2800" b="0" i="0" u="none" strike="noStrike" cap="none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LEARNING</a:t>
              </a:r>
              <a:endParaRPr/>
            </a:p>
          </p:txBody>
        </p:sp>
      </p:grpSp>
      <p:cxnSp>
        <p:nvCxnSpPr>
          <p:cNvPr id="70" name="Google Shape;70;p3"/>
          <p:cNvCxnSpPr/>
          <p:nvPr/>
        </p:nvCxnSpPr>
        <p:spPr>
          <a:xfrm>
            <a:off x="1881188" y="1137907"/>
            <a:ext cx="8429626" cy="1"/>
          </a:xfrm>
          <a:prstGeom prst="straightConnector1">
            <a:avLst/>
          </a:prstGeom>
          <a:noFill/>
          <a:ln w="12700" cap="flat" cmpd="sng">
            <a:solidFill>
              <a:srgbClr val="323542"/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74" name="Google Shape;74;p3"/>
          <p:cNvSpPr txBox="1"/>
          <p:nvPr/>
        </p:nvSpPr>
        <p:spPr>
          <a:xfrm>
            <a:off x="2277821" y="4166432"/>
            <a:ext cx="8429626" cy="7607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alibri"/>
              <a:buChar char="●"/>
            </a:pPr>
            <a:r>
              <a:rPr lang="en-US" sz="2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The CPI is subject to two types of bias: substitution bias and quality/new goods bias. </a:t>
            </a:r>
            <a:endParaRPr/>
          </a:p>
        </p:txBody>
      </p:sp>
      <p:sp>
        <p:nvSpPr>
          <p:cNvPr id="75" name="Google Shape;75;p3"/>
          <p:cNvSpPr txBox="1"/>
          <p:nvPr/>
        </p:nvSpPr>
        <p:spPr>
          <a:xfrm>
            <a:off x="2257990" y="5157249"/>
            <a:ext cx="8469288" cy="11290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alibri"/>
              <a:buChar char="●"/>
            </a:pPr>
            <a:r>
              <a:rPr lang="en-US" sz="24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Both substitution bias and quality/new goods bias tend to overstate the negative impact of inflation on consumers. </a:t>
            </a:r>
            <a:endParaRPr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D72048FA-59F2-4E2D-9453-F9BF26FE70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8488187"/>
              </p:ext>
            </p:extLst>
          </p:nvPr>
        </p:nvGraphicFramePr>
        <p:xfrm>
          <a:off x="1682780" y="1426682"/>
          <a:ext cx="8826258" cy="52808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42086">
                  <a:extLst>
                    <a:ext uri="{9D8B030D-6E8A-4147-A177-3AD203B41FA5}">
                      <a16:colId xmlns:a16="http://schemas.microsoft.com/office/drawing/2014/main" val="381117059"/>
                    </a:ext>
                  </a:extLst>
                </a:gridCol>
                <a:gridCol w="2942086">
                  <a:extLst>
                    <a:ext uri="{9D8B030D-6E8A-4147-A177-3AD203B41FA5}">
                      <a16:colId xmlns:a16="http://schemas.microsoft.com/office/drawing/2014/main" val="1903054848"/>
                    </a:ext>
                  </a:extLst>
                </a:gridCol>
                <a:gridCol w="2942086">
                  <a:extLst>
                    <a:ext uri="{9D8B030D-6E8A-4147-A177-3AD203B41FA5}">
                      <a16:colId xmlns:a16="http://schemas.microsoft.com/office/drawing/2014/main" val="1364864903"/>
                    </a:ext>
                  </a:extLst>
                </a:gridCol>
              </a:tblGrid>
              <a:tr h="443872">
                <a:tc>
                  <a:txBody>
                    <a:bodyPr/>
                    <a:lstStyle/>
                    <a:p>
                      <a:r>
                        <a:rPr lang="en-US" sz="1800" dirty="0"/>
                        <a:t>Area</a:t>
                      </a:r>
                    </a:p>
                  </a:txBody>
                  <a:tcPr>
                    <a:solidFill>
                      <a:srgbClr val="62798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Neoclassical Economics</a:t>
                      </a:r>
                    </a:p>
                  </a:txBody>
                  <a:tcPr>
                    <a:solidFill>
                      <a:srgbClr val="62798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Keynesian Economics</a:t>
                      </a:r>
                    </a:p>
                  </a:txBody>
                  <a:tcPr>
                    <a:solidFill>
                      <a:srgbClr val="62798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3349060"/>
                  </a:ext>
                </a:extLst>
              </a:tr>
              <a:tr h="443872">
                <a:tc>
                  <a:txBody>
                    <a:bodyPr/>
                    <a:lstStyle/>
                    <a:p>
                      <a:r>
                        <a:rPr lang="en-US" sz="1800" b="1" i="0" u="none" strike="noStrike" cap="none" dirty="0">
                          <a:solidFill>
                            <a:schemeClr val="lt1"/>
                          </a:solidFill>
                          <a:latin typeface="Calibri"/>
                          <a:cs typeface="Calibri"/>
                          <a:sym typeface="Arial"/>
                        </a:rPr>
                        <a:t>Focus</a:t>
                      </a:r>
                    </a:p>
                  </a:txBody>
                  <a:tcPr>
                    <a:solidFill>
                      <a:srgbClr val="62798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cap="none" dirty="0">
                          <a:solidFill>
                            <a:schemeClr val="lt1"/>
                          </a:solidFill>
                          <a:latin typeface="Calibri"/>
                          <a:cs typeface="Calibri"/>
                          <a:sym typeface="Arial"/>
                        </a:rPr>
                        <a:t>Long-term</a:t>
                      </a:r>
                    </a:p>
                  </a:txBody>
                  <a:tcPr>
                    <a:solidFill>
                      <a:srgbClr val="62798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cap="none" dirty="0">
                          <a:solidFill>
                            <a:schemeClr val="lt1"/>
                          </a:solidFill>
                          <a:latin typeface="Calibri"/>
                          <a:cs typeface="Calibri"/>
                          <a:sym typeface="Arial"/>
                        </a:rPr>
                        <a:t>Short-term</a:t>
                      </a:r>
                    </a:p>
                  </a:txBody>
                  <a:tcPr>
                    <a:solidFill>
                      <a:srgbClr val="62798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4341341"/>
                  </a:ext>
                </a:extLst>
              </a:tr>
              <a:tr h="443872">
                <a:tc>
                  <a:txBody>
                    <a:bodyPr/>
                    <a:lstStyle/>
                    <a:p>
                      <a:r>
                        <a:rPr lang="en-US" sz="1800" b="1" i="0" u="none" strike="noStrike" cap="none" dirty="0">
                          <a:solidFill>
                            <a:schemeClr val="lt1"/>
                          </a:solidFill>
                          <a:latin typeface="Calibri"/>
                          <a:cs typeface="Calibri"/>
                          <a:sym typeface="Arial"/>
                        </a:rPr>
                        <a:t>Prices and wages</a:t>
                      </a:r>
                    </a:p>
                  </a:txBody>
                  <a:tcPr>
                    <a:solidFill>
                      <a:srgbClr val="62798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cap="none" dirty="0">
                          <a:solidFill>
                            <a:schemeClr val="lt1"/>
                          </a:solidFill>
                          <a:latin typeface="Calibri"/>
                          <a:cs typeface="Calibri"/>
                          <a:sym typeface="Arial"/>
                        </a:rPr>
                        <a:t>Flexible</a:t>
                      </a:r>
                    </a:p>
                  </a:txBody>
                  <a:tcPr>
                    <a:solidFill>
                      <a:srgbClr val="62798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cap="none" dirty="0">
                          <a:solidFill>
                            <a:schemeClr val="lt1"/>
                          </a:solidFill>
                          <a:latin typeface="Calibri"/>
                          <a:cs typeface="Calibri"/>
                          <a:sym typeface="Arial"/>
                        </a:rPr>
                        <a:t>Sticky</a:t>
                      </a:r>
                    </a:p>
                  </a:txBody>
                  <a:tcPr>
                    <a:solidFill>
                      <a:srgbClr val="62798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8068601"/>
                  </a:ext>
                </a:extLst>
              </a:tr>
              <a:tr h="443872">
                <a:tc>
                  <a:txBody>
                    <a:bodyPr/>
                    <a:lstStyle/>
                    <a:p>
                      <a:r>
                        <a:rPr lang="en-US" sz="1800" b="1" i="0" u="none" strike="noStrike" cap="none" dirty="0">
                          <a:solidFill>
                            <a:schemeClr val="lt1"/>
                          </a:solidFill>
                          <a:latin typeface="Calibri"/>
                          <a:cs typeface="Calibri"/>
                          <a:sym typeface="Arial"/>
                        </a:rPr>
                        <a:t>Economic output</a:t>
                      </a:r>
                    </a:p>
                  </a:txBody>
                  <a:tcPr>
                    <a:solidFill>
                      <a:srgbClr val="62798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cap="none" dirty="0">
                          <a:solidFill>
                            <a:schemeClr val="lt1"/>
                          </a:solidFill>
                          <a:latin typeface="Calibri"/>
                          <a:cs typeface="Calibri"/>
                          <a:sym typeface="Arial"/>
                        </a:rPr>
                        <a:t>Primarily determined by AS</a:t>
                      </a:r>
                    </a:p>
                  </a:txBody>
                  <a:tcPr>
                    <a:solidFill>
                      <a:srgbClr val="62798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cap="none" dirty="0">
                          <a:solidFill>
                            <a:schemeClr val="lt1"/>
                          </a:solidFill>
                          <a:latin typeface="Calibri"/>
                          <a:cs typeface="Calibri"/>
                          <a:sym typeface="Arial"/>
                        </a:rPr>
                        <a:t>Primarily determined by AD</a:t>
                      </a:r>
                    </a:p>
                  </a:txBody>
                  <a:tcPr>
                    <a:solidFill>
                      <a:srgbClr val="62798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3090485"/>
                  </a:ext>
                </a:extLst>
              </a:tr>
              <a:tr h="443872">
                <a:tc>
                  <a:txBody>
                    <a:bodyPr/>
                    <a:lstStyle/>
                    <a:p>
                      <a:r>
                        <a:rPr lang="en-US" sz="1800" b="1" i="0" u="none" strike="noStrike" cap="none" dirty="0">
                          <a:solidFill>
                            <a:schemeClr val="lt1"/>
                          </a:solidFill>
                          <a:latin typeface="Calibri"/>
                          <a:cs typeface="Calibri"/>
                          <a:sym typeface="Arial"/>
                        </a:rPr>
                        <a:t>AS curve</a:t>
                      </a:r>
                    </a:p>
                  </a:txBody>
                  <a:tcPr>
                    <a:solidFill>
                      <a:srgbClr val="62798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cap="none" dirty="0">
                          <a:solidFill>
                            <a:schemeClr val="lt1"/>
                          </a:solidFill>
                          <a:latin typeface="Calibri"/>
                          <a:cs typeface="Calibri"/>
                          <a:sym typeface="Arial"/>
                        </a:rPr>
                        <a:t>Vertical</a:t>
                      </a:r>
                    </a:p>
                  </a:txBody>
                  <a:tcPr>
                    <a:solidFill>
                      <a:srgbClr val="62798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cap="none" dirty="0">
                          <a:solidFill>
                            <a:schemeClr val="lt1"/>
                          </a:solidFill>
                          <a:latin typeface="Calibri"/>
                          <a:cs typeface="Calibri"/>
                          <a:sym typeface="Arial"/>
                        </a:rPr>
                        <a:t>Upward-sloping</a:t>
                      </a:r>
                    </a:p>
                  </a:txBody>
                  <a:tcPr>
                    <a:solidFill>
                      <a:srgbClr val="62798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2273875"/>
                  </a:ext>
                </a:extLst>
              </a:tr>
              <a:tr h="443872">
                <a:tc>
                  <a:txBody>
                    <a:bodyPr/>
                    <a:lstStyle/>
                    <a:p>
                      <a:r>
                        <a:rPr lang="en-US" sz="1800" b="1" i="0" u="none" strike="noStrike" cap="none" dirty="0">
                          <a:solidFill>
                            <a:schemeClr val="lt1"/>
                          </a:solidFill>
                          <a:latin typeface="Calibri"/>
                          <a:cs typeface="Calibri"/>
                          <a:sym typeface="Arial"/>
                        </a:rPr>
                        <a:t>Phillips curve</a:t>
                      </a:r>
                    </a:p>
                  </a:txBody>
                  <a:tcPr>
                    <a:solidFill>
                      <a:srgbClr val="62798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cap="none" dirty="0">
                          <a:solidFill>
                            <a:schemeClr val="lt1"/>
                          </a:solidFill>
                          <a:latin typeface="Calibri"/>
                          <a:cs typeface="Calibri"/>
                          <a:sym typeface="Arial"/>
                        </a:rPr>
                        <a:t>Vertical</a:t>
                      </a:r>
                    </a:p>
                  </a:txBody>
                  <a:tcPr>
                    <a:solidFill>
                      <a:srgbClr val="62798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cap="none" dirty="0">
                          <a:solidFill>
                            <a:schemeClr val="lt1"/>
                          </a:solidFill>
                          <a:latin typeface="Calibri"/>
                          <a:cs typeface="Calibri"/>
                          <a:sym typeface="Arial"/>
                        </a:rPr>
                        <a:t>Downward-sloping</a:t>
                      </a:r>
                    </a:p>
                  </a:txBody>
                  <a:tcPr>
                    <a:solidFill>
                      <a:srgbClr val="62798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7622180"/>
                  </a:ext>
                </a:extLst>
              </a:tr>
              <a:tr h="443872">
                <a:tc>
                  <a:txBody>
                    <a:bodyPr/>
                    <a:lstStyle/>
                    <a:p>
                      <a:r>
                        <a:rPr lang="en-US" sz="1800" b="1" i="0" u="none" strike="noStrike" cap="none" dirty="0">
                          <a:solidFill>
                            <a:schemeClr val="lt1"/>
                          </a:solidFill>
                          <a:latin typeface="Calibri"/>
                          <a:cs typeface="Calibri"/>
                          <a:sym typeface="Arial"/>
                        </a:rPr>
                        <a:t>Use AD to control inflation?</a:t>
                      </a:r>
                    </a:p>
                  </a:txBody>
                  <a:tcPr>
                    <a:solidFill>
                      <a:srgbClr val="62798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cap="none" dirty="0">
                          <a:solidFill>
                            <a:schemeClr val="lt1"/>
                          </a:solidFill>
                          <a:latin typeface="Calibri"/>
                          <a:cs typeface="Calibri"/>
                          <a:sym typeface="Arial"/>
                        </a:rPr>
                        <a:t>Yes</a:t>
                      </a:r>
                    </a:p>
                  </a:txBody>
                  <a:tcPr>
                    <a:solidFill>
                      <a:srgbClr val="62798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cap="none" dirty="0">
                          <a:solidFill>
                            <a:schemeClr val="lt1"/>
                          </a:solidFill>
                          <a:latin typeface="Calibri"/>
                          <a:cs typeface="Calibri"/>
                          <a:sym typeface="Arial"/>
                        </a:rPr>
                        <a:t>Yes</a:t>
                      </a:r>
                    </a:p>
                  </a:txBody>
                  <a:tcPr>
                    <a:solidFill>
                      <a:srgbClr val="62798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4614525"/>
                  </a:ext>
                </a:extLst>
              </a:tr>
              <a:tr h="985030">
                <a:tc>
                  <a:txBody>
                    <a:bodyPr/>
                    <a:lstStyle/>
                    <a:p>
                      <a:r>
                        <a:rPr lang="en-US" sz="1800" b="1" i="0" u="none" strike="noStrike" cap="none" dirty="0">
                          <a:solidFill>
                            <a:schemeClr val="lt1"/>
                          </a:solidFill>
                          <a:latin typeface="Calibri"/>
                          <a:cs typeface="Calibri"/>
                          <a:sym typeface="Arial"/>
                        </a:rPr>
                        <a:t>Use AD to end recessions?</a:t>
                      </a:r>
                    </a:p>
                  </a:txBody>
                  <a:tcPr>
                    <a:solidFill>
                      <a:srgbClr val="62798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cap="none" dirty="0">
                          <a:solidFill>
                            <a:schemeClr val="lt1"/>
                          </a:solidFill>
                          <a:latin typeface="Calibri"/>
                          <a:cs typeface="Calibri"/>
                          <a:sym typeface="Arial"/>
                        </a:rPr>
                        <a:t>Reform labor market institutions to reduce the natural rate of unemployment</a:t>
                      </a:r>
                    </a:p>
                  </a:txBody>
                  <a:tcPr>
                    <a:solidFill>
                      <a:srgbClr val="62798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cap="none" dirty="0">
                          <a:solidFill>
                            <a:schemeClr val="lt1"/>
                          </a:solidFill>
                          <a:latin typeface="Calibri"/>
                          <a:cs typeface="Calibri"/>
                          <a:sym typeface="Arial"/>
                        </a:rPr>
                        <a:t>Increase AD to eliminate cyclical unemployment</a:t>
                      </a:r>
                    </a:p>
                  </a:txBody>
                  <a:tcPr>
                    <a:solidFill>
                      <a:srgbClr val="62798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2031463"/>
                  </a:ext>
                </a:extLst>
              </a:tr>
              <a:tr h="985030">
                <a:tc>
                  <a:txBody>
                    <a:bodyPr/>
                    <a:lstStyle/>
                    <a:p>
                      <a:r>
                        <a:rPr lang="en-US" sz="1800" b="1" i="0" u="none" strike="noStrike" cap="none" dirty="0">
                          <a:solidFill>
                            <a:schemeClr val="lt1"/>
                          </a:solidFill>
                          <a:latin typeface="Calibri"/>
                          <a:cs typeface="Calibri"/>
                          <a:sym typeface="Arial"/>
                        </a:rPr>
                        <a:t>Primary emphasis to reduce unemployment?</a:t>
                      </a:r>
                    </a:p>
                  </a:txBody>
                  <a:tcPr>
                    <a:solidFill>
                      <a:srgbClr val="62798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cap="none" dirty="0">
                          <a:solidFill>
                            <a:schemeClr val="lt1"/>
                          </a:solidFill>
                          <a:latin typeface="Calibri"/>
                          <a:cs typeface="Calibri"/>
                          <a:sym typeface="Arial"/>
                        </a:rPr>
                        <a:t>At best, only in the short-run, but may increase inflation instead</a:t>
                      </a:r>
                    </a:p>
                  </a:txBody>
                  <a:tcPr>
                    <a:solidFill>
                      <a:srgbClr val="62798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cap="none" dirty="0">
                          <a:solidFill>
                            <a:schemeClr val="lt1"/>
                          </a:solidFill>
                          <a:latin typeface="Calibri"/>
                          <a:cs typeface="Calibri"/>
                          <a:sym typeface="Arial"/>
                        </a:rPr>
                        <a:t>Yes</a:t>
                      </a:r>
                    </a:p>
                  </a:txBody>
                  <a:tcPr>
                    <a:solidFill>
                      <a:srgbClr val="62798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44088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963327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524001" y="338445"/>
            <a:ext cx="9144001" cy="6332628"/>
            <a:chOff x="-1" y="463132"/>
            <a:chExt cx="9144001" cy="6332628"/>
          </a:xfrm>
        </p:grpSpPr>
        <p:sp>
          <p:nvSpPr>
            <p:cNvPr id="26" name="TextBox 25"/>
            <p:cNvSpPr txBox="1"/>
            <p:nvPr/>
          </p:nvSpPr>
          <p:spPr>
            <a:xfrm>
              <a:off x="-1" y="463132"/>
              <a:ext cx="914400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 dirty="0">
                  <a:latin typeface="Century Gothic" panose="020B0502020202020204" pitchFamily="34" charset="0"/>
                </a:rPr>
                <a:t>Group Activity</a:t>
              </a: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5477039" y="6241762"/>
              <a:ext cx="3666961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>
                  <a:solidFill>
                    <a:schemeClr val="bg1"/>
                  </a:solidFill>
                  <a:latin typeface="Century Gothic" panose="020B0502020202020204" pitchFamily="34" charset="0"/>
                </a:rPr>
                <a:t>HAWKES</a:t>
              </a:r>
              <a:r>
                <a:rPr lang="en-US" sz="2800">
                  <a:solidFill>
                    <a:schemeClr val="bg1"/>
                  </a:solidFill>
                  <a:latin typeface="Century Gothic" panose="020B0502020202020204" pitchFamily="34" charset="0"/>
                </a:rPr>
                <a:t> LEARNING</a:t>
              </a:r>
            </a:p>
          </p:txBody>
        </p:sp>
      </p:grpSp>
      <p:cxnSp>
        <p:nvCxnSpPr>
          <p:cNvPr id="55" name="Straight Connector 54"/>
          <p:cNvCxnSpPr/>
          <p:nvPr/>
        </p:nvCxnSpPr>
        <p:spPr>
          <a:xfrm>
            <a:off x="1881188" y="1137908"/>
            <a:ext cx="8429625" cy="0"/>
          </a:xfrm>
          <a:prstGeom prst="line">
            <a:avLst/>
          </a:prstGeom>
          <a:ln w="12700">
            <a:solidFill>
              <a:srgbClr val="3235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/>
        </p:nvGrpSpPr>
        <p:grpSpPr>
          <a:xfrm>
            <a:off x="2066922" y="1580912"/>
            <a:ext cx="8058154" cy="806935"/>
            <a:chOff x="542923" y="1736761"/>
            <a:chExt cx="8058154" cy="806935"/>
          </a:xfrm>
          <a:solidFill>
            <a:srgbClr val="627981"/>
          </a:solidFill>
        </p:grpSpPr>
        <p:sp>
          <p:nvSpPr>
            <p:cNvPr id="9" name="Rectangle 8"/>
            <p:cNvSpPr/>
            <p:nvPr/>
          </p:nvSpPr>
          <p:spPr>
            <a:xfrm>
              <a:off x="542923" y="1736761"/>
              <a:ext cx="8058154" cy="80693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bg1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42923" y="1802985"/>
              <a:ext cx="7807571" cy="70788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bg1"/>
                  </a:solidFill>
                </a:rPr>
                <a:t>Discuss the implications of the term neoclassical Keynesian. Is this possible? Why or why not?</a:t>
              </a:r>
            </a:p>
          </p:txBody>
        </p:sp>
      </p:grpSp>
      <p:pic>
        <p:nvPicPr>
          <p:cNvPr id="6" name="Picture 5" descr="A picture of a question mark drawn on a chalkboard">
            <a:extLst>
              <a:ext uri="{FF2B5EF4-FFF2-40B4-BE49-F238E27FC236}">
                <a16:creationId xmlns:a16="http://schemas.microsoft.com/office/drawing/2014/main" id="{AEC19672-5884-418A-A96C-72DC417E02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3688" y="2755654"/>
            <a:ext cx="5664621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1982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524002" y="182283"/>
            <a:ext cx="9144000" cy="6488790"/>
            <a:chOff x="0" y="306970"/>
            <a:chExt cx="9144000" cy="6488790"/>
          </a:xfrm>
        </p:grpSpPr>
        <p:sp>
          <p:nvSpPr>
            <p:cNvPr id="26" name="TextBox 25"/>
            <p:cNvSpPr txBox="1"/>
            <p:nvPr/>
          </p:nvSpPr>
          <p:spPr>
            <a:xfrm>
              <a:off x="0" y="306970"/>
              <a:ext cx="914400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Balancing the Models</a:t>
              </a: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5477039" y="6241762"/>
              <a:ext cx="3666961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HAWKES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 LEARNING</a:t>
              </a:r>
            </a:p>
          </p:txBody>
        </p:sp>
      </p:grpSp>
      <p:cxnSp>
        <p:nvCxnSpPr>
          <p:cNvPr id="55" name="Straight Connector 54"/>
          <p:cNvCxnSpPr/>
          <p:nvPr/>
        </p:nvCxnSpPr>
        <p:spPr>
          <a:xfrm>
            <a:off x="1881188" y="1137908"/>
            <a:ext cx="8429625" cy="0"/>
          </a:xfrm>
          <a:prstGeom prst="line">
            <a:avLst/>
          </a:prstGeom>
          <a:ln w="12700">
            <a:solidFill>
              <a:srgbClr val="3235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/>
          <p:cNvGrpSpPr/>
          <p:nvPr/>
        </p:nvGrpSpPr>
        <p:grpSpPr>
          <a:xfrm>
            <a:off x="2291769" y="1612190"/>
            <a:ext cx="7608462" cy="3556149"/>
            <a:chOff x="365111" y="1821206"/>
            <a:chExt cx="8443024" cy="3298655"/>
          </a:xfrm>
          <a:solidFill>
            <a:srgbClr val="627981"/>
          </a:solidFill>
        </p:grpSpPr>
        <p:sp>
          <p:nvSpPr>
            <p:cNvPr id="16" name="Rectangle 15"/>
            <p:cNvSpPr/>
            <p:nvPr/>
          </p:nvSpPr>
          <p:spPr>
            <a:xfrm>
              <a:off x="365111" y="1821206"/>
              <a:ext cx="4175761" cy="329865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4632374" y="1821206"/>
              <a:ext cx="4175761" cy="329865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Oval 21"/>
            <p:cNvSpPr/>
            <p:nvPr/>
          </p:nvSpPr>
          <p:spPr>
            <a:xfrm>
              <a:off x="4206109" y="3036198"/>
              <a:ext cx="751943" cy="740213"/>
            </a:xfrm>
            <a:prstGeom prst="ellipse">
              <a:avLst/>
            </a:prstGeom>
            <a:grpFill/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&amp;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072C68A0-5B72-455B-946E-159FB8922019}"/>
              </a:ext>
            </a:extLst>
          </p:cNvPr>
          <p:cNvSpPr txBox="1"/>
          <p:nvPr/>
        </p:nvSpPr>
        <p:spPr>
          <a:xfrm>
            <a:off x="2822771" y="1773906"/>
            <a:ext cx="27009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u="sng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Keynesian Model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88C5F01-D6B8-4C36-8542-715273EDD54F}"/>
              </a:ext>
            </a:extLst>
          </p:cNvPr>
          <p:cNvSpPr txBox="1"/>
          <p:nvPr/>
        </p:nvSpPr>
        <p:spPr>
          <a:xfrm>
            <a:off x="6587731" y="1735830"/>
            <a:ext cx="29955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u="sng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Neoclassical Model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CCBA12C-9BC5-4EF4-A8E8-6ED1179F25F1}"/>
              </a:ext>
            </a:extLst>
          </p:cNvPr>
          <p:cNvSpPr txBox="1"/>
          <p:nvPr/>
        </p:nvSpPr>
        <p:spPr>
          <a:xfrm>
            <a:off x="2589032" y="2416381"/>
            <a:ext cx="330956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355600">
              <a:buClr>
                <a:schemeClr val="lt1"/>
              </a:buClr>
              <a:buSzPts val="2000"/>
              <a:buFont typeface="Calibri"/>
              <a:buChar char="●"/>
            </a:pPr>
            <a:r>
              <a:rPr lang="en-US" sz="2000" dirty="0">
                <a:solidFill>
                  <a:schemeClr val="lt1"/>
                </a:solidFill>
                <a:latin typeface="Calibri"/>
                <a:cs typeface="Calibri"/>
              </a:rPr>
              <a:t>AD is the cause of business cycles and rigid wages/prices</a:t>
            </a:r>
          </a:p>
          <a:p>
            <a:pPr marL="457200" indent="-355600">
              <a:buClr>
                <a:schemeClr val="lt1"/>
              </a:buClr>
              <a:buSzPts val="2000"/>
              <a:buFont typeface="Calibri"/>
              <a:buChar char="●"/>
            </a:pPr>
            <a:endParaRPr lang="en-US" sz="2000" dirty="0">
              <a:solidFill>
                <a:schemeClr val="lt1"/>
              </a:solidFill>
              <a:latin typeface="Calibri"/>
              <a:cs typeface="Calibri"/>
            </a:endParaRPr>
          </a:p>
          <a:p>
            <a:pPr marL="457200" indent="-355600">
              <a:buClr>
                <a:schemeClr val="lt1"/>
              </a:buClr>
              <a:buSzPts val="2000"/>
              <a:buFont typeface="Calibri"/>
              <a:buChar char="●"/>
            </a:pPr>
            <a:r>
              <a:rPr lang="en-US" sz="2000" dirty="0">
                <a:solidFill>
                  <a:schemeClr val="lt1"/>
                </a:solidFill>
                <a:latin typeface="Calibri"/>
                <a:cs typeface="Calibri"/>
              </a:rPr>
              <a:t>Risks overlooking </a:t>
            </a:r>
          </a:p>
          <a:p>
            <a:pPr marL="101600" lvl="2">
              <a:buClr>
                <a:schemeClr val="lt1"/>
              </a:buClr>
              <a:buSzPts val="2000"/>
            </a:pPr>
            <a:r>
              <a:rPr lang="en-US" sz="2000" dirty="0">
                <a:solidFill>
                  <a:schemeClr val="lt1"/>
                </a:solidFill>
                <a:latin typeface="Calibri"/>
                <a:cs typeface="Calibri"/>
              </a:rPr>
              <a:t>      long-term economic     </a:t>
            </a:r>
          </a:p>
          <a:p>
            <a:pPr marL="101600" lvl="2">
              <a:buClr>
                <a:schemeClr val="lt1"/>
              </a:buClr>
              <a:buSzPts val="2000"/>
            </a:pPr>
            <a:r>
              <a:rPr lang="en-US" sz="2000" dirty="0">
                <a:solidFill>
                  <a:schemeClr val="lt1"/>
                </a:solidFill>
                <a:latin typeface="Calibri"/>
                <a:cs typeface="Calibri"/>
              </a:rPr>
              <a:t>      growth and natural  </a:t>
            </a:r>
          </a:p>
          <a:p>
            <a:pPr marL="101600" lvl="2">
              <a:buClr>
                <a:schemeClr val="lt1"/>
              </a:buClr>
              <a:buSzPts val="2000"/>
            </a:pPr>
            <a:r>
              <a:rPr lang="en-US" sz="2000" dirty="0">
                <a:solidFill>
                  <a:schemeClr val="lt1"/>
                </a:solidFill>
                <a:latin typeface="Calibri"/>
                <a:cs typeface="Calibri"/>
              </a:rPr>
              <a:t>      unemployment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D3A0BF0-9F1C-489D-A22E-9C02FE046C9B}"/>
              </a:ext>
            </a:extLst>
          </p:cNvPr>
          <p:cNvSpPr txBox="1"/>
          <p:nvPr/>
        </p:nvSpPr>
        <p:spPr>
          <a:xfrm>
            <a:off x="6430714" y="2416381"/>
            <a:ext cx="330956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355600">
              <a:buClr>
                <a:schemeClr val="lt1"/>
              </a:buClr>
              <a:buSzPts val="2000"/>
              <a:buFont typeface="Calibri"/>
              <a:buChar char="●"/>
            </a:pPr>
            <a:r>
              <a:rPr lang="en-US" sz="2000" dirty="0">
                <a:solidFill>
                  <a:schemeClr val="lt1"/>
                </a:solidFill>
                <a:latin typeface="Calibri"/>
                <a:cs typeface="Calibri"/>
              </a:rPr>
              <a:t>AS focused: analyzes the determinants of output and employment</a:t>
            </a:r>
          </a:p>
          <a:p>
            <a:pPr marL="457200" indent="-355600">
              <a:buClr>
                <a:schemeClr val="lt1"/>
              </a:buClr>
              <a:buSzPts val="2000"/>
              <a:buFont typeface="Calibri"/>
              <a:buChar char="●"/>
            </a:pPr>
            <a:endParaRPr lang="en-US" sz="2000" dirty="0">
              <a:solidFill>
                <a:schemeClr val="lt1"/>
              </a:solidFill>
              <a:latin typeface="Calibri"/>
              <a:cs typeface="Calibri"/>
            </a:endParaRPr>
          </a:p>
          <a:p>
            <a:pPr marL="457200" indent="-355600">
              <a:buClr>
                <a:schemeClr val="lt1"/>
              </a:buClr>
              <a:buSzPts val="2000"/>
              <a:buFont typeface="Calibri"/>
              <a:buChar char="●"/>
            </a:pPr>
            <a:r>
              <a:rPr lang="en-US" sz="2000" dirty="0">
                <a:solidFill>
                  <a:schemeClr val="lt1"/>
                </a:solidFill>
                <a:latin typeface="Calibri"/>
                <a:cs typeface="Calibri"/>
              </a:rPr>
              <a:t>Not effective at explaining short-term fluctuations and recessions</a:t>
            </a:r>
          </a:p>
        </p:txBody>
      </p:sp>
    </p:spTree>
    <p:extLst>
      <p:ext uri="{BB962C8B-B14F-4D97-AF65-F5344CB8AC3E}">
        <p14:creationId xmlns:p14="http://schemas.microsoft.com/office/powerpoint/2010/main" val="26997794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Google Shape;67;p3"/>
          <p:cNvGrpSpPr/>
          <p:nvPr/>
        </p:nvGrpSpPr>
        <p:grpSpPr>
          <a:xfrm>
            <a:off x="1569721" y="225068"/>
            <a:ext cx="9052563" cy="6339972"/>
            <a:chOff x="0" y="0"/>
            <a:chExt cx="9052562" cy="6339971"/>
          </a:xfrm>
        </p:grpSpPr>
        <p:sp>
          <p:nvSpPr>
            <p:cNvPr id="68" name="Google Shape;68;p3"/>
            <p:cNvSpPr txBox="1"/>
            <p:nvPr/>
          </p:nvSpPr>
          <p:spPr>
            <a:xfrm>
              <a:off x="0" y="0"/>
              <a:ext cx="9052500" cy="5539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Century Gothic"/>
                <a:buNone/>
              </a:pPr>
              <a:r>
                <a:rPr lang="en-US" sz="3000" dirty="0">
                  <a:latin typeface="Century Gothic"/>
                  <a:sym typeface="Century Gothic"/>
                </a:rPr>
                <a:t>Dual Approach</a:t>
              </a:r>
              <a:endParaRPr dirty="0"/>
            </a:p>
          </p:txBody>
        </p:sp>
        <p:sp>
          <p:nvSpPr>
            <p:cNvPr id="69" name="Google Shape;69;p3"/>
            <p:cNvSpPr txBox="1"/>
            <p:nvPr/>
          </p:nvSpPr>
          <p:spPr>
            <a:xfrm>
              <a:off x="5477039" y="5778630"/>
              <a:ext cx="3575523" cy="5613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000"/>
                <a:buFont typeface="Century Gothic"/>
                <a:buNone/>
              </a:pPr>
              <a:r>
                <a:rPr lang="en-US" sz="3000" b="1" i="0" u="none" strike="noStrike" cap="none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HAWKES</a:t>
              </a:r>
              <a:r>
                <a:rPr lang="en-US" sz="2800" b="0" i="0" u="none" strike="noStrike" cap="none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LEARNING</a:t>
              </a:r>
              <a:endParaRPr/>
            </a:p>
          </p:txBody>
        </p:sp>
      </p:grpSp>
      <p:cxnSp>
        <p:nvCxnSpPr>
          <p:cNvPr id="70" name="Google Shape;70;p3"/>
          <p:cNvCxnSpPr/>
          <p:nvPr/>
        </p:nvCxnSpPr>
        <p:spPr>
          <a:xfrm>
            <a:off x="1881188" y="1137907"/>
            <a:ext cx="8429626" cy="1"/>
          </a:xfrm>
          <a:prstGeom prst="straightConnector1">
            <a:avLst/>
          </a:prstGeom>
          <a:noFill/>
          <a:ln w="12700" cap="flat" cmpd="sng">
            <a:solidFill>
              <a:srgbClr val="323542"/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74" name="Google Shape;74;p3"/>
          <p:cNvSpPr txBox="1"/>
          <p:nvPr/>
        </p:nvSpPr>
        <p:spPr>
          <a:xfrm>
            <a:off x="2277821" y="4166432"/>
            <a:ext cx="8429626" cy="7607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alibri"/>
              <a:buChar char="●"/>
            </a:pPr>
            <a:r>
              <a:rPr lang="en-US" sz="2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The CPI is subject to two types of bias: substitution bias and quality/new goods bias. </a:t>
            </a:r>
            <a:endParaRPr/>
          </a:p>
        </p:txBody>
      </p:sp>
      <p:sp>
        <p:nvSpPr>
          <p:cNvPr id="75" name="Google Shape;75;p3"/>
          <p:cNvSpPr txBox="1"/>
          <p:nvPr/>
        </p:nvSpPr>
        <p:spPr>
          <a:xfrm>
            <a:off x="2238159" y="5237922"/>
            <a:ext cx="8469288" cy="11290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alibri"/>
              <a:buChar char="●"/>
            </a:pPr>
            <a:r>
              <a:rPr lang="en-US" sz="24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Both substitution bias and quality/new goods bias tend to overstate the negative impact of inflation on consumers. </a:t>
            </a:r>
            <a:endParaRPr dirty="0"/>
          </a:p>
        </p:txBody>
      </p:sp>
      <p:grpSp>
        <p:nvGrpSpPr>
          <p:cNvPr id="11" name="Google Shape;154;p18">
            <a:extLst>
              <a:ext uri="{FF2B5EF4-FFF2-40B4-BE49-F238E27FC236}">
                <a16:creationId xmlns:a16="http://schemas.microsoft.com/office/drawing/2014/main" id="{8F4E44DC-A241-4411-96F1-1C705D4D565F}"/>
              </a:ext>
            </a:extLst>
          </p:cNvPr>
          <p:cNvGrpSpPr/>
          <p:nvPr/>
        </p:nvGrpSpPr>
        <p:grpSpPr>
          <a:xfrm>
            <a:off x="2066769" y="1515231"/>
            <a:ext cx="8058462" cy="3411972"/>
            <a:chOff x="542761" y="1736761"/>
            <a:chExt cx="8058462" cy="807000"/>
          </a:xfrm>
        </p:grpSpPr>
        <p:sp>
          <p:nvSpPr>
            <p:cNvPr id="12" name="Google Shape;155;p18">
              <a:extLst>
                <a:ext uri="{FF2B5EF4-FFF2-40B4-BE49-F238E27FC236}">
                  <a16:creationId xmlns:a16="http://schemas.microsoft.com/office/drawing/2014/main" id="{09F4D6FC-FD1D-4E00-AC0E-F8E426DDD0CA}"/>
                </a:ext>
              </a:extLst>
            </p:cNvPr>
            <p:cNvSpPr/>
            <p:nvPr/>
          </p:nvSpPr>
          <p:spPr>
            <a:xfrm>
              <a:off x="542923" y="1736761"/>
              <a:ext cx="8058300" cy="807000"/>
            </a:xfrm>
            <a:prstGeom prst="rect">
              <a:avLst/>
            </a:prstGeom>
            <a:solidFill>
              <a:srgbClr val="62798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156;p18">
              <a:extLst>
                <a:ext uri="{FF2B5EF4-FFF2-40B4-BE49-F238E27FC236}">
                  <a16:creationId xmlns:a16="http://schemas.microsoft.com/office/drawing/2014/main" id="{CDD92B62-085C-40D2-B50B-9AB09AC97517}"/>
                </a:ext>
              </a:extLst>
            </p:cNvPr>
            <p:cNvSpPr txBox="1"/>
            <p:nvPr/>
          </p:nvSpPr>
          <p:spPr>
            <a:xfrm>
              <a:off x="542761" y="1888516"/>
              <a:ext cx="7807500" cy="400200"/>
            </a:xfrm>
            <a:prstGeom prst="rect">
              <a:avLst/>
            </a:prstGeom>
            <a:solidFill>
              <a:srgbClr val="62798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101600" lvl="0" algn="ctr">
                <a:buClr>
                  <a:schemeClr val="lt1"/>
                </a:buClr>
                <a:buSzPts val="2000"/>
              </a:pPr>
              <a:r>
                <a:rPr lang="en-US" sz="2000" dirty="0">
                  <a:solidFill>
                    <a:schemeClr val="lt1"/>
                  </a:solidFill>
                  <a:latin typeface="Calibri"/>
                  <a:cs typeface="Calibri"/>
                </a:rPr>
                <a:t>"At short-time scales, I think, something sort of ‘Keynesian’ is a good approximation, and surely better than anything straight ‘neoclassical.’ At very long-time scales, the interesting questions are best studied in a neoclassical framework, and attention to the Keynesian side of things would be a minor distraction. At the five- to ten-year time scale, we have to piece things together as best we can and look for a hybrid model that will do the job." —Robert Solow, Economics Nobel laureate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212849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4" name="Google Shape;164;p19"/>
          <p:cNvGrpSpPr/>
          <p:nvPr/>
        </p:nvGrpSpPr>
        <p:grpSpPr>
          <a:xfrm>
            <a:off x="1524001" y="288568"/>
            <a:ext cx="9144001" cy="6332628"/>
            <a:chOff x="-1" y="463132"/>
            <a:chExt cx="9144001" cy="6332628"/>
          </a:xfrm>
        </p:grpSpPr>
        <p:sp>
          <p:nvSpPr>
            <p:cNvPr id="165" name="Google Shape;165;p19"/>
            <p:cNvSpPr txBox="1"/>
            <p:nvPr/>
          </p:nvSpPr>
          <p:spPr>
            <a:xfrm>
              <a:off x="-1" y="463132"/>
              <a:ext cx="9144000" cy="5539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000" dirty="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Summary</a:t>
              </a:r>
              <a:endParaRPr dirty="0"/>
            </a:p>
          </p:txBody>
        </p:sp>
        <p:sp>
          <p:nvSpPr>
            <p:cNvPr id="166" name="Google Shape;166;p19"/>
            <p:cNvSpPr txBox="1"/>
            <p:nvPr/>
          </p:nvSpPr>
          <p:spPr>
            <a:xfrm>
              <a:off x="5477039" y="6241762"/>
              <a:ext cx="3666961" cy="5539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000" b="1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HAWKES</a:t>
              </a:r>
              <a:r>
                <a:rPr lang="en-US" sz="2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LEARNING</a:t>
              </a:r>
              <a:endParaRPr/>
            </a:p>
          </p:txBody>
        </p:sp>
      </p:grpSp>
      <p:cxnSp>
        <p:nvCxnSpPr>
          <p:cNvPr id="167" name="Google Shape;167;p19"/>
          <p:cNvCxnSpPr/>
          <p:nvPr/>
        </p:nvCxnSpPr>
        <p:spPr>
          <a:xfrm>
            <a:off x="1881188" y="1137908"/>
            <a:ext cx="8429625" cy="0"/>
          </a:xfrm>
          <a:prstGeom prst="straightConnector1">
            <a:avLst/>
          </a:prstGeom>
          <a:noFill/>
          <a:ln w="12700" cap="flat" cmpd="sng">
            <a:solidFill>
              <a:srgbClr val="32354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A7C702EC-1918-4B3A-A714-8A5D8315E50A}"/>
              </a:ext>
            </a:extLst>
          </p:cNvPr>
          <p:cNvSpPr/>
          <p:nvPr/>
        </p:nvSpPr>
        <p:spPr>
          <a:xfrm>
            <a:off x="914400" y="6621196"/>
            <a:ext cx="10958732" cy="2368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50B5BED-2E38-406A-AB86-667877C470BC}"/>
              </a:ext>
            </a:extLst>
          </p:cNvPr>
          <p:cNvSpPr/>
          <p:nvPr/>
        </p:nvSpPr>
        <p:spPr>
          <a:xfrm>
            <a:off x="1881188" y="1439056"/>
            <a:ext cx="8429625" cy="3928074"/>
          </a:xfrm>
          <a:prstGeom prst="rect">
            <a:avLst/>
          </a:prstGeom>
          <a:solidFill>
            <a:srgbClr val="6279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lvl="0" indent="-3683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 panose="020B0604020202020204" pitchFamily="34" charset="0"/>
              <a:buChar char="•"/>
            </a:pPr>
            <a:r>
              <a:rPr lang="en-US" sz="2000" dirty="0">
                <a:latin typeface="Calibri"/>
                <a:cs typeface="Calibri"/>
                <a:sym typeface="Calibri"/>
              </a:rPr>
              <a:t>The Keynesian perspective sees changes in AD as the cause of business cycle fluctuations.</a:t>
            </a:r>
          </a:p>
          <a:p>
            <a:pPr marL="457200" lvl="0" indent="-3683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 panose="020B0604020202020204" pitchFamily="34" charset="0"/>
              <a:buChar char="•"/>
            </a:pPr>
            <a:endParaRPr lang="en-US" sz="2000" dirty="0">
              <a:latin typeface="Calibri"/>
              <a:cs typeface="Calibri"/>
              <a:sym typeface="Calibri"/>
            </a:endParaRPr>
          </a:p>
          <a:p>
            <a:pPr marL="457200" lvl="0" indent="-3683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 panose="020B0604020202020204" pitchFamily="34" charset="0"/>
              <a:buChar char="•"/>
            </a:pPr>
            <a:r>
              <a:rPr lang="en-US" sz="2000" dirty="0">
                <a:latin typeface="Calibri"/>
                <a:cs typeface="Calibri"/>
                <a:sym typeface="Calibri"/>
              </a:rPr>
              <a:t>Neoclassical economists believe that long-term productivity growth determines the potential GDP level and that the economy typically will return to full employment after a change in AD. </a:t>
            </a:r>
          </a:p>
          <a:p>
            <a:pPr marL="457200" lvl="0" indent="-3683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 panose="020B0604020202020204" pitchFamily="34" charset="0"/>
              <a:buChar char="•"/>
            </a:pPr>
            <a:endParaRPr lang="en-US" sz="2000" dirty="0">
              <a:latin typeface="Calibri"/>
              <a:cs typeface="Calibri"/>
              <a:sym typeface="Calibri"/>
            </a:endParaRPr>
          </a:p>
          <a:p>
            <a:pPr marL="457200" marR="0" lvl="0" indent="-3683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 panose="020B0604020202020204" pitchFamily="34" charset="0"/>
              <a:buChar char="•"/>
            </a:pPr>
            <a:r>
              <a:rPr lang="en-US" sz="2000" dirty="0">
                <a:latin typeface="Calibri"/>
                <a:cs typeface="Calibri"/>
                <a:sym typeface="Calibri"/>
              </a:rPr>
              <a:t>While Keynesians tend to advocate an acceptable tradeoff between inflation and unemployment when counteracting a recession, neoclassical economists argue that no such tradeoff exists</a:t>
            </a:r>
            <a:r>
              <a:rPr lang="en-US" sz="1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</a:p>
          <a:p>
            <a:pPr algn="ctr"/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A7E83"/>
        </a:solidFill>
        <a:effectLst/>
      </p:bgPr>
    </p:bg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48" name="Google Shape;348;p20"/>
          <p:cNvCxnSpPr/>
          <p:nvPr/>
        </p:nvCxnSpPr>
        <p:spPr>
          <a:xfrm>
            <a:off x="1859169" y="2729726"/>
            <a:ext cx="8429626" cy="1"/>
          </a:xfrm>
          <a:prstGeom prst="straightConnector1">
            <a:avLst/>
          </a:prstGeom>
          <a:noFill/>
          <a:ln w="12700" cap="flat" cmpd="sng">
            <a:solidFill>
              <a:srgbClr val="FFFFFF"/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349" name="Google Shape;349;p20"/>
          <p:cNvSpPr txBox="1"/>
          <p:nvPr/>
        </p:nvSpPr>
        <p:spPr>
          <a:xfrm>
            <a:off x="1569719" y="1410227"/>
            <a:ext cx="9052562" cy="1209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Font typeface="Century Gothic"/>
              <a:buNone/>
            </a:pPr>
            <a:r>
              <a:rPr lang="en-US" sz="7200" b="1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HAWKES</a:t>
            </a:r>
            <a:r>
              <a:rPr lang="en-US" sz="72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LEARNING</a:t>
            </a:r>
            <a:endParaRPr/>
          </a:p>
        </p:txBody>
      </p:sp>
      <p:pic>
        <p:nvPicPr>
          <p:cNvPr id="350" name="Google Shape;350;p20" descr="Picture 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81107" y="3050910"/>
            <a:ext cx="609601" cy="609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51" name="Google Shape;351;p20" descr="Picture 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666179" y="3050910"/>
            <a:ext cx="609601" cy="609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52" name="Google Shape;352;p20" descr="Picture 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217122" y="3050910"/>
            <a:ext cx="609601" cy="609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53" name="Google Shape;353;p20" descr="Picture 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768065" y="3050910"/>
            <a:ext cx="609601" cy="609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859</TotalTime>
  <Words>537</Words>
  <Application>Microsoft Office PowerPoint</Application>
  <PresentationFormat>Widescreen</PresentationFormat>
  <Paragraphs>100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 Light</vt:lpstr>
      <vt:lpstr>Century Gothic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Nathan Mirmow</dc:creator>
  <cp:lastModifiedBy>Kelsey Gamel</cp:lastModifiedBy>
  <cp:revision>49</cp:revision>
  <dcterms:modified xsi:type="dcterms:W3CDTF">2021-07-23T16:29:22Z</dcterms:modified>
</cp:coreProperties>
</file>