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0"/>
  </p:notesMasterIdLst>
  <p:sldIdLst>
    <p:sldId id="293" r:id="rId2"/>
    <p:sldId id="369" r:id="rId3"/>
    <p:sldId id="409" r:id="rId4"/>
    <p:sldId id="403" r:id="rId5"/>
    <p:sldId id="404" r:id="rId6"/>
    <p:sldId id="405" r:id="rId7"/>
    <p:sldId id="406" r:id="rId8"/>
    <p:sldId id="407" r:id="rId9"/>
    <p:sldId id="356" r:id="rId10"/>
    <p:sldId id="408" r:id="rId11"/>
    <p:sldId id="375" r:id="rId12"/>
    <p:sldId id="410" r:id="rId13"/>
    <p:sldId id="371" r:id="rId14"/>
    <p:sldId id="329" r:id="rId15"/>
    <p:sldId id="367" r:id="rId16"/>
    <p:sldId id="372" r:id="rId17"/>
    <p:sldId id="411" r:id="rId18"/>
    <p:sldId id="373" r:id="rId19"/>
    <p:sldId id="370" r:id="rId20"/>
    <p:sldId id="374" r:id="rId21"/>
    <p:sldId id="412" r:id="rId22"/>
    <p:sldId id="364" r:id="rId23"/>
    <p:sldId id="413" r:id="rId24"/>
    <p:sldId id="379" r:id="rId25"/>
    <p:sldId id="380" r:id="rId26"/>
    <p:sldId id="325" r:id="rId27"/>
    <p:sldId id="414" r:id="rId28"/>
    <p:sldId id="386" r:id="rId29"/>
    <p:sldId id="381" r:id="rId30"/>
    <p:sldId id="382" r:id="rId31"/>
    <p:sldId id="383" r:id="rId32"/>
    <p:sldId id="415" r:id="rId33"/>
    <p:sldId id="416" r:id="rId34"/>
    <p:sldId id="384" r:id="rId35"/>
    <p:sldId id="385" r:id="rId36"/>
    <p:sldId id="378" r:id="rId37"/>
    <p:sldId id="417" r:id="rId38"/>
    <p:sldId id="418" r:id="rId39"/>
    <p:sldId id="361" r:id="rId40"/>
    <p:sldId id="326" r:id="rId41"/>
    <p:sldId id="419" r:id="rId42"/>
    <p:sldId id="420" r:id="rId43"/>
    <p:sldId id="421" r:id="rId44"/>
    <p:sldId id="422" r:id="rId45"/>
    <p:sldId id="423" r:id="rId46"/>
    <p:sldId id="363" r:id="rId47"/>
    <p:sldId id="424" r:id="rId48"/>
    <p:sldId id="340"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8"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39" autoAdjust="0"/>
    <p:restoredTop sz="85343" autoAdjust="0"/>
  </p:normalViewPr>
  <p:slideViewPr>
    <p:cSldViewPr snapToGrid="0">
      <p:cViewPr varScale="1">
        <p:scale>
          <a:sx n="97" d="100"/>
          <a:sy n="97" d="100"/>
        </p:scale>
        <p:origin x="798"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ABE60E-086F-464A-98AA-461BE941E997}"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5F79C90A-D164-4354-9283-C5503257CA75}">
      <dgm:prSet phldrT="[Text]"/>
      <dgm:spPr>
        <a:solidFill>
          <a:srgbClr val="627981"/>
        </a:solidFill>
      </dgm:spPr>
      <dgm:t>
        <a:bodyPr/>
        <a:lstStyle/>
        <a:p>
          <a:r>
            <a:rPr lang="en-US" dirty="0"/>
            <a:t>M1 money supply</a:t>
          </a:r>
        </a:p>
      </dgm:t>
    </dgm:pt>
    <dgm:pt modelId="{6403BBFB-DF4B-4D1C-9064-7E41ABD28393}" type="parTrans" cxnId="{61E0D430-27DB-4F34-87A6-BCE0A608AE21}">
      <dgm:prSet/>
      <dgm:spPr/>
      <dgm:t>
        <a:bodyPr/>
        <a:lstStyle/>
        <a:p>
          <a:endParaRPr lang="en-US"/>
        </a:p>
      </dgm:t>
    </dgm:pt>
    <dgm:pt modelId="{773E9E72-AA55-4FE2-BD35-8522D8AE44D6}" type="sibTrans" cxnId="{61E0D430-27DB-4F34-87A6-BCE0A608AE21}">
      <dgm:prSet/>
      <dgm:spPr/>
      <dgm:t>
        <a:bodyPr/>
        <a:lstStyle/>
        <a:p>
          <a:endParaRPr lang="en-US"/>
        </a:p>
      </dgm:t>
    </dgm:pt>
    <dgm:pt modelId="{700F3A2B-1047-42C0-BE1F-53C309AB2211}">
      <dgm:prSet phldrT="[Text]"/>
      <dgm:spPr>
        <a:ln>
          <a:solidFill>
            <a:srgbClr val="627981"/>
          </a:solidFill>
        </a:ln>
      </dgm:spPr>
      <dgm:t>
        <a:bodyPr/>
        <a:lstStyle/>
        <a:p>
          <a:r>
            <a:rPr lang="en-US" dirty="0"/>
            <a:t>Monies that are very liquid in nature</a:t>
          </a:r>
        </a:p>
      </dgm:t>
    </dgm:pt>
    <dgm:pt modelId="{8B9AB5E3-0E6A-4460-AEEA-7BEE0322414E}" type="parTrans" cxnId="{5531FF68-6FD1-4D68-BFBD-36192BC09CED}">
      <dgm:prSet/>
      <dgm:spPr>
        <a:ln>
          <a:solidFill>
            <a:srgbClr val="627981"/>
          </a:solidFill>
        </a:ln>
      </dgm:spPr>
      <dgm:t>
        <a:bodyPr/>
        <a:lstStyle/>
        <a:p>
          <a:endParaRPr lang="en-US"/>
        </a:p>
      </dgm:t>
    </dgm:pt>
    <dgm:pt modelId="{497E97B4-58A9-4C8A-B9AD-BAE986876299}" type="sibTrans" cxnId="{5531FF68-6FD1-4D68-BFBD-36192BC09CED}">
      <dgm:prSet/>
      <dgm:spPr/>
      <dgm:t>
        <a:bodyPr/>
        <a:lstStyle/>
        <a:p>
          <a:endParaRPr lang="en-US"/>
        </a:p>
      </dgm:t>
    </dgm:pt>
    <dgm:pt modelId="{3DD2B5EA-9516-4E53-B927-7EA85195E25A}">
      <dgm:prSet phldrT="[Text]"/>
      <dgm:spPr>
        <a:ln>
          <a:solidFill>
            <a:srgbClr val="627981"/>
          </a:solidFill>
        </a:ln>
      </dgm:spPr>
      <dgm:t>
        <a:bodyPr/>
        <a:lstStyle/>
        <a:p>
          <a:r>
            <a:rPr lang="en-US" dirty="0"/>
            <a:t>Cash, checkable (demand) deposits, and traveler’s checks</a:t>
          </a:r>
        </a:p>
      </dgm:t>
    </dgm:pt>
    <dgm:pt modelId="{248E4B25-B220-4DE8-8049-6416C9F1B397}" type="parTrans" cxnId="{9F500E12-3FBC-4E4D-A1F4-A4F050841D08}">
      <dgm:prSet/>
      <dgm:spPr>
        <a:ln>
          <a:solidFill>
            <a:srgbClr val="627981"/>
          </a:solidFill>
        </a:ln>
      </dgm:spPr>
      <dgm:t>
        <a:bodyPr/>
        <a:lstStyle/>
        <a:p>
          <a:endParaRPr lang="en-US"/>
        </a:p>
      </dgm:t>
    </dgm:pt>
    <dgm:pt modelId="{33F59D8E-329D-40A4-BD47-666957ED519A}" type="sibTrans" cxnId="{9F500E12-3FBC-4E4D-A1F4-A4F050841D08}">
      <dgm:prSet/>
      <dgm:spPr/>
      <dgm:t>
        <a:bodyPr/>
        <a:lstStyle/>
        <a:p>
          <a:endParaRPr lang="en-US"/>
        </a:p>
      </dgm:t>
    </dgm:pt>
    <dgm:pt modelId="{A9D95715-B548-4871-BA69-1109ADB5E53E}">
      <dgm:prSet phldrT="[Text]"/>
      <dgm:spPr>
        <a:solidFill>
          <a:srgbClr val="627981"/>
        </a:solidFill>
      </dgm:spPr>
      <dgm:t>
        <a:bodyPr/>
        <a:lstStyle/>
        <a:p>
          <a:r>
            <a:rPr lang="en-US" dirty="0"/>
            <a:t>M2 money supply</a:t>
          </a:r>
        </a:p>
      </dgm:t>
    </dgm:pt>
    <dgm:pt modelId="{DDD925B7-9004-4A54-B8DF-FAE1F1307195}" type="parTrans" cxnId="{889C9BD8-D861-4633-9C51-1D54133BB192}">
      <dgm:prSet/>
      <dgm:spPr/>
      <dgm:t>
        <a:bodyPr/>
        <a:lstStyle/>
        <a:p>
          <a:endParaRPr lang="en-US"/>
        </a:p>
      </dgm:t>
    </dgm:pt>
    <dgm:pt modelId="{8DDD4A5B-8C01-4B2D-9784-24F98BBF1AA4}" type="sibTrans" cxnId="{889C9BD8-D861-4633-9C51-1D54133BB192}">
      <dgm:prSet/>
      <dgm:spPr/>
      <dgm:t>
        <a:bodyPr/>
        <a:lstStyle/>
        <a:p>
          <a:endParaRPr lang="en-US"/>
        </a:p>
      </dgm:t>
    </dgm:pt>
    <dgm:pt modelId="{215C40BB-BB93-4AA9-B51E-4806CEFD0F12}">
      <dgm:prSet phldrT="[Text]"/>
      <dgm:spPr>
        <a:ln>
          <a:solidFill>
            <a:srgbClr val="627981"/>
          </a:solidFill>
        </a:ln>
      </dgm:spPr>
      <dgm:t>
        <a:bodyPr/>
        <a:lstStyle/>
        <a:p>
          <a:r>
            <a:rPr lang="en-US" dirty="0"/>
            <a:t>Monies that are less liquid in nature</a:t>
          </a:r>
        </a:p>
      </dgm:t>
    </dgm:pt>
    <dgm:pt modelId="{CB7380C0-5DB5-4AE0-BB61-026931CA8BDA}" type="parTrans" cxnId="{61FDAE5F-7BD1-43A6-AD77-30A8EAC50D0E}">
      <dgm:prSet/>
      <dgm:spPr>
        <a:ln>
          <a:solidFill>
            <a:srgbClr val="627981"/>
          </a:solidFill>
        </a:ln>
      </dgm:spPr>
      <dgm:t>
        <a:bodyPr/>
        <a:lstStyle/>
        <a:p>
          <a:endParaRPr lang="en-US"/>
        </a:p>
      </dgm:t>
    </dgm:pt>
    <dgm:pt modelId="{25E37F00-6B3B-462F-AEF5-B168E4B6C6E8}" type="sibTrans" cxnId="{61FDAE5F-7BD1-43A6-AD77-30A8EAC50D0E}">
      <dgm:prSet/>
      <dgm:spPr/>
      <dgm:t>
        <a:bodyPr/>
        <a:lstStyle/>
        <a:p>
          <a:endParaRPr lang="en-US"/>
        </a:p>
      </dgm:t>
    </dgm:pt>
    <dgm:pt modelId="{57422D77-6DE2-429B-BD1D-952B0FCF53D3}">
      <dgm:prSet phldrT="[Text]"/>
      <dgm:spPr>
        <a:ln>
          <a:solidFill>
            <a:srgbClr val="627981"/>
          </a:solidFill>
        </a:ln>
      </dgm:spPr>
      <dgm:t>
        <a:bodyPr/>
        <a:lstStyle/>
        <a:p>
          <a:r>
            <a:rPr lang="en-US" dirty="0"/>
            <a:t>M1 plus savings and time deposits, certificates of deposits, and money market funds</a:t>
          </a:r>
        </a:p>
      </dgm:t>
    </dgm:pt>
    <dgm:pt modelId="{5B20A5B5-861F-4D1F-9079-2EB5CE28904E}" type="parTrans" cxnId="{A1239009-9DCC-4506-ACC8-32859AE45E59}">
      <dgm:prSet/>
      <dgm:spPr>
        <a:ln>
          <a:solidFill>
            <a:srgbClr val="627981"/>
          </a:solidFill>
        </a:ln>
      </dgm:spPr>
      <dgm:t>
        <a:bodyPr/>
        <a:lstStyle/>
        <a:p>
          <a:endParaRPr lang="en-US"/>
        </a:p>
      </dgm:t>
    </dgm:pt>
    <dgm:pt modelId="{46B8A786-9EFC-49D9-AC24-883303C9590B}" type="sibTrans" cxnId="{A1239009-9DCC-4506-ACC8-32859AE45E59}">
      <dgm:prSet/>
      <dgm:spPr/>
      <dgm:t>
        <a:bodyPr/>
        <a:lstStyle/>
        <a:p>
          <a:endParaRPr lang="en-US"/>
        </a:p>
      </dgm:t>
    </dgm:pt>
    <dgm:pt modelId="{2A66E2C3-2F31-4C22-8B34-D941EFCCABC4}" type="pres">
      <dgm:prSet presAssocID="{3EABE60E-086F-464A-98AA-461BE941E997}" presName="diagram" presStyleCnt="0">
        <dgm:presLayoutVars>
          <dgm:chPref val="1"/>
          <dgm:dir/>
          <dgm:animOne val="branch"/>
          <dgm:animLvl val="lvl"/>
          <dgm:resizeHandles/>
        </dgm:presLayoutVars>
      </dgm:prSet>
      <dgm:spPr/>
    </dgm:pt>
    <dgm:pt modelId="{69B52109-6871-4539-A0F7-AF6501D02A52}" type="pres">
      <dgm:prSet presAssocID="{5F79C90A-D164-4354-9283-C5503257CA75}" presName="root" presStyleCnt="0"/>
      <dgm:spPr/>
    </dgm:pt>
    <dgm:pt modelId="{FC6F429E-806B-4D10-9785-344E20231133}" type="pres">
      <dgm:prSet presAssocID="{5F79C90A-D164-4354-9283-C5503257CA75}" presName="rootComposite" presStyleCnt="0"/>
      <dgm:spPr/>
    </dgm:pt>
    <dgm:pt modelId="{B5CA78E4-5895-4351-967A-3B93966BBD33}" type="pres">
      <dgm:prSet presAssocID="{5F79C90A-D164-4354-9283-C5503257CA75}" presName="rootText" presStyleLbl="node1" presStyleIdx="0" presStyleCnt="2"/>
      <dgm:spPr/>
    </dgm:pt>
    <dgm:pt modelId="{908E70B0-7C3D-412B-A093-F3B93B43B115}" type="pres">
      <dgm:prSet presAssocID="{5F79C90A-D164-4354-9283-C5503257CA75}" presName="rootConnector" presStyleLbl="node1" presStyleIdx="0" presStyleCnt="2"/>
      <dgm:spPr/>
    </dgm:pt>
    <dgm:pt modelId="{BBAE9184-B638-4A4D-BE00-4D9E3583E28D}" type="pres">
      <dgm:prSet presAssocID="{5F79C90A-D164-4354-9283-C5503257CA75}" presName="childShape" presStyleCnt="0"/>
      <dgm:spPr/>
    </dgm:pt>
    <dgm:pt modelId="{F7B7C333-AA61-485D-A678-38F26240F17D}" type="pres">
      <dgm:prSet presAssocID="{8B9AB5E3-0E6A-4460-AEEA-7BEE0322414E}" presName="Name13" presStyleLbl="parChTrans1D2" presStyleIdx="0" presStyleCnt="4"/>
      <dgm:spPr/>
    </dgm:pt>
    <dgm:pt modelId="{87C311C4-B8AC-45BE-B6CE-3D779DCE2152}" type="pres">
      <dgm:prSet presAssocID="{700F3A2B-1047-42C0-BE1F-53C309AB2211}" presName="childText" presStyleLbl="bgAcc1" presStyleIdx="0" presStyleCnt="4" custLinFactNeighborY="0">
        <dgm:presLayoutVars>
          <dgm:bulletEnabled val="1"/>
        </dgm:presLayoutVars>
      </dgm:prSet>
      <dgm:spPr/>
    </dgm:pt>
    <dgm:pt modelId="{7D81D705-E9F7-491E-BBF3-F740FF34417D}" type="pres">
      <dgm:prSet presAssocID="{248E4B25-B220-4DE8-8049-6416C9F1B397}" presName="Name13" presStyleLbl="parChTrans1D2" presStyleIdx="1" presStyleCnt="4"/>
      <dgm:spPr/>
    </dgm:pt>
    <dgm:pt modelId="{039815A8-0D48-426A-ACCC-2C14FB8A485B}" type="pres">
      <dgm:prSet presAssocID="{3DD2B5EA-9516-4E53-B927-7EA85195E25A}" presName="childText" presStyleLbl="bgAcc1" presStyleIdx="1" presStyleCnt="4">
        <dgm:presLayoutVars>
          <dgm:bulletEnabled val="1"/>
        </dgm:presLayoutVars>
      </dgm:prSet>
      <dgm:spPr/>
    </dgm:pt>
    <dgm:pt modelId="{C778E224-6E4B-4979-A297-F6AEE4586C73}" type="pres">
      <dgm:prSet presAssocID="{A9D95715-B548-4871-BA69-1109ADB5E53E}" presName="root" presStyleCnt="0"/>
      <dgm:spPr/>
    </dgm:pt>
    <dgm:pt modelId="{CF15DC55-7734-41A2-858A-434FC38A892E}" type="pres">
      <dgm:prSet presAssocID="{A9D95715-B548-4871-BA69-1109ADB5E53E}" presName="rootComposite" presStyleCnt="0"/>
      <dgm:spPr/>
    </dgm:pt>
    <dgm:pt modelId="{0F27ABEE-D33F-4DC9-B410-B58CD0BEAF6D}" type="pres">
      <dgm:prSet presAssocID="{A9D95715-B548-4871-BA69-1109ADB5E53E}" presName="rootText" presStyleLbl="node1" presStyleIdx="1" presStyleCnt="2"/>
      <dgm:spPr/>
    </dgm:pt>
    <dgm:pt modelId="{FCDBA694-C1BA-4213-9CBE-0B45384073B8}" type="pres">
      <dgm:prSet presAssocID="{A9D95715-B548-4871-BA69-1109ADB5E53E}" presName="rootConnector" presStyleLbl="node1" presStyleIdx="1" presStyleCnt="2"/>
      <dgm:spPr/>
    </dgm:pt>
    <dgm:pt modelId="{54920D19-A2F3-4A7E-9766-56A4F286FAA1}" type="pres">
      <dgm:prSet presAssocID="{A9D95715-B548-4871-BA69-1109ADB5E53E}" presName="childShape" presStyleCnt="0"/>
      <dgm:spPr/>
    </dgm:pt>
    <dgm:pt modelId="{4CECB45C-8109-471D-8980-B5624FCAEE5C}" type="pres">
      <dgm:prSet presAssocID="{CB7380C0-5DB5-4AE0-BB61-026931CA8BDA}" presName="Name13" presStyleLbl="parChTrans1D2" presStyleIdx="2" presStyleCnt="4"/>
      <dgm:spPr/>
    </dgm:pt>
    <dgm:pt modelId="{1E146745-6D64-45D9-AA56-56E66CFD0FD9}" type="pres">
      <dgm:prSet presAssocID="{215C40BB-BB93-4AA9-B51E-4806CEFD0F12}" presName="childText" presStyleLbl="bgAcc1" presStyleIdx="2" presStyleCnt="4">
        <dgm:presLayoutVars>
          <dgm:bulletEnabled val="1"/>
        </dgm:presLayoutVars>
      </dgm:prSet>
      <dgm:spPr/>
    </dgm:pt>
    <dgm:pt modelId="{CECF1AAE-F077-4AAE-B364-46A232D78265}" type="pres">
      <dgm:prSet presAssocID="{5B20A5B5-861F-4D1F-9079-2EB5CE28904E}" presName="Name13" presStyleLbl="parChTrans1D2" presStyleIdx="3" presStyleCnt="4"/>
      <dgm:spPr/>
    </dgm:pt>
    <dgm:pt modelId="{7569A378-65AB-43B5-9671-6187CF1960F3}" type="pres">
      <dgm:prSet presAssocID="{57422D77-6DE2-429B-BD1D-952B0FCF53D3}" presName="childText" presStyleLbl="bgAcc1" presStyleIdx="3" presStyleCnt="4">
        <dgm:presLayoutVars>
          <dgm:bulletEnabled val="1"/>
        </dgm:presLayoutVars>
      </dgm:prSet>
      <dgm:spPr/>
    </dgm:pt>
  </dgm:ptLst>
  <dgm:cxnLst>
    <dgm:cxn modelId="{A1239009-9DCC-4506-ACC8-32859AE45E59}" srcId="{A9D95715-B548-4871-BA69-1109ADB5E53E}" destId="{57422D77-6DE2-429B-BD1D-952B0FCF53D3}" srcOrd="1" destOrd="0" parTransId="{5B20A5B5-861F-4D1F-9079-2EB5CE28904E}" sibTransId="{46B8A786-9EFC-49D9-AC24-883303C9590B}"/>
    <dgm:cxn modelId="{9F500E12-3FBC-4E4D-A1F4-A4F050841D08}" srcId="{5F79C90A-D164-4354-9283-C5503257CA75}" destId="{3DD2B5EA-9516-4E53-B927-7EA85195E25A}" srcOrd="1" destOrd="0" parTransId="{248E4B25-B220-4DE8-8049-6416C9F1B397}" sibTransId="{33F59D8E-329D-40A4-BD47-666957ED519A}"/>
    <dgm:cxn modelId="{FFDB722A-A06D-4FEC-888E-6A51152D60EE}" type="presOf" srcId="{CB7380C0-5DB5-4AE0-BB61-026931CA8BDA}" destId="{4CECB45C-8109-471D-8980-B5624FCAEE5C}" srcOrd="0" destOrd="0" presId="urn:microsoft.com/office/officeart/2005/8/layout/hierarchy3"/>
    <dgm:cxn modelId="{47E30C2C-7E17-48C5-80A1-F8A6424E44CE}" type="presOf" srcId="{8B9AB5E3-0E6A-4460-AEEA-7BEE0322414E}" destId="{F7B7C333-AA61-485D-A678-38F26240F17D}" srcOrd="0" destOrd="0" presId="urn:microsoft.com/office/officeart/2005/8/layout/hierarchy3"/>
    <dgm:cxn modelId="{61E0D430-27DB-4F34-87A6-BCE0A608AE21}" srcId="{3EABE60E-086F-464A-98AA-461BE941E997}" destId="{5F79C90A-D164-4354-9283-C5503257CA75}" srcOrd="0" destOrd="0" parTransId="{6403BBFB-DF4B-4D1C-9064-7E41ABD28393}" sibTransId="{773E9E72-AA55-4FE2-BD35-8522D8AE44D6}"/>
    <dgm:cxn modelId="{B974105B-C27B-475F-A0C0-6B9643439341}" type="presOf" srcId="{5F79C90A-D164-4354-9283-C5503257CA75}" destId="{B5CA78E4-5895-4351-967A-3B93966BBD33}" srcOrd="0" destOrd="0" presId="urn:microsoft.com/office/officeart/2005/8/layout/hierarchy3"/>
    <dgm:cxn modelId="{5A65215E-55A1-4124-9A90-2A044DF81B7B}" type="presOf" srcId="{A9D95715-B548-4871-BA69-1109ADB5E53E}" destId="{0F27ABEE-D33F-4DC9-B410-B58CD0BEAF6D}" srcOrd="0" destOrd="0" presId="urn:microsoft.com/office/officeart/2005/8/layout/hierarchy3"/>
    <dgm:cxn modelId="{61FDAE5F-7BD1-43A6-AD77-30A8EAC50D0E}" srcId="{A9D95715-B548-4871-BA69-1109ADB5E53E}" destId="{215C40BB-BB93-4AA9-B51E-4806CEFD0F12}" srcOrd="0" destOrd="0" parTransId="{CB7380C0-5DB5-4AE0-BB61-026931CA8BDA}" sibTransId="{25E37F00-6B3B-462F-AEF5-B168E4B6C6E8}"/>
    <dgm:cxn modelId="{FE599162-9E0F-41C8-BD26-29A6A44AC0AA}" type="presOf" srcId="{3EABE60E-086F-464A-98AA-461BE941E997}" destId="{2A66E2C3-2F31-4C22-8B34-D941EFCCABC4}" srcOrd="0" destOrd="0" presId="urn:microsoft.com/office/officeart/2005/8/layout/hierarchy3"/>
    <dgm:cxn modelId="{03421C66-F095-4495-B99B-2A92CED5946A}" type="presOf" srcId="{A9D95715-B548-4871-BA69-1109ADB5E53E}" destId="{FCDBA694-C1BA-4213-9CBE-0B45384073B8}" srcOrd="1" destOrd="0" presId="urn:microsoft.com/office/officeart/2005/8/layout/hierarchy3"/>
    <dgm:cxn modelId="{5531FF68-6FD1-4D68-BFBD-36192BC09CED}" srcId="{5F79C90A-D164-4354-9283-C5503257CA75}" destId="{700F3A2B-1047-42C0-BE1F-53C309AB2211}" srcOrd="0" destOrd="0" parTransId="{8B9AB5E3-0E6A-4460-AEEA-7BEE0322414E}" sibTransId="{497E97B4-58A9-4C8A-B9AD-BAE986876299}"/>
    <dgm:cxn modelId="{9B646C4D-BAF0-427B-88B7-638D38B904BE}" type="presOf" srcId="{248E4B25-B220-4DE8-8049-6416C9F1B397}" destId="{7D81D705-E9F7-491E-BBF3-F740FF34417D}" srcOrd="0" destOrd="0" presId="urn:microsoft.com/office/officeart/2005/8/layout/hierarchy3"/>
    <dgm:cxn modelId="{4DB8D59D-5845-4D79-B5ED-74E29E196CD7}" type="presOf" srcId="{700F3A2B-1047-42C0-BE1F-53C309AB2211}" destId="{87C311C4-B8AC-45BE-B6CE-3D779DCE2152}" srcOrd="0" destOrd="0" presId="urn:microsoft.com/office/officeart/2005/8/layout/hierarchy3"/>
    <dgm:cxn modelId="{EDEEF09E-A101-4103-81F9-9A3A3CC16480}" type="presOf" srcId="{5F79C90A-D164-4354-9283-C5503257CA75}" destId="{908E70B0-7C3D-412B-A093-F3B93B43B115}" srcOrd="1" destOrd="0" presId="urn:microsoft.com/office/officeart/2005/8/layout/hierarchy3"/>
    <dgm:cxn modelId="{3E0266B4-EC9A-4521-9A1A-A41F12432A45}" type="presOf" srcId="{215C40BB-BB93-4AA9-B51E-4806CEFD0F12}" destId="{1E146745-6D64-45D9-AA56-56E66CFD0FD9}" srcOrd="0" destOrd="0" presId="urn:microsoft.com/office/officeart/2005/8/layout/hierarchy3"/>
    <dgm:cxn modelId="{889C9BD8-D861-4633-9C51-1D54133BB192}" srcId="{3EABE60E-086F-464A-98AA-461BE941E997}" destId="{A9D95715-B548-4871-BA69-1109ADB5E53E}" srcOrd="1" destOrd="0" parTransId="{DDD925B7-9004-4A54-B8DF-FAE1F1307195}" sibTransId="{8DDD4A5B-8C01-4B2D-9784-24F98BBF1AA4}"/>
    <dgm:cxn modelId="{58AE8AE9-12E9-4E34-AB07-AC16060AEAC7}" type="presOf" srcId="{3DD2B5EA-9516-4E53-B927-7EA85195E25A}" destId="{039815A8-0D48-426A-ACCC-2C14FB8A485B}" srcOrd="0" destOrd="0" presId="urn:microsoft.com/office/officeart/2005/8/layout/hierarchy3"/>
    <dgm:cxn modelId="{30723DF7-55E4-4DCA-ADE6-E5CE93FF2C62}" type="presOf" srcId="{57422D77-6DE2-429B-BD1D-952B0FCF53D3}" destId="{7569A378-65AB-43B5-9671-6187CF1960F3}" srcOrd="0" destOrd="0" presId="urn:microsoft.com/office/officeart/2005/8/layout/hierarchy3"/>
    <dgm:cxn modelId="{1D1A50FA-5C42-470C-B712-6FEE0968C6EC}" type="presOf" srcId="{5B20A5B5-861F-4D1F-9079-2EB5CE28904E}" destId="{CECF1AAE-F077-4AAE-B364-46A232D78265}" srcOrd="0" destOrd="0" presId="urn:microsoft.com/office/officeart/2005/8/layout/hierarchy3"/>
    <dgm:cxn modelId="{42B71A91-B6EE-46F7-8E08-2CCDE94F48E3}" type="presParOf" srcId="{2A66E2C3-2F31-4C22-8B34-D941EFCCABC4}" destId="{69B52109-6871-4539-A0F7-AF6501D02A52}" srcOrd="0" destOrd="0" presId="urn:microsoft.com/office/officeart/2005/8/layout/hierarchy3"/>
    <dgm:cxn modelId="{AC643C55-E7B5-4518-AB4A-875111B438DF}" type="presParOf" srcId="{69B52109-6871-4539-A0F7-AF6501D02A52}" destId="{FC6F429E-806B-4D10-9785-344E20231133}" srcOrd="0" destOrd="0" presId="urn:microsoft.com/office/officeart/2005/8/layout/hierarchy3"/>
    <dgm:cxn modelId="{B78F5E0D-5501-4C38-9E0E-54477CB959EF}" type="presParOf" srcId="{FC6F429E-806B-4D10-9785-344E20231133}" destId="{B5CA78E4-5895-4351-967A-3B93966BBD33}" srcOrd="0" destOrd="0" presId="urn:microsoft.com/office/officeart/2005/8/layout/hierarchy3"/>
    <dgm:cxn modelId="{025F945F-5812-43A6-8805-01C645F4DBAE}" type="presParOf" srcId="{FC6F429E-806B-4D10-9785-344E20231133}" destId="{908E70B0-7C3D-412B-A093-F3B93B43B115}" srcOrd="1" destOrd="0" presId="urn:microsoft.com/office/officeart/2005/8/layout/hierarchy3"/>
    <dgm:cxn modelId="{8DB02CF0-504D-4B67-BCBB-3C162ECB1046}" type="presParOf" srcId="{69B52109-6871-4539-A0F7-AF6501D02A52}" destId="{BBAE9184-B638-4A4D-BE00-4D9E3583E28D}" srcOrd="1" destOrd="0" presId="urn:microsoft.com/office/officeart/2005/8/layout/hierarchy3"/>
    <dgm:cxn modelId="{6E152E87-E5F8-445A-A0C8-363DFB85A6FE}" type="presParOf" srcId="{BBAE9184-B638-4A4D-BE00-4D9E3583E28D}" destId="{F7B7C333-AA61-485D-A678-38F26240F17D}" srcOrd="0" destOrd="0" presId="urn:microsoft.com/office/officeart/2005/8/layout/hierarchy3"/>
    <dgm:cxn modelId="{31E77EB1-9AF9-4796-98CB-42CDEAC6ADF8}" type="presParOf" srcId="{BBAE9184-B638-4A4D-BE00-4D9E3583E28D}" destId="{87C311C4-B8AC-45BE-B6CE-3D779DCE2152}" srcOrd="1" destOrd="0" presId="urn:microsoft.com/office/officeart/2005/8/layout/hierarchy3"/>
    <dgm:cxn modelId="{1A41759E-A8F4-4509-ACB0-E8B39886439C}" type="presParOf" srcId="{BBAE9184-B638-4A4D-BE00-4D9E3583E28D}" destId="{7D81D705-E9F7-491E-BBF3-F740FF34417D}" srcOrd="2" destOrd="0" presId="urn:microsoft.com/office/officeart/2005/8/layout/hierarchy3"/>
    <dgm:cxn modelId="{0CFF5757-D1DB-46DA-892C-0BC2C03B246F}" type="presParOf" srcId="{BBAE9184-B638-4A4D-BE00-4D9E3583E28D}" destId="{039815A8-0D48-426A-ACCC-2C14FB8A485B}" srcOrd="3" destOrd="0" presId="urn:microsoft.com/office/officeart/2005/8/layout/hierarchy3"/>
    <dgm:cxn modelId="{FC8AB14E-8CBE-4F78-95B6-1B369BBDF6C8}" type="presParOf" srcId="{2A66E2C3-2F31-4C22-8B34-D941EFCCABC4}" destId="{C778E224-6E4B-4979-A297-F6AEE4586C73}" srcOrd="1" destOrd="0" presId="urn:microsoft.com/office/officeart/2005/8/layout/hierarchy3"/>
    <dgm:cxn modelId="{475E82E9-264B-4D04-BC32-42B01C24713D}" type="presParOf" srcId="{C778E224-6E4B-4979-A297-F6AEE4586C73}" destId="{CF15DC55-7734-41A2-858A-434FC38A892E}" srcOrd="0" destOrd="0" presId="urn:microsoft.com/office/officeart/2005/8/layout/hierarchy3"/>
    <dgm:cxn modelId="{0BD7C277-F501-4564-B7D2-ECEBF4450D57}" type="presParOf" srcId="{CF15DC55-7734-41A2-858A-434FC38A892E}" destId="{0F27ABEE-D33F-4DC9-B410-B58CD0BEAF6D}" srcOrd="0" destOrd="0" presId="urn:microsoft.com/office/officeart/2005/8/layout/hierarchy3"/>
    <dgm:cxn modelId="{34E7361C-336C-4E21-9224-711A17AE41DA}" type="presParOf" srcId="{CF15DC55-7734-41A2-858A-434FC38A892E}" destId="{FCDBA694-C1BA-4213-9CBE-0B45384073B8}" srcOrd="1" destOrd="0" presId="urn:microsoft.com/office/officeart/2005/8/layout/hierarchy3"/>
    <dgm:cxn modelId="{0F10F764-7815-4903-8EBE-6DF1B7F60E66}" type="presParOf" srcId="{C778E224-6E4B-4979-A297-F6AEE4586C73}" destId="{54920D19-A2F3-4A7E-9766-56A4F286FAA1}" srcOrd="1" destOrd="0" presId="urn:microsoft.com/office/officeart/2005/8/layout/hierarchy3"/>
    <dgm:cxn modelId="{211C0011-C455-473C-ACA4-F0E8860D0A36}" type="presParOf" srcId="{54920D19-A2F3-4A7E-9766-56A4F286FAA1}" destId="{4CECB45C-8109-471D-8980-B5624FCAEE5C}" srcOrd="0" destOrd="0" presId="urn:microsoft.com/office/officeart/2005/8/layout/hierarchy3"/>
    <dgm:cxn modelId="{2E992504-76C6-48EA-B550-8E06EE8DC3A8}" type="presParOf" srcId="{54920D19-A2F3-4A7E-9766-56A4F286FAA1}" destId="{1E146745-6D64-45D9-AA56-56E66CFD0FD9}" srcOrd="1" destOrd="0" presId="urn:microsoft.com/office/officeart/2005/8/layout/hierarchy3"/>
    <dgm:cxn modelId="{0FB853AD-63D8-4557-878F-80294AD5C596}" type="presParOf" srcId="{54920D19-A2F3-4A7E-9766-56A4F286FAA1}" destId="{CECF1AAE-F077-4AAE-B364-46A232D78265}" srcOrd="2" destOrd="0" presId="urn:microsoft.com/office/officeart/2005/8/layout/hierarchy3"/>
    <dgm:cxn modelId="{F2AA6DAC-540D-4957-939C-70E8E227BEF4}" type="presParOf" srcId="{54920D19-A2F3-4A7E-9766-56A4F286FAA1}" destId="{7569A378-65AB-43B5-9671-6187CF1960F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CA78E4-5895-4351-967A-3B93966BBD33}">
      <dsp:nvSpPr>
        <dsp:cNvPr id="0" name=""/>
        <dsp:cNvSpPr/>
      </dsp:nvSpPr>
      <dsp:spPr>
        <a:xfrm>
          <a:off x="871735" y="984"/>
          <a:ext cx="2161195" cy="1080597"/>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41910" rIns="62865" bIns="41910" numCol="1" spcCol="1270" anchor="ctr" anchorCtr="0">
          <a:noAutofit/>
        </a:bodyPr>
        <a:lstStyle/>
        <a:p>
          <a:pPr marL="0" lvl="0" indent="0" algn="ctr" defTabSz="1466850">
            <a:lnSpc>
              <a:spcPct val="90000"/>
            </a:lnSpc>
            <a:spcBef>
              <a:spcPct val="0"/>
            </a:spcBef>
            <a:spcAft>
              <a:spcPct val="35000"/>
            </a:spcAft>
            <a:buNone/>
          </a:pPr>
          <a:r>
            <a:rPr lang="en-US" sz="3300" kern="1200" dirty="0"/>
            <a:t>M1 money supply</a:t>
          </a:r>
        </a:p>
      </dsp:txBody>
      <dsp:txXfrm>
        <a:off x="903385" y="32634"/>
        <a:ext cx="2097895" cy="1017297"/>
      </dsp:txXfrm>
    </dsp:sp>
    <dsp:sp modelId="{F7B7C333-AA61-485D-A678-38F26240F17D}">
      <dsp:nvSpPr>
        <dsp:cNvPr id="0" name=""/>
        <dsp:cNvSpPr/>
      </dsp:nvSpPr>
      <dsp:spPr>
        <a:xfrm>
          <a:off x="1087855" y="1081581"/>
          <a:ext cx="216119" cy="810448"/>
        </a:xfrm>
        <a:custGeom>
          <a:avLst/>
          <a:gdLst/>
          <a:ahLst/>
          <a:cxnLst/>
          <a:rect l="0" t="0" r="0" b="0"/>
          <a:pathLst>
            <a:path>
              <a:moveTo>
                <a:pt x="0" y="0"/>
              </a:moveTo>
              <a:lnTo>
                <a:pt x="0" y="810448"/>
              </a:lnTo>
              <a:lnTo>
                <a:pt x="216119" y="810448"/>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87C311C4-B8AC-45BE-B6CE-3D779DCE2152}">
      <dsp:nvSpPr>
        <dsp:cNvPr id="0" name=""/>
        <dsp:cNvSpPr/>
      </dsp:nvSpPr>
      <dsp:spPr>
        <a:xfrm>
          <a:off x="1303974" y="1351731"/>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Monies that are very liquid in nature</a:t>
          </a:r>
        </a:p>
      </dsp:txBody>
      <dsp:txXfrm>
        <a:off x="1335624" y="1383381"/>
        <a:ext cx="1665656" cy="1017297"/>
      </dsp:txXfrm>
    </dsp:sp>
    <dsp:sp modelId="{7D81D705-E9F7-491E-BBF3-F740FF34417D}">
      <dsp:nvSpPr>
        <dsp:cNvPr id="0" name=""/>
        <dsp:cNvSpPr/>
      </dsp:nvSpPr>
      <dsp:spPr>
        <a:xfrm>
          <a:off x="1087855" y="1081581"/>
          <a:ext cx="216119" cy="2161195"/>
        </a:xfrm>
        <a:custGeom>
          <a:avLst/>
          <a:gdLst/>
          <a:ahLst/>
          <a:cxnLst/>
          <a:rect l="0" t="0" r="0" b="0"/>
          <a:pathLst>
            <a:path>
              <a:moveTo>
                <a:pt x="0" y="0"/>
              </a:moveTo>
              <a:lnTo>
                <a:pt x="0" y="2161195"/>
              </a:lnTo>
              <a:lnTo>
                <a:pt x="216119" y="2161195"/>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039815A8-0D48-426A-ACCC-2C14FB8A485B}">
      <dsp:nvSpPr>
        <dsp:cNvPr id="0" name=""/>
        <dsp:cNvSpPr/>
      </dsp:nvSpPr>
      <dsp:spPr>
        <a:xfrm>
          <a:off x="1303974" y="2702478"/>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Cash, checkable (demand) deposits, and traveler’s checks</a:t>
          </a:r>
        </a:p>
      </dsp:txBody>
      <dsp:txXfrm>
        <a:off x="1335624" y="2734128"/>
        <a:ext cx="1665656" cy="1017297"/>
      </dsp:txXfrm>
    </dsp:sp>
    <dsp:sp modelId="{0F27ABEE-D33F-4DC9-B410-B58CD0BEAF6D}">
      <dsp:nvSpPr>
        <dsp:cNvPr id="0" name=""/>
        <dsp:cNvSpPr/>
      </dsp:nvSpPr>
      <dsp:spPr>
        <a:xfrm>
          <a:off x="3573229" y="984"/>
          <a:ext cx="2161195" cy="1080597"/>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865" tIns="41910" rIns="62865" bIns="41910" numCol="1" spcCol="1270" anchor="ctr" anchorCtr="0">
          <a:noAutofit/>
        </a:bodyPr>
        <a:lstStyle/>
        <a:p>
          <a:pPr marL="0" lvl="0" indent="0" algn="ctr" defTabSz="1466850">
            <a:lnSpc>
              <a:spcPct val="90000"/>
            </a:lnSpc>
            <a:spcBef>
              <a:spcPct val="0"/>
            </a:spcBef>
            <a:spcAft>
              <a:spcPct val="35000"/>
            </a:spcAft>
            <a:buNone/>
          </a:pPr>
          <a:r>
            <a:rPr lang="en-US" sz="3300" kern="1200" dirty="0"/>
            <a:t>M2 money supply</a:t>
          </a:r>
        </a:p>
      </dsp:txBody>
      <dsp:txXfrm>
        <a:off x="3604879" y="32634"/>
        <a:ext cx="2097895" cy="1017297"/>
      </dsp:txXfrm>
    </dsp:sp>
    <dsp:sp modelId="{4CECB45C-8109-471D-8980-B5624FCAEE5C}">
      <dsp:nvSpPr>
        <dsp:cNvPr id="0" name=""/>
        <dsp:cNvSpPr/>
      </dsp:nvSpPr>
      <dsp:spPr>
        <a:xfrm>
          <a:off x="3789349" y="1081581"/>
          <a:ext cx="216119" cy="810448"/>
        </a:xfrm>
        <a:custGeom>
          <a:avLst/>
          <a:gdLst/>
          <a:ahLst/>
          <a:cxnLst/>
          <a:rect l="0" t="0" r="0" b="0"/>
          <a:pathLst>
            <a:path>
              <a:moveTo>
                <a:pt x="0" y="0"/>
              </a:moveTo>
              <a:lnTo>
                <a:pt x="0" y="810448"/>
              </a:lnTo>
              <a:lnTo>
                <a:pt x="216119" y="810448"/>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1E146745-6D64-45D9-AA56-56E66CFD0FD9}">
      <dsp:nvSpPr>
        <dsp:cNvPr id="0" name=""/>
        <dsp:cNvSpPr/>
      </dsp:nvSpPr>
      <dsp:spPr>
        <a:xfrm>
          <a:off x="4005468" y="1351731"/>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Monies that are less liquid in nature</a:t>
          </a:r>
        </a:p>
      </dsp:txBody>
      <dsp:txXfrm>
        <a:off x="4037118" y="1383381"/>
        <a:ext cx="1665656" cy="1017297"/>
      </dsp:txXfrm>
    </dsp:sp>
    <dsp:sp modelId="{CECF1AAE-F077-4AAE-B364-46A232D78265}">
      <dsp:nvSpPr>
        <dsp:cNvPr id="0" name=""/>
        <dsp:cNvSpPr/>
      </dsp:nvSpPr>
      <dsp:spPr>
        <a:xfrm>
          <a:off x="3789349" y="1081581"/>
          <a:ext cx="216119" cy="2161195"/>
        </a:xfrm>
        <a:custGeom>
          <a:avLst/>
          <a:gdLst/>
          <a:ahLst/>
          <a:cxnLst/>
          <a:rect l="0" t="0" r="0" b="0"/>
          <a:pathLst>
            <a:path>
              <a:moveTo>
                <a:pt x="0" y="0"/>
              </a:moveTo>
              <a:lnTo>
                <a:pt x="0" y="2161195"/>
              </a:lnTo>
              <a:lnTo>
                <a:pt x="216119" y="2161195"/>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7569A378-65AB-43B5-9671-6187CF1960F3}">
      <dsp:nvSpPr>
        <dsp:cNvPr id="0" name=""/>
        <dsp:cNvSpPr/>
      </dsp:nvSpPr>
      <dsp:spPr>
        <a:xfrm>
          <a:off x="4005468" y="2702478"/>
          <a:ext cx="1728956" cy="1080597"/>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M1 plus savings and time deposits, certificates of deposits, and money market funds</a:t>
          </a:r>
        </a:p>
      </dsp:txBody>
      <dsp:txXfrm>
        <a:off x="4037118" y="2734128"/>
        <a:ext cx="1665656" cy="101729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F9AB8C-6B4F-47BA-B805-5EC80D794FEF}" type="datetimeFigureOut">
              <a:rPr lang="en-US" smtClean="0"/>
              <a:t>7/30/2021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40F3E7-A070-4DB1-B704-C35643C4A276}" type="slidenum">
              <a:rPr lang="en-US" smtClean="0"/>
              <a:t>‹#›</a:t>
            </a:fld>
            <a:endParaRPr lang="en-US"/>
          </a:p>
        </p:txBody>
      </p:sp>
    </p:spTree>
    <p:extLst>
      <p:ext uri="{BB962C8B-B14F-4D97-AF65-F5344CB8AC3E}">
        <p14:creationId xmlns:p14="http://schemas.microsoft.com/office/powerpoint/2010/main" val="2644115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is not an end in itself, as you cannot eat dollar bills or wear your bank account. Ultimately, the usefulness of money is in exchanging it for goods or services. Money is what people regularly use when purchasing or selling goods and services; thus, both buyers and sellers must widely accept money. This concept of money is intentionally flexible because money has taken a wide variety of forms in different cultures.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Rather than trying to state a single way of measuring money, economists offer broader definitions of money based on liquidity. Liquidity refers to how quickly you can use a financial asset to buy a good or service. Cash is extremely liquid while money in a savings account is less liquid, since a savings account is more difficult to immediately access.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13</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Federal Reserve Bank, which is the central bank of the United States, is a bank regulator that is responsible for monetary policy and defines money according to its liquidity. There are two definitions of money: M1 money supply and M2 money supply.</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14</a:t>
            </a:fld>
            <a:endParaRPr lang="en-US"/>
          </a:p>
        </p:txBody>
      </p:sp>
    </p:spTree>
    <p:extLst>
      <p:ext uri="{BB962C8B-B14F-4D97-AF65-F5344CB8AC3E}">
        <p14:creationId xmlns:p14="http://schemas.microsoft.com/office/powerpoint/2010/main" val="2948301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M1 money supply includes coins and currency in circulation: coins and bills that circulate in an economy that the U.S. Treasury does not hold at the Federal Reserve Bank or in vaults. Closely related to currency are checkable deposits (also known as demand deposits), which are the amounts held in checking accounts. Together, these items comprise the definition of money known as M1, which the Federal Reserve System measures daily.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15</a:t>
            </a:fld>
            <a:endParaRPr lang="en-US"/>
          </a:p>
        </p:txBody>
      </p:sp>
    </p:spTree>
    <p:extLst>
      <p:ext uri="{BB962C8B-B14F-4D97-AF65-F5344CB8AC3E}">
        <p14:creationId xmlns:p14="http://schemas.microsoft.com/office/powerpoint/2010/main" val="3074159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M2 is a broader definition of money; it includes everything in M1 as well as other types of deposits. M2 includes savings deposits in banks. Many financial institutions offer a chance to invest in money market funds, where they pool the deposits of investors and safely invest them. </a:t>
            </a:r>
            <a:r>
              <a:rPr lang="en-US" sz="1200" dirty="0">
                <a:solidFill>
                  <a:schemeClr val="bg1"/>
                </a:solidFill>
              </a:rPr>
              <a:t>Another ingredient of M2 are the relatively small certificates of deposit (CDs) or </a:t>
            </a:r>
            <a:r>
              <a:rPr lang="en-US" sz="1200" b="1" dirty="0">
                <a:solidFill>
                  <a:schemeClr val="bg1"/>
                </a:solidFill>
              </a:rPr>
              <a:t>time deposits</a:t>
            </a:r>
            <a:r>
              <a:rPr lang="en-US" sz="1200" dirty="0">
                <a:solidFill>
                  <a:schemeClr val="bg1"/>
                </a:solidFill>
              </a:rPr>
              <a:t>, which are accounts that the depositor has committed to leaving in the bank for a certain period of time.</a:t>
            </a:r>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16</a:t>
            </a:fld>
            <a:endParaRPr lang="en-US"/>
          </a:p>
        </p:txBody>
      </p:sp>
    </p:spTree>
    <p:extLst>
      <p:ext uri="{BB962C8B-B14F-4D97-AF65-F5344CB8AC3E}">
        <p14:creationId xmlns:p14="http://schemas.microsoft.com/office/powerpoint/2010/main" val="1465443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short, all the M2 types of deposits are money that require a greater effort to access and spend than M1.</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17</a:t>
            </a:fld>
            <a:endParaRPr lang="en-US"/>
          </a:p>
        </p:txBody>
      </p:sp>
    </p:spTree>
    <p:extLst>
      <p:ext uri="{BB962C8B-B14F-4D97-AF65-F5344CB8AC3E}">
        <p14:creationId xmlns:p14="http://schemas.microsoft.com/office/powerpoint/2010/main" val="2460061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lines separating M1 and M2 can become a little blurry. For example, some businesses will not accept personal checks for large amounts but will accept traveler's checks or cash. Changes in banking practices and technology have made the savings accounts in M2 more similar to the checking accounts in M1. As with many other economic terms and statistics, the important point is to know the strengths and limitations of the various definitions.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18</a:t>
            </a:fld>
            <a:endParaRPr lang="en-US"/>
          </a:p>
        </p:txBody>
      </p:sp>
    </p:spTree>
    <p:extLst>
      <p:ext uri="{BB962C8B-B14F-4D97-AF65-F5344CB8AC3E}">
        <p14:creationId xmlns:p14="http://schemas.microsoft.com/office/powerpoint/2010/main" val="1320190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debit card, like a check, is an instruction to the user's bank to transfer money directly and immediately from your bank account to the seller. Although you can make a purchase with a credit card, the financial institution does not consider it money but rather a short-term loan from the credit card company to you. With a smart card, you can store a certain value of money on a card and then use the card to make purchases.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19</a:t>
            </a:fld>
            <a:endParaRPr lang="en-US"/>
          </a:p>
        </p:txBody>
      </p:sp>
    </p:spTree>
    <p:extLst>
      <p:ext uri="{BB962C8B-B14F-4D97-AF65-F5344CB8AC3E}">
        <p14:creationId xmlns:p14="http://schemas.microsoft.com/office/powerpoint/2010/main" val="3734848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20</a:t>
            </a:fld>
            <a:endParaRPr lang="en-US"/>
          </a:p>
        </p:txBody>
      </p:sp>
    </p:spTree>
    <p:extLst>
      <p:ext uri="{BB962C8B-B14F-4D97-AF65-F5344CB8AC3E}">
        <p14:creationId xmlns:p14="http://schemas.microsoft.com/office/powerpoint/2010/main" val="2157535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 </a:t>
            </a:r>
          </a:p>
          <a:p>
            <a:endParaRPr lang="en-US" dirty="0"/>
          </a:p>
          <a:p>
            <a:r>
              <a:rPr lang="en-US" dirty="0"/>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21</a:t>
            </a:fld>
            <a:endParaRPr lang="en-US"/>
          </a:p>
        </p:txBody>
      </p:sp>
    </p:spTree>
    <p:extLst>
      <p:ext uri="{BB962C8B-B14F-4D97-AF65-F5344CB8AC3E}">
        <p14:creationId xmlns:p14="http://schemas.microsoft.com/office/powerpoint/2010/main" val="2076010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few minutes to reflect on what money is to you. What role does it play in your life? How does it impact your daily decisions? To what extent do you prioritize money compared to other values, like time and friendship?</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830024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make it far easier for a complex economy to carry out the transactions that occur in goods, labor, and financial capital markets. Banks are critical intermediaries in payment systems, which can help an economy exchange goods, money, or other financial assets. Those with extra money that they would like to save can store their money in a bank. Those who want to borrow money can go directly to a bank rather than trying to find someone to lend them cash. Transaction costs are the costs associated with finding a lender or a borrower for this money; banks lower transaction costs.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bank is a financial intermediary, which is an institution that operates between a saver who deposits money in a bank and a borrower who receives a loan from that institution. </a:t>
            </a:r>
            <a:r>
              <a:rPr lang="en-US" sz="1200" dirty="0"/>
              <a:t>Depository institutions accept money deposits and all the deposited funds mingle in one pool and are loaned out by the financial institution.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a:p>
        </p:txBody>
      </p:sp>
    </p:spTree>
    <p:extLst>
      <p:ext uri="{BB962C8B-B14F-4D97-AF65-F5344CB8AC3E}">
        <p14:creationId xmlns:p14="http://schemas.microsoft.com/office/powerpoint/2010/main" val="29701721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Balance sheet: accounting tool that lists assets &amp; liabilities, also called a T-account because the list is in the shape of a T</a:t>
            </a:r>
          </a:p>
          <a:p>
            <a:r>
              <a:rPr lang="en-US" dirty="0"/>
              <a:t>Asset: something of value you own</a:t>
            </a:r>
          </a:p>
          <a:p>
            <a:r>
              <a:rPr lang="en-US" dirty="0"/>
              <a:t>Liability: something you owe</a:t>
            </a:r>
          </a:p>
          <a:p>
            <a:r>
              <a:rPr lang="en-US" dirty="0"/>
              <a:t>Net worth: assets minus liabilities</a:t>
            </a:r>
          </a:p>
          <a:p>
            <a:r>
              <a:rPr lang="en-US" dirty="0"/>
              <a:t>Bank capital: bank’s net worth</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26</a:t>
            </a:fld>
            <a:endParaRPr lang="en-US"/>
          </a:p>
        </p:txBody>
      </p:sp>
    </p:spTree>
    <p:extLst>
      <p:ext uri="{BB962C8B-B14F-4D97-AF65-F5344CB8AC3E}">
        <p14:creationId xmlns:p14="http://schemas.microsoft.com/office/powerpoint/2010/main" val="1861599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healthy bank will have a positive net worth, while a bankrupt bank will have a negative net worth. Either way, assets will always equal liabilities plus net worth.</a:t>
            </a:r>
          </a:p>
          <a:p>
            <a:r>
              <a:rPr lang="en-US" dirty="0"/>
              <a:t>Three types main types of assets for banks: loans, bonds, reserves</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27</a:t>
            </a:fld>
            <a:endParaRPr lang="en-US"/>
          </a:p>
        </p:txBody>
      </p:sp>
    </p:spTree>
    <p:extLst>
      <p:ext uri="{BB962C8B-B14F-4D97-AF65-F5344CB8AC3E}">
        <p14:creationId xmlns:p14="http://schemas.microsoft.com/office/powerpoint/2010/main" val="2923587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the primary loan market, financial institutions make loans to borrowers. In the secondary loan market, financial institutions buy and sell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28</a:t>
            </a:fld>
            <a:endParaRPr lang="en-US"/>
          </a:p>
        </p:txBody>
      </p:sp>
    </p:spTree>
    <p:extLst>
      <p:ext uri="{BB962C8B-B14F-4D97-AF65-F5344CB8AC3E}">
        <p14:creationId xmlns:p14="http://schemas.microsoft.com/office/powerpoint/2010/main" val="2239111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Financial institutions consider many factors when deciding what they are willing to pay for a loan purchased in the secondary loan market. The greater the risk of the borrower not repaying the loan, the less a financial institution will be willing to pay to acquire the loan. If the original loan requires the borrower to pay a low interest rate, but current interest rates are relatively high, a financial institution will pay less to acquire the loan. If the original loan requires the borrower to pay a high interest rate, but current interest rates are relatively low, a financial institution will pay more to acquire the loan.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Bonds are a common mechanism for borrowing used by the federal and local government, private companies, and nonprofit organizations. A bank takes some of the money it has received in deposits and uses the money to buy bonds, typically issued by the U.S. government. Government bonds are low-risk because the government is almost certain to pay off the bond, albeit at a low rate of interest.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a:p>
        </p:txBody>
      </p:sp>
    </p:spTree>
    <p:extLst>
      <p:ext uri="{BB962C8B-B14F-4D97-AF65-F5344CB8AC3E}">
        <p14:creationId xmlns:p14="http://schemas.microsoft.com/office/powerpoint/2010/main" val="3392188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entry under assets is reserves, which is money that the bank keeps on hand and does not lend or invest in bonds and thus does not have interest payments. The Federal Reserve requires that banks keep a certain percentage of depositors' money on reserve, called the reserve requirement.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a:p>
        </p:txBody>
      </p:sp>
    </p:spTree>
    <p:extLst>
      <p:ext uri="{BB962C8B-B14F-4D97-AF65-F5344CB8AC3E}">
        <p14:creationId xmlns:p14="http://schemas.microsoft.com/office/powerpoint/2010/main" val="125365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bank that is bankrupt will have a negative net worth, meaning its assets will be worth less than its liabilities. A well-run bank will assume that a small percentage of borrowers will default and factor these missing payments into its planning. The value of loans on a bank's balance sheet assumes a certain level of riskiness, so the calculations of the banks' expenses every year include a factor for loans that borrowers do not repay. Even if a bank expects a certain number of loan defaults, it will suffer if the number is greater than expected, as can happen during a recession.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32</a:t>
            </a:fld>
            <a:endParaRPr lang="en-US"/>
          </a:p>
        </p:txBody>
      </p:sp>
    </p:spTree>
    <p:extLst>
      <p:ext uri="{BB962C8B-B14F-4D97-AF65-F5344CB8AC3E}">
        <p14:creationId xmlns:p14="http://schemas.microsoft.com/office/powerpoint/2010/main" val="358521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risk of an unexpectedly high level of loan defaults can be especially difficult for banks because of its liabilities. The asset-liability time mismatch—the ability for customers to withdraw the bank's liabilities in the short term while repaying its assets in the long term—can cause severe problems for a bank. One strategy is for a bank to diversify its loans, which means lending to a variety of customers. Diversification of loans can help banks keep a positive net worth. However, if a recession occurs that touches many industries and geographic areas, diversification will not help.</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33</a:t>
            </a:fld>
            <a:endParaRPr lang="en-US"/>
          </a:p>
        </p:txBody>
      </p:sp>
    </p:spTree>
    <p:extLst>
      <p:ext uri="{BB962C8B-B14F-4D97-AF65-F5344CB8AC3E}">
        <p14:creationId xmlns:p14="http://schemas.microsoft.com/office/powerpoint/2010/main" val="374018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Barter—trading one good or service for another—is highly inefficient in a modern, advanced economy. In an economy without money, an exchange between two people must involve a double coincidence of wants: a situation in which two people each want some good or service that the other person can provide. The barter system does not allow participants to easily enter into future contracts for purchasing many goods and services. The time that individuals would otherwise spend producing goods and services and enjoying leisure time is spent bartering instead.</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3797984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sp>
        <p:nvSpPr>
          <p:cNvPr id="4" name="Slide Number Placeholder 3"/>
          <p:cNvSpPr>
            <a:spLocks noGrp="1"/>
          </p:cNvSpPr>
          <p:nvPr>
            <p:ph type="sldNum" sz="quarter" idx="5"/>
          </p:nvPr>
        </p:nvSpPr>
        <p:spPr/>
        <p:txBody>
          <a:bodyPr/>
          <a:lstStyle/>
          <a:p>
            <a:fld id="{28B15CB2-40DB-4464-9536-D1472F4C97DD}" type="slidenum">
              <a:rPr lang="en-US" smtClean="0"/>
              <a:t>34</a:t>
            </a:fld>
            <a:endParaRPr lang="en-US"/>
          </a:p>
        </p:txBody>
      </p:sp>
    </p:spTree>
    <p:extLst>
      <p:ext uri="{BB962C8B-B14F-4D97-AF65-F5344CB8AC3E}">
        <p14:creationId xmlns:p14="http://schemas.microsoft.com/office/powerpoint/2010/main" val="4288893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endParaRPr lang="en-US" dirty="0"/>
          </a:p>
          <a:p>
            <a:r>
              <a:rPr lang="en-US" dirty="0"/>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p:txBody>
      </p:sp>
      <p:sp>
        <p:nvSpPr>
          <p:cNvPr id="4" name="Slide Number Placeholder 3"/>
          <p:cNvSpPr>
            <a:spLocks noGrp="1"/>
          </p:cNvSpPr>
          <p:nvPr>
            <p:ph type="sldNum" sz="quarter" idx="5"/>
          </p:nvPr>
        </p:nvSpPr>
        <p:spPr/>
        <p:txBody>
          <a:bodyPr/>
          <a:lstStyle/>
          <a:p>
            <a:fld id="{28B15CB2-40DB-4464-9536-D1472F4C97DD}" type="slidenum">
              <a:rPr lang="en-US" smtClean="0"/>
              <a:t>35</a:t>
            </a:fld>
            <a:endParaRPr lang="en-US"/>
          </a:p>
        </p:txBody>
      </p:sp>
    </p:spTree>
    <p:extLst>
      <p:ext uri="{BB962C8B-B14F-4D97-AF65-F5344CB8AC3E}">
        <p14:creationId xmlns:p14="http://schemas.microsoft.com/office/powerpoint/2010/main" val="3595245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and money are intertwined. Most money is not just in the form of bank accounts; the banking system can literally create money through the process of making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Singleton Bank has $10 million in deposits and no loans, so all $10 million is in reserves. Federal Reserve has a reserve requirement of 10%, so Singleton must keep $1 million in reserves and can loan the rest (to earn interest payments). Singleton loans $9 million to Rico’s Auto Supply, so the bank now has $10 million in deposits, $1 million in reserves and $9 million in assets (the loan is an asset because it will generate interest income).  Rico deposits the loan into an account at First National Bank, whose deposits and reserves now rise by $9 million.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39</a:t>
            </a:fld>
            <a:endParaRPr lang="en-US"/>
          </a:p>
        </p:txBody>
      </p:sp>
    </p:spTree>
    <p:extLst>
      <p:ext uri="{BB962C8B-B14F-4D97-AF65-F5344CB8AC3E}">
        <p14:creationId xmlns:p14="http://schemas.microsoft.com/office/powerpoint/2010/main" val="28913904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loans that are deposited into a demand deposit account increases the M1 money supply. The money supply is now $19 million: $10 million in deposits in Singleton Bank and $9 million in deposits at First National. In this example so far, bank lending has expanded the money supply by $9 million.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40</a:t>
            </a:fld>
            <a:endParaRPr lang="en-US"/>
          </a:p>
        </p:txBody>
      </p:sp>
    </p:spTree>
    <p:extLst>
      <p:ext uri="{BB962C8B-B14F-4D97-AF65-F5344CB8AC3E}">
        <p14:creationId xmlns:p14="http://schemas.microsoft.com/office/powerpoint/2010/main" val="4443008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all banks loan out their excess reserves, the money supply will expand. The money multiplier tells us how many times a loan will be multiplied as it is spent in the economy and redeposited into other banks. Money multiplier = 1/reserve requirement</a:t>
            </a:r>
          </a:p>
          <a:p>
            <a:r>
              <a:rPr lang="en-US" dirty="0"/>
              <a:t>The money multiplier formula determines the amount of money that the system can create. Change in money supply= 1/reserve requirement*change in excess reserves. In the Singleton Bank example, 1/.10 = 10 x $9 million = $90 million is generated.</a:t>
            </a:r>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41</a:t>
            </a:fld>
            <a:endParaRPr lang="en-US"/>
          </a:p>
        </p:txBody>
      </p:sp>
    </p:spTree>
    <p:extLst>
      <p:ext uri="{BB962C8B-B14F-4D97-AF65-F5344CB8AC3E}">
        <p14:creationId xmlns:p14="http://schemas.microsoft.com/office/powerpoint/2010/main" val="53791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42</a:t>
            </a:fld>
            <a:endParaRPr lang="en-US"/>
          </a:p>
        </p:txBody>
      </p:sp>
    </p:spTree>
    <p:extLst>
      <p:ext uri="{BB962C8B-B14F-4D97-AF65-F5344CB8AC3E}">
        <p14:creationId xmlns:p14="http://schemas.microsoft.com/office/powerpoint/2010/main" val="2163236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r>
              <a:rPr lang="en-US" dirty="0"/>
              <a:t>For deposits of $1,000, with a 20% reserve requirement, $200 are required reserves, and $800 are excess reserves. The change in the M1 money supply is $4,000.</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43</a:t>
            </a:fld>
            <a:endParaRPr lang="en-US"/>
          </a:p>
        </p:txBody>
      </p:sp>
    </p:spTree>
    <p:extLst>
      <p:ext uri="{BB962C8B-B14F-4D97-AF65-F5344CB8AC3E}">
        <p14:creationId xmlns:p14="http://schemas.microsoft.com/office/powerpoint/2010/main" val="9016746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money multiplier will depend on the proportion of reserves that the Federal Reserve Bank requires banks to hold. During recessions, banks are likely to hold a higher proportion of reserves because they fear that customers are less likely to repay loans. The process of how banks create money shows that the quantity of money in an economy is closely linked to the quantity of lending or credit in the economy. The money multiplier depends on people redepositing the money that they receive in the banking system.</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44</a:t>
            </a:fld>
            <a:endParaRPr lang="en-US"/>
          </a:p>
        </p:txBody>
      </p:sp>
    </p:spTree>
    <p:extLst>
      <p:ext uri="{BB962C8B-B14F-4D97-AF65-F5344CB8AC3E}">
        <p14:creationId xmlns:p14="http://schemas.microsoft.com/office/powerpoint/2010/main" val="5142715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45</a:t>
            </a:fld>
            <a:endParaRPr lang="en-US"/>
          </a:p>
        </p:txBody>
      </p:sp>
    </p:spTree>
    <p:extLst>
      <p:ext uri="{BB962C8B-B14F-4D97-AF65-F5344CB8AC3E}">
        <p14:creationId xmlns:p14="http://schemas.microsoft.com/office/powerpoint/2010/main" val="1508569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serves as a medium of exchange, which means that it acts as an intermediary between the buyer and the seller. For example, instead of exchanging accounting services for shoes, an accountant can exchange accounting services for money.</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1940719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46</a:t>
            </a:fld>
            <a:endParaRPr lang="en-US"/>
          </a:p>
        </p:txBody>
      </p:sp>
    </p:spTree>
    <p:extLst>
      <p:ext uri="{BB962C8B-B14F-4D97-AF65-F5344CB8AC3E}">
        <p14:creationId xmlns:p14="http://schemas.microsoft.com/office/powerpoint/2010/main" val="3665997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money must serve as a store of value, which preserves economic value that one can spend or consume in the future. For example, storing money in shoe purchases is risky, as one risks the shoes going out of style and decreasing in value.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a:p>
        </p:txBody>
      </p:sp>
    </p:spTree>
    <p:extLst>
      <p:ext uri="{BB962C8B-B14F-4D97-AF65-F5344CB8AC3E}">
        <p14:creationId xmlns:p14="http://schemas.microsoft.com/office/powerpoint/2010/main" val="2465843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money serves as a unit of account: it is the ruler by which we measure values. For example, an accountant may charge $100 to file your tax return. That $100 can purchase two pairs of shoes at $50 a pair. Money acts as a common denominator, an accounting method that simplifies thinking about tradeoffs.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a:p>
        </p:txBody>
      </p:sp>
    </p:spTree>
    <p:extLst>
      <p:ext uri="{BB962C8B-B14F-4D97-AF65-F5344CB8AC3E}">
        <p14:creationId xmlns:p14="http://schemas.microsoft.com/office/powerpoint/2010/main" val="3876506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money serves as a standard of deferred payment. If money is usable today to make purchases, it must also be acceptable to make purchases today that the purchaser will pay in the future. Loans and future agreements are stated in monetary terms, and the standard of deferred payment is what allows us to things today and pay in the future.</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a:p>
        </p:txBody>
      </p:sp>
    </p:spTree>
    <p:extLst>
      <p:ext uri="{BB962C8B-B14F-4D97-AF65-F5344CB8AC3E}">
        <p14:creationId xmlns:p14="http://schemas.microsoft.com/office/powerpoint/2010/main" val="1495139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main types of money. Commodity money is a type of money that has a use other than as money, like gold. Commodity-backed currencies are currencies with values backed up by gold or other commodities held at a bank. Fiat money is money that has no intrinsic value but is declared by a government to be a country’s legal tender.</a:t>
            </a:r>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455189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are the leader of a country. You are responsible for creating the currency for the country. What would you choose as the currency? How does it satisfy each of the four functions of money? Would you consider it to be commodity or fiat money?</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a:p>
        </p:txBody>
      </p:sp>
    </p:spTree>
    <p:extLst>
      <p:ext uri="{BB962C8B-B14F-4D97-AF65-F5344CB8AC3E}">
        <p14:creationId xmlns:p14="http://schemas.microsoft.com/office/powerpoint/2010/main" val="1461351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7/30/2021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7/30/2021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7/30/2021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7/30/2021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7/30/2021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5.w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w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5.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5.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5.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Defining Money by Its Functions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29710" y="356360"/>
            <a:ext cx="9732578" cy="6264836"/>
            <a:chOff x="-294292" y="530924"/>
            <a:chExt cx="9732578" cy="6264836"/>
          </a:xfrm>
        </p:grpSpPr>
        <p:sp>
          <p:nvSpPr>
            <p:cNvPr id="26" name="TextBox 25"/>
            <p:cNvSpPr txBox="1"/>
            <p:nvPr/>
          </p:nvSpPr>
          <p:spPr>
            <a:xfrm>
              <a:off x="-294292" y="530924"/>
              <a:ext cx="9732578"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Suppose that you are the leader of a country. You are responsible for creating the currency for the country. What would you choose as the currency? How does it satisfy each of the four functions of money? Would you consider it to be commodity or fiat money?</a:t>
              </a:r>
            </a:p>
          </p:txBody>
        </p:sp>
      </p:grpSp>
      <p:pic>
        <p:nvPicPr>
          <p:cNvPr id="9" name="Picture 8" descr="A hand holding representations of several types of currencies">
            <a:extLst>
              <a:ext uri="{FF2B5EF4-FFF2-40B4-BE49-F238E27FC236}">
                <a16:creationId xmlns:a16="http://schemas.microsoft.com/office/drawing/2014/main" id="{9C1238D0-B947-4FC8-9F8A-3C483E522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8423" y="3226356"/>
            <a:ext cx="3135153" cy="3394840"/>
          </a:xfrm>
          <a:prstGeom prst="rect">
            <a:avLst/>
          </a:prstGeom>
        </p:spPr>
      </p:pic>
    </p:spTree>
    <p:extLst>
      <p:ext uri="{BB962C8B-B14F-4D97-AF65-F5344CB8AC3E}">
        <p14:creationId xmlns:p14="http://schemas.microsoft.com/office/powerpoint/2010/main" val="1499463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51727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Money is what people in a society regularly use when purchasing or selling goods and services.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money was not available, people would have to barter with each other, meaning that each person would need to identify others with whom they have a double coincidence of wants: a specific good or service that the other desires.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Money serves several functions: a medium of exchange, a unit of account, a store of value, and a standard of deferred payment.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Commodity money is an item that is used as money but also has value for other uses.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Fiat money has no intrinsic value but is declared by a government to be a country's legal tender.</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8129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Measuring Money: Currency, M1, and M2 </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3407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Liquidity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Rather than trying to state a single way of measuring money, economists offer broader definitions of money based on liquidity.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Liquidity</a:t>
              </a:r>
              <a:r>
                <a:rPr lang="en-US" sz="2000" dirty="0">
                  <a:solidFill>
                    <a:schemeClr val="bg1"/>
                  </a:solidFill>
                </a:rPr>
                <a:t> refers to how quickly you can use a financial asset to buy a good or service.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Cash is extremely liquid while money in a savings account is less liquid, since a savings account is more difficult to immediately access.</a:t>
              </a:r>
            </a:p>
          </p:txBody>
        </p:sp>
      </p:grpSp>
    </p:spTree>
    <p:extLst>
      <p:ext uri="{BB962C8B-B14F-4D97-AF65-F5344CB8AC3E}">
        <p14:creationId xmlns:p14="http://schemas.microsoft.com/office/powerpoint/2010/main" val="1434186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48AB7F42-2C4B-4252-8B1B-CCC62CBA4F0F}"/>
              </a:ext>
            </a:extLst>
          </p:cNvPr>
          <p:cNvGrpSpPr/>
          <p:nvPr/>
        </p:nvGrpSpPr>
        <p:grpSpPr>
          <a:xfrm>
            <a:off x="2066922" y="1317629"/>
            <a:ext cx="8058154" cy="1389663"/>
            <a:chOff x="542923" y="1736761"/>
            <a:chExt cx="8058154" cy="1389663"/>
          </a:xfrm>
          <a:solidFill>
            <a:srgbClr val="627981"/>
          </a:solidFill>
        </p:grpSpPr>
        <p:sp>
          <p:nvSpPr>
            <p:cNvPr id="14" name="Rectangle 13">
              <a:extLst>
                <a:ext uri="{FF2B5EF4-FFF2-40B4-BE49-F238E27FC236}">
                  <a16:creationId xmlns:a16="http://schemas.microsoft.com/office/drawing/2014/main" id="{DA8A5F90-55E0-4092-84BD-C62586DE41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D4C74D8-48C3-46F6-8BD0-40E36B001D67}"/>
                </a:ext>
              </a:extLst>
            </p:cNvPr>
            <p:cNvSpPr txBox="1"/>
            <p:nvPr/>
          </p:nvSpPr>
          <p:spPr>
            <a:xfrm>
              <a:off x="542923" y="1802985"/>
              <a:ext cx="8058154" cy="1323439"/>
            </a:xfrm>
            <a:prstGeom prst="rect">
              <a:avLst/>
            </a:prstGeom>
            <a:grpFill/>
          </p:spPr>
          <p:txBody>
            <a:bodyPr wrap="square" rtlCol="0">
              <a:spAutoFit/>
            </a:bodyPr>
            <a:lstStyle/>
            <a:p>
              <a:pPr algn="ctr"/>
              <a:r>
                <a:rPr lang="en-US" sz="2000" dirty="0">
                  <a:solidFill>
                    <a:schemeClr val="bg1"/>
                  </a:solidFill>
                </a:rPr>
                <a:t>The Federal Reserve Bank, which is the central bank of the United States, is a bank regulator that is responsible for monetary policy and defines money according to its liquidity. There are two definitions of money: </a:t>
              </a:r>
              <a:r>
                <a:rPr lang="en-US" sz="2000" b="1" dirty="0">
                  <a:solidFill>
                    <a:schemeClr val="bg1"/>
                  </a:solidFill>
                </a:rPr>
                <a:t>M1 money supply</a:t>
              </a:r>
              <a:r>
                <a:rPr lang="en-US" sz="2000" dirty="0">
                  <a:solidFill>
                    <a:schemeClr val="bg1"/>
                  </a:solidFill>
                </a:rPr>
                <a:t> and </a:t>
              </a:r>
              <a:r>
                <a:rPr lang="en-US" sz="2000" b="1" dirty="0">
                  <a:solidFill>
                    <a:schemeClr val="bg1"/>
                  </a:solidFill>
                </a:rPr>
                <a:t>M2 money supply</a:t>
              </a:r>
              <a:r>
                <a:rPr lang="en-US" sz="2000" dirty="0">
                  <a:solidFill>
                    <a:schemeClr val="bg1"/>
                  </a:solidFill>
                </a:rPr>
                <a:t>.</a:t>
              </a:r>
            </a:p>
          </p:txBody>
        </p:sp>
      </p:grpSp>
      <p:graphicFrame>
        <p:nvGraphicFramePr>
          <p:cNvPr id="3" name="Diagram 2">
            <a:extLst>
              <a:ext uri="{FF2B5EF4-FFF2-40B4-BE49-F238E27FC236}">
                <a16:creationId xmlns:a16="http://schemas.microsoft.com/office/drawing/2014/main" id="{1DBF87E7-6864-49F8-8659-ECCBB7BBF53A}"/>
              </a:ext>
            </a:extLst>
          </p:cNvPr>
          <p:cNvGraphicFramePr/>
          <p:nvPr/>
        </p:nvGraphicFramePr>
        <p:xfrm>
          <a:off x="2792919" y="2887013"/>
          <a:ext cx="6606161" cy="3784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9779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M1 Money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8BCD97-5E39-4B0D-A926-52C28C6313C2}"/>
              </a:ext>
            </a:extLst>
          </p:cNvPr>
          <p:cNvGrpSpPr/>
          <p:nvPr/>
        </p:nvGrpSpPr>
        <p:grpSpPr>
          <a:xfrm>
            <a:off x="2066922" y="1580912"/>
            <a:ext cx="8058154" cy="1081887"/>
            <a:chOff x="542923" y="1736761"/>
            <a:chExt cx="8058154" cy="1081887"/>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M1 money supply includes </a:t>
              </a:r>
              <a:r>
                <a:rPr lang="en-US" sz="2000" b="1" dirty="0">
                  <a:solidFill>
                    <a:schemeClr val="bg1"/>
                  </a:solidFill>
                </a:rPr>
                <a:t>coins and currency in circulation</a:t>
              </a:r>
              <a:r>
                <a:rPr lang="en-US" sz="2000" dirty="0">
                  <a:solidFill>
                    <a:schemeClr val="bg1"/>
                  </a:solidFill>
                </a:rPr>
                <a:t>: coins and bills that circulate in an economy that the U.S. Treasury does not hold at the Federal Reserve Bank or in vaults.</a:t>
              </a:r>
            </a:p>
          </p:txBody>
        </p:sp>
      </p:grpSp>
      <p:grpSp>
        <p:nvGrpSpPr>
          <p:cNvPr id="27" name="Group 26">
            <a:extLst>
              <a:ext uri="{FF2B5EF4-FFF2-40B4-BE49-F238E27FC236}">
                <a16:creationId xmlns:a16="http://schemas.microsoft.com/office/drawing/2014/main" id="{3F305A3A-8377-488F-9465-4E688583B00E}"/>
              </a:ext>
            </a:extLst>
          </p:cNvPr>
          <p:cNvGrpSpPr/>
          <p:nvPr/>
        </p:nvGrpSpPr>
        <p:grpSpPr>
          <a:xfrm>
            <a:off x="2066922" y="274356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Closely related to currency are </a:t>
              </a:r>
              <a:r>
                <a:rPr lang="en-US" sz="2000" b="1" dirty="0">
                  <a:solidFill>
                    <a:schemeClr val="bg1"/>
                  </a:solidFill>
                </a:rPr>
                <a:t>checkable deposits </a:t>
              </a:r>
              <a:r>
                <a:rPr lang="en-US" sz="2000" dirty="0">
                  <a:solidFill>
                    <a:schemeClr val="bg1"/>
                  </a:solidFill>
                </a:rPr>
                <a:t>(also known as demand deposits), which are the amounts held in checking accounts.</a:t>
              </a:r>
            </a:p>
          </p:txBody>
        </p:sp>
      </p:grpSp>
      <p:grpSp>
        <p:nvGrpSpPr>
          <p:cNvPr id="30" name="Group 29">
            <a:extLst>
              <a:ext uri="{FF2B5EF4-FFF2-40B4-BE49-F238E27FC236}">
                <a16:creationId xmlns:a16="http://schemas.microsoft.com/office/drawing/2014/main" id="{030576DD-2391-4601-84B3-638A5ACA3B07}"/>
              </a:ext>
            </a:extLst>
          </p:cNvPr>
          <p:cNvGrpSpPr/>
          <p:nvPr/>
        </p:nvGrpSpPr>
        <p:grpSpPr>
          <a:xfrm>
            <a:off x="2066922" y="363126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Together, these items comprise the definition of money known as M1, which the Federal Reserve System measures daily.</a:t>
              </a:r>
            </a:p>
          </p:txBody>
        </p:sp>
      </p:grpSp>
    </p:spTree>
    <p:extLst>
      <p:ext uri="{BB962C8B-B14F-4D97-AF65-F5344CB8AC3E}">
        <p14:creationId xmlns:p14="http://schemas.microsoft.com/office/powerpoint/2010/main" val="4239584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M2 Money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is a broader definition of money; it includes everything in M1 as well as other types of deposits.</a:t>
              </a:r>
            </a:p>
          </p:txBody>
        </p:sp>
      </p:grpSp>
      <p:grpSp>
        <p:nvGrpSpPr>
          <p:cNvPr id="27" name="Group 26">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928983"/>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includes </a:t>
              </a:r>
              <a:r>
                <a:rPr lang="en-US" sz="2000" b="1" dirty="0">
                  <a:solidFill>
                    <a:schemeClr val="bg1"/>
                  </a:solidFill>
                </a:rPr>
                <a:t>savings deposits </a:t>
              </a:r>
              <a:r>
                <a:rPr lang="en-US" sz="2000" dirty="0">
                  <a:solidFill>
                    <a:schemeClr val="bg1"/>
                  </a:solidFill>
                </a:rPr>
                <a:t>in banks.</a:t>
              </a:r>
            </a:p>
          </p:txBody>
        </p:sp>
      </p:grpSp>
      <p:grpSp>
        <p:nvGrpSpPr>
          <p:cNvPr id="30" name="Group 29">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financial institutions offer a chance to invest in </a:t>
              </a:r>
              <a:r>
                <a:rPr lang="en-US" sz="2000" b="1" dirty="0">
                  <a:solidFill>
                    <a:schemeClr val="bg1"/>
                  </a:solidFill>
                </a:rPr>
                <a:t>money market funds</a:t>
              </a:r>
              <a:r>
                <a:rPr lang="en-US" sz="2000" dirty="0">
                  <a:solidFill>
                    <a:schemeClr val="bg1"/>
                  </a:solidFill>
                </a:rPr>
                <a:t>, where they pool the deposits of investors and safely invest them.</a:t>
              </a:r>
            </a:p>
          </p:txBody>
        </p:sp>
      </p:grpSp>
      <p:grpSp>
        <p:nvGrpSpPr>
          <p:cNvPr id="15" name="Group 14">
            <a:extLst>
              <a:ext uri="{FF2B5EF4-FFF2-40B4-BE49-F238E27FC236}">
                <a16:creationId xmlns:a16="http://schemas.microsoft.com/office/drawing/2014/main" id="{747B8CC6-8A34-40A5-81BD-511619C31352}"/>
              </a:ext>
            </a:extLst>
          </p:cNvPr>
          <p:cNvGrpSpPr/>
          <p:nvPr/>
        </p:nvGrpSpPr>
        <p:grpSpPr>
          <a:xfrm>
            <a:off x="2062239" y="4233701"/>
            <a:ext cx="8062837" cy="1046322"/>
            <a:chOff x="538240" y="1736761"/>
            <a:chExt cx="8062837" cy="1046322"/>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38240"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ingredient of M2 are the relatively small certificates of deposit (CDs) or </a:t>
              </a:r>
              <a:r>
                <a:rPr lang="en-US" sz="2000" b="1" dirty="0">
                  <a:solidFill>
                    <a:schemeClr val="bg1"/>
                  </a:solidFill>
                </a:rPr>
                <a:t>time deposits</a:t>
              </a:r>
              <a:r>
                <a:rPr lang="en-US" sz="2000" dirty="0">
                  <a:solidFill>
                    <a:schemeClr val="bg1"/>
                  </a:solidFill>
                </a:rPr>
                <a:t>, which are accounts that the depositor has committed to leaving in the bank for a certain period of time.</a:t>
              </a:r>
            </a:p>
          </p:txBody>
        </p:sp>
      </p:grpSp>
    </p:spTree>
    <p:extLst>
      <p:ext uri="{BB962C8B-B14F-4D97-AF65-F5344CB8AC3E}">
        <p14:creationId xmlns:p14="http://schemas.microsoft.com/office/powerpoint/2010/main" val="3983165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M1 and M2 Money Supply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2A9B415-B269-4AC5-ABAA-C43635A40D8D}"/>
              </a:ext>
            </a:extLst>
          </p:cNvPr>
          <p:cNvGrpSpPr/>
          <p:nvPr/>
        </p:nvGrpSpPr>
        <p:grpSpPr>
          <a:xfrm>
            <a:off x="2066923" y="143038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77C927-7C06-40D8-8FC1-65E971BFA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A548DC5-0C2E-4367-9D14-059732168D4F}"/>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In short, all the M2 types of deposits are money that require a greater effort to access and spend than M1.</a:t>
              </a:r>
            </a:p>
          </p:txBody>
        </p:sp>
      </p:grpSp>
      <p:pic>
        <p:nvPicPr>
          <p:cNvPr id="6" name="Picture 5" descr="An image that demonstrates the relationship between M1 and M2 and their components.">
            <a:extLst>
              <a:ext uri="{FF2B5EF4-FFF2-40B4-BE49-F238E27FC236}">
                <a16:creationId xmlns:a16="http://schemas.microsoft.com/office/drawing/2014/main" id="{14C0BFE0-7D28-4D8B-934E-B26C68D9FDE6}"/>
              </a:ext>
            </a:extLst>
          </p:cNvPr>
          <p:cNvPicPr>
            <a:picLocks noChangeAspect="1"/>
          </p:cNvPicPr>
          <p:nvPr/>
        </p:nvPicPr>
        <p:blipFill>
          <a:blip r:embed="rId3"/>
          <a:stretch>
            <a:fillRect/>
          </a:stretch>
        </p:blipFill>
        <p:spPr>
          <a:xfrm>
            <a:off x="2066923" y="2411105"/>
            <a:ext cx="8137674" cy="4108450"/>
          </a:xfrm>
          <a:prstGeom prst="rect">
            <a:avLst/>
          </a:prstGeom>
        </p:spPr>
      </p:pic>
    </p:spTree>
    <p:extLst>
      <p:ext uri="{BB962C8B-B14F-4D97-AF65-F5344CB8AC3E}">
        <p14:creationId xmlns:p14="http://schemas.microsoft.com/office/powerpoint/2010/main" val="412279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117075"/>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58421" y="1954451"/>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separating M1 and M2 can become a little blurry.</a:t>
              </a:r>
            </a:p>
          </p:txBody>
        </p:sp>
      </p:grpSp>
      <p:grpSp>
        <p:nvGrpSpPr>
          <p:cNvPr id="27" name="Group 26">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016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 businesses will not accept personal checks for large amounts but will accept traveler's checks or cash.</a:t>
              </a:r>
            </a:p>
          </p:txBody>
        </p:sp>
      </p:grpSp>
      <p:grpSp>
        <p:nvGrpSpPr>
          <p:cNvPr id="30" name="Group 29">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banking practices and technology have made the savings accounts in M2 more similar to the checking accounts in M1.</a:t>
              </a:r>
            </a:p>
          </p:txBody>
        </p:sp>
      </p:grpSp>
      <p:grpSp>
        <p:nvGrpSpPr>
          <p:cNvPr id="15" name="Group 14">
            <a:extLst>
              <a:ext uri="{FF2B5EF4-FFF2-40B4-BE49-F238E27FC236}">
                <a16:creationId xmlns:a16="http://schemas.microsoft.com/office/drawing/2014/main" id="{747B8CC6-8A34-40A5-81BD-511619C31352}"/>
              </a:ext>
            </a:extLst>
          </p:cNvPr>
          <p:cNvGrpSpPr/>
          <p:nvPr/>
        </p:nvGrpSpPr>
        <p:grpSpPr>
          <a:xfrm>
            <a:off x="2062239" y="4233701"/>
            <a:ext cx="8062837" cy="806935"/>
            <a:chOff x="538240" y="1736761"/>
            <a:chExt cx="8062837" cy="806935"/>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38240" y="1767420"/>
              <a:ext cx="805815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with many other economic terms and statistics, the important point is to know the strengths and limitations of the various definitions.</a:t>
              </a:r>
            </a:p>
          </p:txBody>
        </p:sp>
      </p:grpSp>
      <p:sp>
        <p:nvSpPr>
          <p:cNvPr id="18" name="TextBox 17">
            <a:extLst>
              <a:ext uri="{FF2B5EF4-FFF2-40B4-BE49-F238E27FC236}">
                <a16:creationId xmlns:a16="http://schemas.microsoft.com/office/drawing/2014/main" id="{2E4DEAAC-259E-49D3-9E08-2FEFAFC0BD6C}"/>
              </a:ext>
            </a:extLst>
          </p:cNvPr>
          <p:cNvSpPr txBox="1"/>
          <p:nvPr/>
        </p:nvSpPr>
        <p:spPr>
          <a:xfrm>
            <a:off x="1524001" y="3384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M1 and M2 Money Supply</a:t>
            </a:r>
          </a:p>
          <a:p>
            <a:pPr algn="ctr"/>
            <a:endParaRPr lang="en-US" sz="3000" dirty="0">
              <a:latin typeface="Century Gothic" panose="020B0502020202020204" pitchFamily="34" charset="0"/>
            </a:endParaRPr>
          </a:p>
        </p:txBody>
      </p:sp>
    </p:spTree>
    <p:extLst>
      <p:ext uri="{BB962C8B-B14F-4D97-AF65-F5344CB8AC3E}">
        <p14:creationId xmlns:p14="http://schemas.microsoft.com/office/powerpoint/2010/main" val="2003465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Plastic Money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817549"/>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debit card</a:t>
              </a:r>
              <a:r>
                <a:rPr lang="en-US" sz="2000" dirty="0">
                  <a:solidFill>
                    <a:schemeClr val="bg1"/>
                  </a:solidFill>
                </a:rPr>
                <a:t>, like a check, is an instruction to the user's bank to transfer money directly and immediately from your bank account to the seller.</a:t>
              </a:r>
            </a:p>
          </p:txBody>
        </p:sp>
      </p:grpSp>
      <p:grpSp>
        <p:nvGrpSpPr>
          <p:cNvPr id="20" name="Group 19"/>
          <p:cNvGrpSpPr/>
          <p:nvPr/>
        </p:nvGrpSpPr>
        <p:grpSpPr>
          <a:xfrm>
            <a:off x="2066922" y="2456766"/>
            <a:ext cx="8058154" cy="1072557"/>
            <a:chOff x="542923" y="1736761"/>
            <a:chExt cx="8058154" cy="1072557"/>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365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you can make a purchase with a </a:t>
              </a:r>
              <a:r>
                <a:rPr lang="en-US" sz="2000" b="1" dirty="0">
                  <a:solidFill>
                    <a:schemeClr val="bg1"/>
                  </a:solidFill>
                </a:rPr>
                <a:t>credit card</a:t>
              </a:r>
              <a:r>
                <a:rPr lang="en-US" sz="2000" dirty="0">
                  <a:solidFill>
                    <a:schemeClr val="bg1"/>
                  </a:solidFill>
                </a:rPr>
                <a:t>, the financial institution does not consider it money but rather a short-term loan from the credit card company to you.</a:t>
              </a:r>
            </a:p>
          </p:txBody>
        </p:sp>
      </p:grpSp>
      <p:grpSp>
        <p:nvGrpSpPr>
          <p:cNvPr id="23" name="Group 22"/>
          <p:cNvGrpSpPr/>
          <p:nvPr/>
        </p:nvGrpSpPr>
        <p:grpSpPr>
          <a:xfrm>
            <a:off x="2066922" y="3609589"/>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a:t>
              </a:r>
              <a:r>
                <a:rPr lang="en-US" sz="2000" b="1" dirty="0">
                  <a:solidFill>
                    <a:schemeClr val="bg1"/>
                  </a:solidFill>
                </a:rPr>
                <a:t>smart card</a:t>
              </a:r>
              <a:r>
                <a:rPr lang="en-US" sz="2000" dirty="0">
                  <a:solidFill>
                    <a:schemeClr val="bg1"/>
                  </a:solidFill>
                </a:rPr>
                <a:t>, you can store a certain value of money on a card and then use the card to make purchases.</a:t>
              </a:r>
            </a:p>
          </p:txBody>
        </p:sp>
      </p:grpSp>
    </p:spTree>
    <p:extLst>
      <p:ext uri="{BB962C8B-B14F-4D97-AF65-F5344CB8AC3E}">
        <p14:creationId xmlns:p14="http://schemas.microsoft.com/office/powerpoint/2010/main" val="3519293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Defining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not an end in itself, as you cannot eat dollar bills or wear your bank account.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Ultimately, the usefulness of money is in exchanging it for goods or services.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what people regularly use when purchasing or selling goods and services; thus, both buyers and sellers must widely accept money.</a:t>
              </a:r>
            </a:p>
          </p:txBody>
        </p:sp>
      </p:grpSp>
      <p:grpSp>
        <p:nvGrpSpPr>
          <p:cNvPr id="19" name="Group 18">
            <a:extLst>
              <a:ext uri="{FF2B5EF4-FFF2-40B4-BE49-F238E27FC236}">
                <a16:creationId xmlns:a16="http://schemas.microsoft.com/office/drawing/2014/main" id="{3590DCE6-4E48-4F71-AF13-150FAAE76D17}"/>
              </a:ext>
            </a:extLst>
          </p:cNvPr>
          <p:cNvGrpSpPr/>
          <p:nvPr/>
        </p:nvGrpSpPr>
        <p:grpSpPr>
          <a:xfrm>
            <a:off x="2066922" y="422518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concept of money is intentionally flexible because money has taken a wide variety of forms in different cultures.</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Plastic Money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786553"/>
              <a:ext cx="7968032" cy="707886"/>
            </a:xfrm>
            <a:prstGeom prst="rect">
              <a:avLst/>
            </a:prstGeom>
            <a:grpFill/>
          </p:spPr>
          <p:txBody>
            <a:bodyPr wrap="square" rtlCol="0">
              <a:spAutoFit/>
            </a:bodyPr>
            <a:lstStyle/>
            <a:p>
              <a:pPr algn="ctr"/>
              <a:r>
                <a:rPr lang="en-US" sz="2000" dirty="0">
                  <a:solidFill>
                    <a:schemeClr val="bg1"/>
                  </a:solidFill>
                </a:rPr>
                <a:t>Suppose that you receive a $100 Amazon gift card. Does this represent a $100 increase in the M1 money supply? Explain your answer.</a:t>
              </a:r>
            </a:p>
          </p:txBody>
        </p:sp>
      </p:grpSp>
      <p:pic>
        <p:nvPicPr>
          <p:cNvPr id="3" name="Picture 2" descr="A person looking at their laptop holding a plastic card">
            <a:extLst>
              <a:ext uri="{FF2B5EF4-FFF2-40B4-BE49-F238E27FC236}">
                <a16:creationId xmlns:a16="http://schemas.microsoft.com/office/drawing/2014/main" id="{E681449D-2F58-4AFD-81FC-11D93EC4DD69}"/>
              </a:ext>
            </a:extLst>
          </p:cNvPr>
          <p:cNvPicPr>
            <a:picLocks noChangeAspect="1"/>
          </p:cNvPicPr>
          <p:nvPr/>
        </p:nvPicPr>
        <p:blipFill>
          <a:blip r:embed="rId3"/>
          <a:stretch>
            <a:fillRect/>
          </a:stretch>
        </p:blipFill>
        <p:spPr>
          <a:xfrm>
            <a:off x="3579541" y="2753782"/>
            <a:ext cx="5032916" cy="3314036"/>
          </a:xfrm>
          <a:prstGeom prst="rect">
            <a:avLst/>
          </a:prstGeom>
        </p:spPr>
      </p:pic>
    </p:spTree>
    <p:extLst>
      <p:ext uri="{BB962C8B-B14F-4D97-AF65-F5344CB8AC3E}">
        <p14:creationId xmlns:p14="http://schemas.microsoft.com/office/powerpoint/2010/main" val="469013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Plastic Money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2912114"/>
            <a:chOff x="542923" y="1736761"/>
            <a:chExt cx="8058154" cy="291211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786553"/>
              <a:ext cx="8058153" cy="2862322"/>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Suppose that you receive a $100 Amazon gift card. Does this represent a $100 increase in the M1 money supply? Explain your answer.</a:t>
              </a:r>
            </a:p>
            <a:p>
              <a:pPr algn="ctr"/>
              <a:endParaRPr lang="en-US" sz="2000" dirty="0">
                <a:solidFill>
                  <a:schemeClr val="bg1"/>
                </a:solidFill>
              </a:endParaRPr>
            </a:p>
            <a:p>
              <a:pPr algn="ctr"/>
              <a:r>
                <a:rPr lang="en-US" sz="2000" i="1" dirty="0">
                  <a:solidFill>
                    <a:schemeClr val="bg1"/>
                  </a:solidFill>
                </a:rPr>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pPr algn="ctr"/>
              <a:endParaRPr lang="en-US" sz="2000" dirty="0">
                <a:solidFill>
                  <a:schemeClr val="bg1"/>
                </a:solidFill>
              </a:endParaRPr>
            </a:p>
          </p:txBody>
        </p:sp>
      </p:grpSp>
    </p:spTree>
    <p:extLst>
      <p:ext uri="{BB962C8B-B14F-4D97-AF65-F5344CB8AC3E}">
        <p14:creationId xmlns:p14="http://schemas.microsoft.com/office/powerpoint/2010/main" val="1209260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683023" y="1630427"/>
            <a:ext cx="8627790" cy="3477875"/>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a:solidFill>
                <a:schemeClr val="bg1"/>
              </a:solidFill>
            </a:endParaRPr>
          </a:p>
          <a:p>
            <a:pPr marL="342900" indent="-342900">
              <a:buFont typeface="Arial" panose="020B0604020202020204" pitchFamily="34" charset="0"/>
              <a:buChar char="•"/>
            </a:pPr>
            <a:r>
              <a:rPr lang="en-US" sz="2000">
                <a:solidFill>
                  <a:schemeClr val="bg1"/>
                </a:solidFill>
              </a:rPr>
              <a:t>M1 </a:t>
            </a:r>
            <a:r>
              <a:rPr lang="en-US" sz="2000" dirty="0">
                <a:solidFill>
                  <a:schemeClr val="bg1"/>
                </a:solidFill>
              </a:rPr>
              <a:t>includes currency in circulation and money in checking accounts accessible by checks and debit and credit cards.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M2 includes all of M1, plus savings deposits, time deposits, and money market funds.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Federal Reserve System is responsible for tracking the amounts of M1 and M2 and releasing information frequently.</a:t>
            </a:r>
          </a:p>
          <a:p>
            <a:br>
              <a:rPr lang="en-US" sz="2000" dirty="0"/>
            </a:br>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The Role of Banks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8598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 to Banks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make it far easier for a complex economy to carry out the transactions that occur in goods, labor, and financial capital markets.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critical intermediaries in </a:t>
              </a:r>
              <a:r>
                <a:rPr lang="en-US" sz="2000" b="1" dirty="0">
                  <a:solidFill>
                    <a:schemeClr val="bg1"/>
                  </a:solidFill>
                </a:rPr>
                <a:t>payment systems</a:t>
              </a:r>
              <a:r>
                <a:rPr lang="en-US" sz="2000" dirty="0">
                  <a:solidFill>
                    <a:schemeClr val="bg1"/>
                  </a:solidFill>
                </a:rPr>
                <a:t>, which can help an economy exchange goods, money, or other financial assets. </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extra money that they would like to save can store their money in a bank.</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3509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want to borrow money can go directly to a bank rather than trying to find someone to lend them cash.</a:t>
              </a:r>
            </a:p>
          </p:txBody>
        </p:sp>
      </p:grpSp>
      <p:grpSp>
        <p:nvGrpSpPr>
          <p:cNvPr id="22" name="Group 21">
            <a:extLst>
              <a:ext uri="{FF2B5EF4-FFF2-40B4-BE49-F238E27FC236}">
                <a16:creationId xmlns:a16="http://schemas.microsoft.com/office/drawing/2014/main" id="{24A5C5C1-1E00-478E-9F2F-6A8EB259F32C}"/>
              </a:ext>
            </a:extLst>
          </p:cNvPr>
          <p:cNvGrpSpPr/>
          <p:nvPr/>
        </p:nvGrpSpPr>
        <p:grpSpPr>
          <a:xfrm>
            <a:off x="2066922" y="512702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9588D342-CFAA-41CE-9A94-DB0D9E3318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9764F40B-B08B-4147-A22E-546F12AC4FF4}"/>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Transaction costs </a:t>
              </a:r>
              <a:r>
                <a:rPr lang="en-US" sz="2000" dirty="0">
                  <a:solidFill>
                    <a:schemeClr val="bg1"/>
                  </a:solidFill>
                </a:rPr>
                <a:t>are the costs associated with finding a lender or a borrower for this money; banks lower transaction costs.</a:t>
              </a:r>
            </a:p>
          </p:txBody>
        </p:sp>
      </p:grpSp>
    </p:spTree>
    <p:extLst>
      <p:ext uri="{BB962C8B-B14F-4D97-AF65-F5344CB8AC3E}">
        <p14:creationId xmlns:p14="http://schemas.microsoft.com/office/powerpoint/2010/main" val="1318516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Banks as Financial Intermediaries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402885"/>
            <a:ext cx="8058154" cy="1066121"/>
            <a:chOff x="542923" y="1736761"/>
            <a:chExt cx="8058154" cy="106612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1015663"/>
            </a:xfrm>
            <a:prstGeom prst="rect">
              <a:avLst/>
            </a:prstGeom>
            <a:grpFill/>
          </p:spPr>
          <p:txBody>
            <a:bodyPr wrap="square" rtlCol="0">
              <a:spAutoFit/>
            </a:bodyPr>
            <a:lstStyle/>
            <a:p>
              <a:pPr algn="ctr"/>
              <a:r>
                <a:rPr lang="en-US" sz="2000" dirty="0">
                  <a:solidFill>
                    <a:schemeClr val="bg1"/>
                  </a:solidFill>
                </a:rPr>
                <a:t>A bank is a </a:t>
              </a:r>
              <a:r>
                <a:rPr lang="en-US" sz="2000" b="1" dirty="0">
                  <a:solidFill>
                    <a:schemeClr val="bg1"/>
                  </a:solidFill>
                </a:rPr>
                <a:t>financial intermediary</a:t>
              </a:r>
              <a:r>
                <a:rPr lang="en-US" sz="2000" dirty="0">
                  <a:solidFill>
                    <a:schemeClr val="bg1"/>
                  </a:solidFill>
                </a:rPr>
                <a:t>, which is an institution that operates between a saver who deposits money in a bank and a borrower who receives a loan from that institution.</a:t>
              </a:r>
            </a:p>
          </p:txBody>
        </p:sp>
      </p:grpSp>
      <p:sp>
        <p:nvSpPr>
          <p:cNvPr id="3" name="Rectangle 2">
            <a:extLst>
              <a:ext uri="{FF2B5EF4-FFF2-40B4-BE49-F238E27FC236}">
                <a16:creationId xmlns:a16="http://schemas.microsoft.com/office/drawing/2014/main" id="{56EB9B16-65B2-428F-B4DC-9837B14C5B58}"/>
              </a:ext>
            </a:extLst>
          </p:cNvPr>
          <p:cNvSpPr/>
          <p:nvPr/>
        </p:nvSpPr>
        <p:spPr>
          <a:xfrm>
            <a:off x="2066922" y="2630542"/>
            <a:ext cx="3277588"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Depository institutions accept money deposits</a:t>
            </a:r>
          </a:p>
        </p:txBody>
      </p:sp>
      <p:sp>
        <p:nvSpPr>
          <p:cNvPr id="28" name="Rectangle 27">
            <a:extLst>
              <a:ext uri="{FF2B5EF4-FFF2-40B4-BE49-F238E27FC236}">
                <a16:creationId xmlns:a16="http://schemas.microsoft.com/office/drawing/2014/main" id="{4AC16A9B-733B-4FFD-A179-4DD891B9B384}"/>
              </a:ext>
            </a:extLst>
          </p:cNvPr>
          <p:cNvSpPr/>
          <p:nvPr/>
        </p:nvSpPr>
        <p:spPr>
          <a:xfrm>
            <a:off x="6847489" y="2630542"/>
            <a:ext cx="3277587"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All the deposited funds mingle in one pool and are loaned out by the financial institution</a:t>
            </a:r>
          </a:p>
        </p:txBody>
      </p:sp>
      <p:sp>
        <p:nvSpPr>
          <p:cNvPr id="5" name="Arrow: Right 4">
            <a:extLst>
              <a:ext uri="{FF2B5EF4-FFF2-40B4-BE49-F238E27FC236}">
                <a16:creationId xmlns:a16="http://schemas.microsoft.com/office/drawing/2014/main" id="{64564DD3-6363-4F98-BB74-4952CF98EFC0}"/>
              </a:ext>
            </a:extLst>
          </p:cNvPr>
          <p:cNvSpPr/>
          <p:nvPr/>
        </p:nvSpPr>
        <p:spPr>
          <a:xfrm>
            <a:off x="5344510" y="3143239"/>
            <a:ext cx="1502979" cy="354724"/>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n illustration of the circular transactions between savers, banks, and borrowers.">
            <a:extLst>
              <a:ext uri="{FF2B5EF4-FFF2-40B4-BE49-F238E27FC236}">
                <a16:creationId xmlns:a16="http://schemas.microsoft.com/office/drawing/2014/main" id="{340D48AE-E34A-4493-AAEB-CA1C8B1A43AE}"/>
              </a:ext>
            </a:extLst>
          </p:cNvPr>
          <p:cNvPicPr>
            <a:picLocks noChangeAspect="1"/>
          </p:cNvPicPr>
          <p:nvPr/>
        </p:nvPicPr>
        <p:blipFill>
          <a:blip r:embed="rId3"/>
          <a:stretch>
            <a:fillRect/>
          </a:stretch>
        </p:blipFill>
        <p:spPr>
          <a:xfrm>
            <a:off x="3509593" y="4166170"/>
            <a:ext cx="5172811" cy="2544350"/>
          </a:xfrm>
          <a:prstGeom prst="rect">
            <a:avLst/>
          </a:prstGeom>
        </p:spPr>
      </p:pic>
    </p:spTree>
    <p:extLst>
      <p:ext uri="{BB962C8B-B14F-4D97-AF65-F5344CB8AC3E}">
        <p14:creationId xmlns:p14="http://schemas.microsoft.com/office/powerpoint/2010/main" val="1753663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Balance Sheet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85895" y="1496671"/>
            <a:ext cx="7020210" cy="769441"/>
          </a:xfrm>
          <a:prstGeom prst="rect">
            <a:avLst/>
          </a:prstGeom>
          <a:solidFill>
            <a:srgbClr val="627981"/>
          </a:solidFill>
        </p:spPr>
        <p:txBody>
          <a:bodyPr wrap="square" rtlCol="0" anchor="ctr">
            <a:spAutoFit/>
          </a:bodyPr>
          <a:lstStyle/>
          <a:p>
            <a:pPr algn="ctr"/>
            <a:r>
              <a:rPr lang="en-US" sz="2200" b="1" dirty="0">
                <a:solidFill>
                  <a:schemeClr val="bg1"/>
                </a:solidFill>
              </a:rPr>
              <a:t>Balance sheet</a:t>
            </a:r>
            <a:r>
              <a:rPr lang="en-US" sz="2200" dirty="0">
                <a:solidFill>
                  <a:schemeClr val="bg1"/>
                </a:solidFill>
              </a:rPr>
              <a:t>: accounting tool that lists assets &amp; liabilities, also called a T-account because the list is in the shape of a T</a:t>
            </a:r>
          </a:p>
        </p:txBody>
      </p:sp>
      <p:grpSp>
        <p:nvGrpSpPr>
          <p:cNvPr id="11" name="Group 10"/>
          <p:cNvGrpSpPr/>
          <p:nvPr/>
        </p:nvGrpSpPr>
        <p:grpSpPr>
          <a:xfrm>
            <a:off x="6491376" y="2795310"/>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63" y="1997366"/>
              <a:ext cx="2080340" cy="1107996"/>
            </a:xfrm>
            <a:prstGeom prst="rect">
              <a:avLst/>
            </a:prstGeom>
            <a:grpFill/>
          </p:spPr>
          <p:txBody>
            <a:bodyPr wrap="square" rtlCol="0" anchor="ctr">
              <a:spAutoFit/>
            </a:bodyPr>
            <a:lstStyle/>
            <a:p>
              <a:pPr algn="ctr"/>
              <a:r>
                <a:rPr lang="en-US" sz="2200" b="1" dirty="0">
                  <a:solidFill>
                    <a:schemeClr val="bg1"/>
                  </a:solidFill>
                </a:rPr>
                <a:t>Liability</a:t>
              </a:r>
              <a:r>
                <a:rPr lang="en-US" sz="2200" dirty="0">
                  <a:solidFill>
                    <a:schemeClr val="bg1"/>
                  </a:solidFill>
                </a:rPr>
                <a:t>: something you owe</a:t>
              </a:r>
            </a:p>
          </p:txBody>
        </p:sp>
      </p:grpSp>
      <p:grpSp>
        <p:nvGrpSpPr>
          <p:cNvPr id="17" name="Group 16"/>
          <p:cNvGrpSpPr/>
          <p:nvPr/>
        </p:nvGrpSpPr>
        <p:grpSpPr>
          <a:xfrm>
            <a:off x="3713461" y="4683988"/>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531827" y="3869179"/>
              <a:ext cx="2080340" cy="1107996"/>
            </a:xfrm>
            <a:prstGeom prst="rect">
              <a:avLst/>
            </a:prstGeom>
            <a:grpFill/>
          </p:spPr>
          <p:txBody>
            <a:bodyPr wrap="square" rtlCol="0" anchor="ctr">
              <a:spAutoFit/>
            </a:bodyPr>
            <a:lstStyle/>
            <a:p>
              <a:pPr algn="ctr"/>
              <a:r>
                <a:rPr lang="en-US" sz="2200" b="1" dirty="0">
                  <a:solidFill>
                    <a:schemeClr val="bg1"/>
                  </a:solidFill>
                </a:rPr>
                <a:t>Net worth</a:t>
              </a:r>
              <a:r>
                <a:rPr lang="en-US" sz="2200" dirty="0">
                  <a:solidFill>
                    <a:schemeClr val="bg1"/>
                  </a:solidFill>
                </a:rPr>
                <a:t>: assets minus liabilities</a:t>
              </a:r>
            </a:p>
          </p:txBody>
        </p:sp>
      </p:grpSp>
      <p:grpSp>
        <p:nvGrpSpPr>
          <p:cNvPr id="20" name="Group 19"/>
          <p:cNvGrpSpPr/>
          <p:nvPr/>
        </p:nvGrpSpPr>
        <p:grpSpPr>
          <a:xfrm>
            <a:off x="6491376" y="4672297"/>
            <a:ext cx="2080340" cy="1617913"/>
            <a:chOff x="5914363" y="3623075"/>
            <a:chExt cx="2080340" cy="1617913"/>
          </a:xfrm>
          <a:solidFill>
            <a:srgbClr val="627981"/>
          </a:solidFill>
        </p:grpSpPr>
        <p:sp>
          <p:nvSpPr>
            <p:cNvPr id="21" name="Rectangle 20"/>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5914363" y="3869179"/>
              <a:ext cx="2080340" cy="1107996"/>
            </a:xfrm>
            <a:prstGeom prst="rect">
              <a:avLst/>
            </a:prstGeom>
            <a:grpFill/>
          </p:spPr>
          <p:txBody>
            <a:bodyPr wrap="square" rtlCol="0" anchor="ctr">
              <a:spAutoFit/>
            </a:bodyPr>
            <a:lstStyle/>
            <a:p>
              <a:pPr algn="ctr"/>
              <a:r>
                <a:rPr lang="en-US" sz="2200" b="1" dirty="0">
                  <a:solidFill>
                    <a:schemeClr val="bg1"/>
                  </a:solidFill>
                </a:rPr>
                <a:t>Bank capital</a:t>
              </a:r>
              <a:r>
                <a:rPr lang="en-US" sz="2200" dirty="0">
                  <a:solidFill>
                    <a:schemeClr val="bg1"/>
                  </a:solidFill>
                </a:rPr>
                <a:t>: bank’s net worth</a:t>
              </a:r>
            </a:p>
          </p:txBody>
        </p:sp>
      </p:grpSp>
      <p:grpSp>
        <p:nvGrpSpPr>
          <p:cNvPr id="23" name="Group 22"/>
          <p:cNvGrpSpPr/>
          <p:nvPr/>
        </p:nvGrpSpPr>
        <p:grpSpPr>
          <a:xfrm>
            <a:off x="3713461" y="2790027"/>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7" y="1997366"/>
              <a:ext cx="2080340" cy="1107996"/>
            </a:xfrm>
            <a:prstGeom prst="rect">
              <a:avLst/>
            </a:prstGeom>
            <a:grpFill/>
          </p:spPr>
          <p:txBody>
            <a:bodyPr wrap="square" rtlCol="0" anchor="ctr">
              <a:spAutoFit/>
            </a:bodyPr>
            <a:lstStyle/>
            <a:p>
              <a:pPr algn="ctr"/>
              <a:r>
                <a:rPr lang="en-US" sz="2200" b="1" dirty="0">
                  <a:solidFill>
                    <a:schemeClr val="bg1"/>
                  </a:solidFill>
                </a:rPr>
                <a:t>Asset</a:t>
              </a:r>
              <a:r>
                <a:rPr lang="en-US" sz="2200" dirty="0">
                  <a:solidFill>
                    <a:schemeClr val="bg1"/>
                  </a:solidFill>
                </a:rPr>
                <a:t>: something of value you own</a:t>
              </a:r>
            </a:p>
          </p:txBody>
        </p:sp>
      </p:grpSp>
    </p:spTree>
    <p:extLst>
      <p:ext uri="{BB962C8B-B14F-4D97-AF65-F5344CB8AC3E}">
        <p14:creationId xmlns:p14="http://schemas.microsoft.com/office/powerpoint/2010/main" val="1526628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Example of a Bank Balance Sheet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a:p>
            <a:pPr marL="342900" indent="-342900">
              <a:buFont typeface="Arial" panose="020B0604020202020204" pitchFamily="34" charset="0"/>
              <a:buChar char="•"/>
            </a:pPr>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782104" y="3756399"/>
            <a:ext cx="8627790" cy="212365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healthy bank will have a positive net worth, while a bankrupt bank will have a negative net worth.</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Either way, assets will always equal liabilities plus net worth.</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main types of assets for banks are loans, bonds, and reserves.</a:t>
            </a:r>
          </a:p>
        </p:txBody>
      </p:sp>
      <p:graphicFrame>
        <p:nvGraphicFramePr>
          <p:cNvPr id="5" name="Table 5">
            <a:extLst>
              <a:ext uri="{FF2B5EF4-FFF2-40B4-BE49-F238E27FC236}">
                <a16:creationId xmlns:a16="http://schemas.microsoft.com/office/drawing/2014/main" id="{E4CAE441-1110-B047-9DB0-4B339F05D84B}"/>
              </a:ext>
            </a:extLst>
          </p:cNvPr>
          <p:cNvGraphicFramePr>
            <a:graphicFrameLocks noGrp="1"/>
          </p:cNvGraphicFramePr>
          <p:nvPr/>
        </p:nvGraphicFramePr>
        <p:xfrm>
          <a:off x="2031999" y="1808692"/>
          <a:ext cx="8128000" cy="1483360"/>
        </p:xfrm>
        <a:graphic>
          <a:graphicData uri="http://schemas.openxmlformats.org/drawingml/2006/table">
            <a:tbl>
              <a:tblPr firstRow="1" bandRow="1">
                <a:tableStyleId>{2D5ABB26-0587-4C30-8999-92F81FD0307C}</a:tableStyleId>
              </a:tblPr>
              <a:tblGrid>
                <a:gridCol w="4064000">
                  <a:extLst>
                    <a:ext uri="{9D8B030D-6E8A-4147-A177-3AD203B41FA5}">
                      <a16:colId xmlns:a16="http://schemas.microsoft.com/office/drawing/2014/main" val="2449352067"/>
                    </a:ext>
                  </a:extLst>
                </a:gridCol>
                <a:gridCol w="4064000">
                  <a:extLst>
                    <a:ext uri="{9D8B030D-6E8A-4147-A177-3AD203B41FA5}">
                      <a16:colId xmlns:a16="http://schemas.microsoft.com/office/drawing/2014/main" val="2600229129"/>
                    </a:ext>
                  </a:extLst>
                </a:gridCol>
              </a:tblGrid>
              <a:tr h="370840">
                <a:tc>
                  <a:txBody>
                    <a:bodyPr/>
                    <a:lstStyle/>
                    <a:p>
                      <a:pPr algn="ctr"/>
                      <a:r>
                        <a:rPr lang="en-US" dirty="0">
                          <a:solidFill>
                            <a:schemeClr val="bg1"/>
                          </a:solidFill>
                        </a:rPr>
                        <a:t>Assets</a:t>
                      </a:r>
                    </a:p>
                  </a:txBody>
                  <a:tcP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lang="en-US" dirty="0">
                          <a:solidFill>
                            <a:schemeClr val="bg1"/>
                          </a:solidFill>
                        </a:rPr>
                        <a:t>Liabilities + Net Worth</a:t>
                      </a:r>
                    </a:p>
                  </a:txBody>
                  <a:tcP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04816906"/>
                  </a:ext>
                </a:extLst>
              </a:tr>
              <a:tr h="370840">
                <a:tc>
                  <a:txBody>
                    <a:bodyPr/>
                    <a:lstStyle/>
                    <a:p>
                      <a:pPr algn="l"/>
                      <a:r>
                        <a:rPr lang="en-US" dirty="0">
                          <a:solidFill>
                            <a:schemeClr val="bg1"/>
                          </a:solidFill>
                        </a:rPr>
                        <a:t>Loans                                            $5 million</a:t>
                      </a:r>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r>
                        <a:rPr lang="en-US" dirty="0">
                          <a:solidFill>
                            <a:schemeClr val="bg1"/>
                          </a:solidFill>
                        </a:rPr>
                        <a:t>Deposits                                      $10 million</a:t>
                      </a:r>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41992394"/>
                  </a:ext>
                </a:extLst>
              </a:tr>
              <a:tr h="370840">
                <a:tc>
                  <a:txBody>
                    <a:bodyPr/>
                    <a:lstStyle/>
                    <a:p>
                      <a:r>
                        <a:rPr lang="en-US" dirty="0">
                          <a:solidFill>
                            <a:schemeClr val="bg1"/>
                          </a:solidFill>
                        </a:rPr>
                        <a:t>U.S. government bonds             $4 million</a:t>
                      </a:r>
                    </a:p>
                  </a:txBody>
                  <a:tcPr>
                    <a:lnR w="12700" cap="flat" cmpd="sng" algn="ctr">
                      <a:solidFill>
                        <a:schemeClr val="bg1"/>
                      </a:solidFill>
                      <a:prstDash val="solid"/>
                      <a:round/>
                      <a:headEnd type="none" w="med" len="med"/>
                      <a:tailEnd type="none" w="med" len="med"/>
                    </a:lnR>
                  </a:tcPr>
                </a:tc>
                <a:tc>
                  <a:txBody>
                    <a:bodyPr/>
                    <a:lstStyle/>
                    <a:p>
                      <a:endParaRPr lang="en-US" dirty="0">
                        <a:solidFill>
                          <a:schemeClr val="bg1"/>
                        </a:solidFill>
                      </a:endParaRP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5561284"/>
                  </a:ext>
                </a:extLst>
              </a:tr>
              <a:tr h="370840">
                <a:tc>
                  <a:txBody>
                    <a:bodyPr/>
                    <a:lstStyle/>
                    <a:p>
                      <a:r>
                        <a:rPr lang="en-US" dirty="0">
                          <a:solidFill>
                            <a:schemeClr val="bg1"/>
                          </a:solidFill>
                        </a:rPr>
                        <a:t>Reserves                                      $2 million</a:t>
                      </a:r>
                    </a:p>
                  </a:txBody>
                  <a:tcPr>
                    <a:lnR w="12700" cap="flat" cmpd="sng" algn="ctr">
                      <a:solidFill>
                        <a:schemeClr val="bg1"/>
                      </a:solidFill>
                      <a:prstDash val="solid"/>
                      <a:round/>
                      <a:headEnd type="none" w="med" len="med"/>
                      <a:tailEnd type="none" w="med" len="med"/>
                    </a:lnR>
                  </a:tcPr>
                </a:tc>
                <a:tc>
                  <a:txBody>
                    <a:bodyPr/>
                    <a:lstStyle/>
                    <a:p>
                      <a:r>
                        <a:rPr lang="en-US" dirty="0">
                          <a:solidFill>
                            <a:schemeClr val="bg1"/>
                          </a:solidFill>
                        </a:rPr>
                        <a:t>Net worth                                     $1 million</a:t>
                      </a:r>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00279580"/>
                  </a:ext>
                </a:extLst>
              </a:tr>
            </a:tbl>
          </a:graphicData>
        </a:graphic>
      </p:graphicFrame>
    </p:spTree>
    <p:extLst>
      <p:ext uri="{BB962C8B-B14F-4D97-AF65-F5344CB8AC3E}">
        <p14:creationId xmlns:p14="http://schemas.microsoft.com/office/powerpoint/2010/main" val="930689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Loans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707886"/>
            </a:xfrm>
            <a:prstGeom prst="rect">
              <a:avLst/>
            </a:prstGeom>
            <a:grpFill/>
          </p:spPr>
          <p:txBody>
            <a:bodyPr wrap="square" rtlCol="0">
              <a:spAutoFit/>
            </a:bodyPr>
            <a:lstStyle/>
            <a:p>
              <a:pPr algn="ctr"/>
              <a:r>
                <a:rPr lang="en-US" sz="2000" dirty="0">
                  <a:solidFill>
                    <a:schemeClr val="bg1"/>
                  </a:solidFill>
                </a:rPr>
                <a:t> In the primary loan market, financial institutions make loans to borrowers. In the secondary loan market, financial institutions buy and sell loans.</a:t>
              </a:r>
            </a:p>
          </p:txBody>
        </p:sp>
      </p:grpSp>
      <p:pic>
        <p:nvPicPr>
          <p:cNvPr id="3" name="Picture 2" descr="A group of tall bank buildings">
            <a:extLst>
              <a:ext uri="{FF2B5EF4-FFF2-40B4-BE49-F238E27FC236}">
                <a16:creationId xmlns:a16="http://schemas.microsoft.com/office/drawing/2014/main" id="{3CE487AC-2119-48A1-B740-E3659D4439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531" y="2590611"/>
            <a:ext cx="7288924" cy="4063038"/>
          </a:xfrm>
          <a:prstGeom prst="rect">
            <a:avLst/>
          </a:prstGeom>
        </p:spPr>
      </p:pic>
    </p:spTree>
    <p:extLst>
      <p:ext uri="{BB962C8B-B14F-4D97-AF65-F5344CB8AC3E}">
        <p14:creationId xmlns:p14="http://schemas.microsoft.com/office/powerpoint/2010/main" val="3449949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Loans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consider many factors when deciding what they are willing to pay for a loan purchased in the secondary loan market.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the risk of the borrower not repaying the loan, the less a financial institution will be willing to pay to acquire the loan.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low interest rate, but current interest rates are relatively high, a financial institution will pay less to acquire the loan.</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471580"/>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high interest rate, but current interest rates are relatively low, a financial institution will pay more to acquire the loan.</a:t>
              </a:r>
            </a:p>
          </p:txBody>
        </p:sp>
      </p:grpSp>
    </p:spTree>
    <p:extLst>
      <p:ext uri="{BB962C8B-B14F-4D97-AF65-F5344CB8AC3E}">
        <p14:creationId xmlns:p14="http://schemas.microsoft.com/office/powerpoint/2010/main" val="87403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29710" y="356360"/>
            <a:ext cx="9732578" cy="6264836"/>
            <a:chOff x="-294292" y="530924"/>
            <a:chExt cx="9732578" cy="6264836"/>
          </a:xfrm>
        </p:grpSpPr>
        <p:sp>
          <p:nvSpPr>
            <p:cNvPr id="26" name="TextBox 25"/>
            <p:cNvSpPr txBox="1"/>
            <p:nvPr/>
          </p:nvSpPr>
          <p:spPr>
            <a:xfrm>
              <a:off x="-294292" y="530924"/>
              <a:ext cx="9732578"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Take a few minutes to reflect on what money is to you. What role does it play in your life? How does it impact your daily decisions? To what extent do you prioritize money compared to other values, like time and friendship?</a:t>
              </a:r>
            </a:p>
            <a:p>
              <a:pPr algn="ctr"/>
              <a:endParaRPr lang="en-US" sz="2000" dirty="0">
                <a:solidFill>
                  <a:schemeClr val="bg1"/>
                </a:solidFill>
              </a:endParaRPr>
            </a:p>
          </p:txBody>
        </p:sp>
      </p:grpSp>
      <p:pic>
        <p:nvPicPr>
          <p:cNvPr id="5" name="Picture 4" descr="Two people exchanging dollar bills">
            <a:extLst>
              <a:ext uri="{FF2B5EF4-FFF2-40B4-BE49-F238E27FC236}">
                <a16:creationId xmlns:a16="http://schemas.microsoft.com/office/drawing/2014/main" id="{33424981-F649-4D66-B0AF-912324A562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821" y="4079225"/>
            <a:ext cx="3177699" cy="1828800"/>
          </a:xfrm>
          <a:prstGeom prst="rect">
            <a:avLst/>
          </a:prstGeom>
        </p:spPr>
      </p:pic>
      <p:pic>
        <p:nvPicPr>
          <p:cNvPr id="7" name="Picture 6" descr="A timeglass containing red sand">
            <a:extLst>
              <a:ext uri="{FF2B5EF4-FFF2-40B4-BE49-F238E27FC236}">
                <a16:creationId xmlns:a16="http://schemas.microsoft.com/office/drawing/2014/main" id="{5EE75D90-BC09-442A-8991-7F36F2560A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7576" y="4079225"/>
            <a:ext cx="2748060" cy="1828800"/>
          </a:xfrm>
          <a:prstGeom prst="rect">
            <a:avLst/>
          </a:prstGeom>
        </p:spPr>
      </p:pic>
      <p:pic>
        <p:nvPicPr>
          <p:cNvPr id="13" name="Picture 12" descr="Four people hugging">
            <a:extLst>
              <a:ext uri="{FF2B5EF4-FFF2-40B4-BE49-F238E27FC236}">
                <a16:creationId xmlns:a16="http://schemas.microsoft.com/office/drawing/2014/main" id="{07AC83CC-A9B8-4CFE-BF7C-143D91599F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96939" y="4079801"/>
            <a:ext cx="2748840" cy="1828800"/>
          </a:xfrm>
          <a:prstGeom prst="rect">
            <a:avLst/>
          </a:prstGeom>
        </p:spPr>
      </p:pic>
    </p:spTree>
    <p:extLst>
      <p:ext uri="{BB962C8B-B14F-4D97-AF65-F5344CB8AC3E}">
        <p14:creationId xmlns:p14="http://schemas.microsoft.com/office/powerpoint/2010/main" val="171354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are a common mechanism for borrowing used by the federal and local government, private companies, and nonprofit organizations.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takes some of the money it has received in deposits and uses the money to buy bonds, typically issued by the U.S. government.</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bonds are low-risk because the government is almost certain to pay off the bond, albeit at a low rate of interest.</a:t>
              </a:r>
            </a:p>
          </p:txBody>
        </p:sp>
      </p:grpSp>
    </p:spTree>
    <p:extLst>
      <p:ext uri="{BB962C8B-B14F-4D97-AF65-F5344CB8AC3E}">
        <p14:creationId xmlns:p14="http://schemas.microsoft.com/office/powerpoint/2010/main" val="1270082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Reserves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81887"/>
            <a:chOff x="542923" y="1736761"/>
            <a:chExt cx="8058154" cy="108188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final entry under assets is </a:t>
              </a:r>
              <a:r>
                <a:rPr lang="en-US" sz="2000" b="1" dirty="0">
                  <a:solidFill>
                    <a:schemeClr val="bg1"/>
                  </a:solidFill>
                </a:rPr>
                <a:t>reserves</a:t>
              </a:r>
              <a:r>
                <a:rPr lang="en-US" sz="2000" dirty="0">
                  <a:solidFill>
                    <a:schemeClr val="bg1"/>
                  </a:solidFill>
                </a:rPr>
                <a:t>, which is money that the bank keeps on hand and does not lend or invest in bonds and thus does not have interest payments.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29023"/>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requires that banks keep a certain percentage of depositors' money on reserve, called the reserve requirement.</a:t>
              </a:r>
            </a:p>
          </p:txBody>
        </p:sp>
      </p:grpSp>
    </p:spTree>
    <p:extLst>
      <p:ext uri="{BB962C8B-B14F-4D97-AF65-F5344CB8AC3E}">
        <p14:creationId xmlns:p14="http://schemas.microsoft.com/office/powerpoint/2010/main" val="407436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Banks Go Bankrupt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DFC0F2FD-AD40-4903-ADC9-99924200DBE2}"/>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853256B-0879-49FC-9381-ABD97D9CEB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902E943-97A3-4E48-A78D-828758BA190C}"/>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that is bankrupt will have a negative net worth, meaning its assets will be worth less than its liabilities.</a:t>
              </a:r>
            </a:p>
          </p:txBody>
        </p:sp>
      </p:grpSp>
      <p:grpSp>
        <p:nvGrpSpPr>
          <p:cNvPr id="12" name="Group 11">
            <a:extLst>
              <a:ext uri="{FF2B5EF4-FFF2-40B4-BE49-F238E27FC236}">
                <a16:creationId xmlns:a16="http://schemas.microsoft.com/office/drawing/2014/main" id="{F7622468-496F-428E-97DD-BB02B639BFD6}"/>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8ECD3D3-3091-439D-98C9-A3BA42AAB7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0139AE6-1550-410F-9A44-0311A9075283}"/>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well-run bank will assume that a small percentage of borrowers will default and factor these missing payments into its planning.</a:t>
              </a:r>
            </a:p>
          </p:txBody>
        </p:sp>
      </p:grpSp>
      <p:grpSp>
        <p:nvGrpSpPr>
          <p:cNvPr id="16" name="Group 15">
            <a:extLst>
              <a:ext uri="{FF2B5EF4-FFF2-40B4-BE49-F238E27FC236}">
                <a16:creationId xmlns:a16="http://schemas.microsoft.com/office/drawing/2014/main" id="{F18E4DCC-E30F-4C50-928E-D8661A2BCCBA}"/>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E7160DE7-11FB-4925-86BD-AA3BDE83F0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36C4B084-973A-409D-A47E-7844793ACB7D}"/>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loans on a bank's balance sheet assumes a certain level of riskiness, so the calculations of the bank’s expenses every year include a factor for loans that borrowers do not repay.</a:t>
              </a:r>
            </a:p>
          </p:txBody>
        </p:sp>
      </p:grpSp>
      <p:grpSp>
        <p:nvGrpSpPr>
          <p:cNvPr id="19" name="Group 18">
            <a:extLst>
              <a:ext uri="{FF2B5EF4-FFF2-40B4-BE49-F238E27FC236}">
                <a16:creationId xmlns:a16="http://schemas.microsoft.com/office/drawing/2014/main" id="{89F5D609-66C3-45A2-A7E3-9CA9F71E5AD1}"/>
              </a:ext>
            </a:extLst>
          </p:cNvPr>
          <p:cNvGrpSpPr/>
          <p:nvPr/>
        </p:nvGrpSpPr>
        <p:grpSpPr>
          <a:xfrm>
            <a:off x="2066922" y="4483887"/>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079844D-761C-4EF0-A606-29CD3B3A16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668D91A-0943-4627-B550-AAB9A0B288C0}"/>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expects a certain number of loan defaults, it will suffer if the number is greater than expected, as can happen during a recession.</a:t>
              </a:r>
            </a:p>
          </p:txBody>
        </p:sp>
      </p:grpSp>
    </p:spTree>
    <p:extLst>
      <p:ext uri="{BB962C8B-B14F-4D97-AF65-F5344CB8AC3E}">
        <p14:creationId xmlns:p14="http://schemas.microsoft.com/office/powerpoint/2010/main" val="288641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Can Banks Protect Themselves?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an unexpectedly high level of loan defaults can be especially difficult for banks because of their liabilities.</a:t>
              </a:r>
            </a:p>
          </p:txBody>
        </p:sp>
      </p:grpSp>
      <p:grpSp>
        <p:nvGrpSpPr>
          <p:cNvPr id="27" name="Group 26">
            <a:extLst>
              <a:ext uri="{FF2B5EF4-FFF2-40B4-BE49-F238E27FC236}">
                <a16:creationId xmlns:a16="http://schemas.microsoft.com/office/drawing/2014/main" id="{1B203170-3CBE-4B5A-9B0C-AEC62EC62855}"/>
              </a:ext>
            </a:extLst>
          </p:cNvPr>
          <p:cNvGrpSpPr/>
          <p:nvPr/>
        </p:nvGrpSpPr>
        <p:grpSpPr>
          <a:xfrm>
            <a:off x="2066922" y="2456766"/>
            <a:ext cx="8058154" cy="1074490"/>
            <a:chOff x="542923" y="1736761"/>
            <a:chExt cx="8058154" cy="1074490"/>
          </a:xfrm>
          <a:solidFill>
            <a:srgbClr val="627981"/>
          </a:solidFill>
        </p:grpSpPr>
        <p:sp>
          <p:nvSpPr>
            <p:cNvPr id="28" name="Rectangle 27">
              <a:extLst>
                <a:ext uri="{FF2B5EF4-FFF2-40B4-BE49-F238E27FC236}">
                  <a16:creationId xmlns:a16="http://schemas.microsoft.com/office/drawing/2014/main" id="{1EF90171-B160-4368-AB90-62F628B80E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AEF663D8-C7F1-4DB6-84BD-D0FC3225D74E}"/>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a:t>
              </a:r>
              <a:r>
                <a:rPr lang="en-US" sz="2000" b="1" dirty="0">
                  <a:solidFill>
                    <a:schemeClr val="bg1"/>
                  </a:solidFill>
                </a:rPr>
                <a:t> asset-liability time mismatch</a:t>
              </a:r>
              <a:r>
                <a:rPr lang="en-US" sz="2000" dirty="0">
                  <a:solidFill>
                    <a:schemeClr val="bg1"/>
                  </a:solidFill>
                </a:rPr>
                <a:t>—the ability for customers to withdraw the bank's liabilities in the short term while repaying its assets in the long term—can cause severe problems for a bank.</a:t>
              </a:r>
            </a:p>
          </p:txBody>
        </p:sp>
      </p:grpSp>
      <p:grpSp>
        <p:nvGrpSpPr>
          <p:cNvPr id="30" name="Group 29">
            <a:extLst>
              <a:ext uri="{FF2B5EF4-FFF2-40B4-BE49-F238E27FC236}">
                <a16:creationId xmlns:a16="http://schemas.microsoft.com/office/drawing/2014/main" id="{9476692E-C107-457C-A71E-9FC5DF1A3029}"/>
              </a:ext>
            </a:extLst>
          </p:cNvPr>
          <p:cNvGrpSpPr/>
          <p:nvPr/>
        </p:nvGrpSpPr>
        <p:grpSpPr>
          <a:xfrm>
            <a:off x="2066922" y="361114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32974315-5421-49DE-9332-E2E991D423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2E925B1C-962F-4B6C-868F-C8C49B02D00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strategy of protection for a bank is to </a:t>
              </a:r>
              <a:r>
                <a:rPr lang="en-US" sz="2000" b="1" dirty="0">
                  <a:solidFill>
                    <a:schemeClr val="bg1"/>
                  </a:solidFill>
                </a:rPr>
                <a:t>diversify</a:t>
              </a:r>
              <a:r>
                <a:rPr lang="en-US" sz="2000" dirty="0">
                  <a:solidFill>
                    <a:schemeClr val="bg1"/>
                  </a:solidFill>
                </a:rPr>
                <a:t> its loans, which means lending to a variety of customers.</a:t>
              </a:r>
            </a:p>
          </p:txBody>
        </p:sp>
      </p:grpSp>
      <p:grpSp>
        <p:nvGrpSpPr>
          <p:cNvPr id="33" name="Group 32">
            <a:extLst>
              <a:ext uri="{FF2B5EF4-FFF2-40B4-BE49-F238E27FC236}">
                <a16:creationId xmlns:a16="http://schemas.microsoft.com/office/drawing/2014/main" id="{FAB4E3DB-431F-4E97-9A0E-DCAC13696DCD}"/>
              </a:ext>
            </a:extLst>
          </p:cNvPr>
          <p:cNvGrpSpPr/>
          <p:nvPr/>
        </p:nvGrpSpPr>
        <p:grpSpPr>
          <a:xfrm>
            <a:off x="2066922" y="449964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CED0531C-AAF0-4669-A928-182F091BCB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1354666-9A7F-4FAD-8730-B26C418A7BA0}"/>
                </a:ext>
              </a:extLst>
            </p:cNvPr>
            <p:cNvSpPr txBox="1"/>
            <p:nvPr/>
          </p:nvSpPr>
          <p:spPr>
            <a:xfrm>
              <a:off x="542923" y="1940841"/>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Diversification of loans can help banks keep a positive net worth.</a:t>
              </a:r>
            </a:p>
          </p:txBody>
        </p:sp>
      </p:grpSp>
      <p:grpSp>
        <p:nvGrpSpPr>
          <p:cNvPr id="36" name="Group 35">
            <a:extLst>
              <a:ext uri="{FF2B5EF4-FFF2-40B4-BE49-F238E27FC236}">
                <a16:creationId xmlns:a16="http://schemas.microsoft.com/office/drawing/2014/main" id="{04C9403D-2EA3-4B04-81E9-D05F00BFC2FD}"/>
              </a:ext>
            </a:extLst>
          </p:cNvPr>
          <p:cNvGrpSpPr/>
          <p:nvPr/>
        </p:nvGrpSpPr>
        <p:grpSpPr>
          <a:xfrm>
            <a:off x="2066922" y="5386477"/>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EBD1D2F0-C956-4035-8EDA-DC0B3FD90E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69A800E7-C033-4FAA-8BD6-07E3DB0A808A}"/>
                </a:ext>
              </a:extLst>
            </p:cNvPr>
            <p:cNvSpPr txBox="1"/>
            <p:nvPr/>
          </p:nvSpPr>
          <p:spPr>
            <a:xfrm>
              <a:off x="542923" y="179894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a recession occurs that touches many industries and geographic areas, diversification will not help.</a:t>
              </a:r>
            </a:p>
          </p:txBody>
        </p:sp>
      </p:grpSp>
    </p:spTree>
    <p:extLst>
      <p:ext uri="{BB962C8B-B14F-4D97-AF65-F5344CB8AC3E}">
        <p14:creationId xmlns:p14="http://schemas.microsoft.com/office/powerpoint/2010/main" val="4186463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3" y="1424306"/>
            <a:ext cx="8058154" cy="2005216"/>
            <a:chOff x="542923" y="1736761"/>
            <a:chExt cx="8058154" cy="2005216"/>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1938992"/>
            </a:xfrm>
            <a:prstGeom prst="rect">
              <a:avLst/>
            </a:prstGeom>
            <a:grpFill/>
          </p:spPr>
          <p:txBody>
            <a:bodyPr wrap="square" rtlCol="0">
              <a:spAutoFit/>
            </a:bodyPr>
            <a:lstStyle/>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grpSp>
      <p:pic>
        <p:nvPicPr>
          <p:cNvPr id="5" name="Picture 4" descr="A smiling man wearing a green shirt&#10;">
            <a:extLst>
              <a:ext uri="{FF2B5EF4-FFF2-40B4-BE49-F238E27FC236}">
                <a16:creationId xmlns:a16="http://schemas.microsoft.com/office/drawing/2014/main" id="{95FBC1E5-0E13-4DEE-88B5-D606FEE23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5836" y="3624500"/>
            <a:ext cx="4460328" cy="2973552"/>
          </a:xfrm>
          <a:prstGeom prst="rect">
            <a:avLst/>
          </a:prstGeom>
        </p:spPr>
      </p:pic>
    </p:spTree>
    <p:extLst>
      <p:ext uri="{BB962C8B-B14F-4D97-AF65-F5344CB8AC3E}">
        <p14:creationId xmlns:p14="http://schemas.microsoft.com/office/powerpoint/2010/main" val="14202935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D45CB2D-3C14-406F-A8B1-ECB7F04B0DDD}"/>
              </a:ext>
            </a:extLst>
          </p:cNvPr>
          <p:cNvGrpSpPr/>
          <p:nvPr/>
        </p:nvGrpSpPr>
        <p:grpSpPr>
          <a:xfrm>
            <a:off x="2066923" y="1424306"/>
            <a:ext cx="8058154" cy="4467429"/>
            <a:chOff x="542923" y="1736761"/>
            <a:chExt cx="8058154" cy="4467429"/>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440120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pPr algn="ctr"/>
              <a:endParaRPr lang="en-US" sz="2000" i="1" dirty="0">
                <a:solidFill>
                  <a:schemeClr val="bg1"/>
                </a:solidFill>
              </a:endParaRPr>
            </a:p>
            <a:p>
              <a:pPr algn="ctr"/>
              <a:r>
                <a:rPr lang="en-US" sz="2000" i="1" dirty="0">
                  <a:solidFill>
                    <a:schemeClr val="bg1"/>
                  </a:solidFill>
                </a:rPr>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a:p>
              <a:pPr algn="ctr"/>
              <a:endParaRPr lang="en-US" sz="2000" i="1" dirty="0">
                <a:solidFill>
                  <a:schemeClr val="bg1"/>
                </a:solidFill>
              </a:endParaRPr>
            </a:p>
          </p:txBody>
        </p:sp>
      </p:grpSp>
    </p:spTree>
    <p:extLst>
      <p:ext uri="{BB962C8B-B14F-4D97-AF65-F5344CB8AC3E}">
        <p14:creationId xmlns:p14="http://schemas.microsoft.com/office/powerpoint/2010/main" val="21562486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In the financial capital market, banks are financial intermediaries; they operate between savers who supply financial capital and borrowers who demand loans.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A balance sheet (sometimes called a T-account) is an accounting tool that lists assets in one column and liabilities in another.</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bank's liabilities are its deposits and the bank's assets include its loans, its ownership of bonds, and its reserves (which it does not loan out). </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We calculate a bank's net worth by subtracting its liabilities from its assets.</a:t>
            </a:r>
          </a:p>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Banks can protect themselves against these risks by choosing to diversify their loans or hold a greater proportion of their assets in bonds and reserves.</a:t>
            </a:r>
          </a:p>
          <a:p>
            <a:endParaRPr lang="en-US" sz="2000" b="0" dirty="0">
              <a:solidFill>
                <a:schemeClr val="bg1"/>
              </a:solidFill>
              <a:ea typeface="Cambria Math" panose="02040503050406030204" pitchFamily="18" charset="0"/>
            </a:endParaRPr>
          </a:p>
        </p:txBody>
      </p:sp>
    </p:spTree>
    <p:extLst>
      <p:ext uri="{BB962C8B-B14F-4D97-AF65-F5344CB8AC3E}">
        <p14:creationId xmlns:p14="http://schemas.microsoft.com/office/powerpoint/2010/main" val="1271939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How Banks Create Money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68091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1" y="1433251"/>
            <a:ext cx="8058154" cy="1050355"/>
            <a:chOff x="542923" y="1736761"/>
            <a:chExt cx="8058154" cy="105035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015663"/>
            </a:xfrm>
            <a:prstGeom prst="rect">
              <a:avLst/>
            </a:prstGeom>
            <a:grpFill/>
          </p:spPr>
          <p:txBody>
            <a:bodyPr wrap="square" rtlCol="0">
              <a:spAutoFit/>
            </a:bodyPr>
            <a:lstStyle/>
            <a:p>
              <a:pPr algn="ctr"/>
              <a:r>
                <a:rPr lang="en-US" sz="2000" dirty="0">
                  <a:solidFill>
                    <a:schemeClr val="bg1"/>
                  </a:solidFill>
                </a:rPr>
                <a:t>Banks and money are intertwined. Most money is not just in the form of bank accounts; the banking system can literally create money through the process of making loans.</a:t>
              </a:r>
            </a:p>
          </p:txBody>
        </p:sp>
      </p:grpSp>
      <p:pic>
        <p:nvPicPr>
          <p:cNvPr id="5" name="Picture 4" descr="A man and a woman shaking hands in an office wearing business attire">
            <a:extLst>
              <a:ext uri="{FF2B5EF4-FFF2-40B4-BE49-F238E27FC236}">
                <a16:creationId xmlns:a16="http://schemas.microsoft.com/office/drawing/2014/main" id="{CD1092E0-0A43-4E77-AC1D-20F33C141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1337" y="2729213"/>
            <a:ext cx="5469321" cy="3646214"/>
          </a:xfrm>
          <a:prstGeom prst="rect">
            <a:avLst/>
          </a:prstGeom>
        </p:spPr>
      </p:pic>
    </p:spTree>
    <p:extLst>
      <p:ext uri="{BB962C8B-B14F-4D97-AF65-F5344CB8AC3E}">
        <p14:creationId xmlns:p14="http://schemas.microsoft.com/office/powerpoint/2010/main" val="22752616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 by a Single Bank</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64324" y="1491587"/>
            <a:ext cx="10263351" cy="4093428"/>
          </a:xfrm>
          <a:prstGeom prst="rect">
            <a:avLst/>
          </a:prstGeom>
          <a:solidFill>
            <a:srgbClr val="627981"/>
          </a:solid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457200" indent="-457200">
              <a:buFont typeface="+mj-lt"/>
              <a:buAutoNum type="arabicPeriod"/>
            </a:pPr>
            <a:r>
              <a:rPr lang="en-US" sz="2000" dirty="0">
                <a:solidFill>
                  <a:schemeClr val="bg1"/>
                </a:solidFill>
              </a:rPr>
              <a:t>Singleton Bank has $10 million in deposits and no loans, so all $10 million is in reserves.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Federal Reserve has a reserve requirement of 10%, so Singleton must keep $1 million in reserves and can loan the rest (to earn interest payments).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Singleton loans $9 million to Rico’s Auto Supply, so the bank now has $10 million in deposits, $1 million in reserves, and $9 million in loans (the loan is an asset because it will generate interest income).</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Rico deposits the loan into an account at First National Bank, whose deposits and reserves now rise by $9 million.</a:t>
            </a:r>
          </a:p>
          <a:p>
            <a:pPr marL="342900" indent="-342900">
              <a:buFont typeface="Arial" panose="020B0604020202020204" pitchFamily="34" charset="0"/>
              <a:buChar char="•"/>
            </a:pPr>
            <a:endParaRPr lang="en-US" sz="2000" dirty="0">
              <a:solidFill>
                <a:schemeClr val="bg1"/>
              </a:solidFill>
            </a:endParaRPr>
          </a:p>
        </p:txBody>
      </p:sp>
    </p:spTree>
    <p:extLst>
      <p:ext uri="{BB962C8B-B14F-4D97-AF65-F5344CB8AC3E}">
        <p14:creationId xmlns:p14="http://schemas.microsoft.com/office/powerpoint/2010/main" val="3042198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Barter and the Double Coincidence of Wants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Barter</a:t>
              </a:r>
              <a:r>
                <a:rPr lang="en-US" sz="2000" dirty="0">
                  <a:solidFill>
                    <a:schemeClr val="bg1"/>
                  </a:solidFill>
                </a:rPr>
                <a:t>—trading one good or service for another—is highly inefficient in a modern, advanced economy.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6766"/>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an economy without money, an exchange between two people must involve a </a:t>
              </a:r>
              <a:r>
                <a:rPr lang="en-US" sz="2000" b="1" dirty="0">
                  <a:solidFill>
                    <a:schemeClr val="bg1"/>
                  </a:solidFill>
                </a:rPr>
                <a:t>double coincidence of wants</a:t>
              </a:r>
              <a:r>
                <a:rPr lang="en-US" sz="2000" dirty="0">
                  <a:solidFill>
                    <a:schemeClr val="bg1"/>
                  </a:solidFill>
                </a:rPr>
                <a:t>: a situation in which two people each want some good or service that the other person can provide.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61730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83186"/>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barter system does not allow participants to easily enter into future contracts for purchasing many goods and services.</a:t>
              </a:r>
            </a:p>
          </p:txBody>
        </p:sp>
      </p:grpSp>
      <p:grpSp>
        <p:nvGrpSpPr>
          <p:cNvPr id="19" name="Group 18">
            <a:extLst>
              <a:ext uri="{FF2B5EF4-FFF2-40B4-BE49-F238E27FC236}">
                <a16:creationId xmlns:a16="http://schemas.microsoft.com/office/drawing/2014/main" id="{3590DCE6-4E48-4F71-AF13-150FAAE76D17}"/>
              </a:ext>
            </a:extLst>
          </p:cNvPr>
          <p:cNvGrpSpPr/>
          <p:nvPr/>
        </p:nvGrpSpPr>
        <p:grpSpPr>
          <a:xfrm>
            <a:off x="2066922" y="450615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time that individuals would otherwise spend producing goods and services and enjoying leisure time is spent bartering instead.</a:t>
              </a:r>
            </a:p>
          </p:txBody>
        </p:sp>
      </p:grpSp>
    </p:spTree>
    <p:extLst>
      <p:ext uri="{BB962C8B-B14F-4D97-AF65-F5344CB8AC3E}">
        <p14:creationId xmlns:p14="http://schemas.microsoft.com/office/powerpoint/2010/main" val="2826035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 by a Single Bank</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Making loans that are deposited into a demand deposit account increases the M1 money supply.</a:t>
              </a:r>
            </a:p>
          </p:txBody>
        </p:sp>
      </p:grpSp>
      <p:grpSp>
        <p:nvGrpSpPr>
          <p:cNvPr id="19" name="Group 18">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supply is now $19 million: $10 million in deposits in Singleton Bank and $9 million in deposits at First National.</a:t>
              </a:r>
            </a:p>
          </p:txBody>
        </p:sp>
      </p:grpSp>
      <p:grpSp>
        <p:nvGrpSpPr>
          <p:cNvPr id="22" name="Group 21">
            <a:extLst>
              <a:ext uri="{FF2B5EF4-FFF2-40B4-BE49-F238E27FC236}">
                <a16:creationId xmlns:a16="http://schemas.microsoft.com/office/drawing/2014/main" id="{D3B95326-DF3B-4D30-BC8C-BC7040ED390C}"/>
              </a:ext>
            </a:extLst>
          </p:cNvPr>
          <p:cNvGrpSpPr/>
          <p:nvPr/>
        </p:nvGrpSpPr>
        <p:grpSpPr>
          <a:xfrm>
            <a:off x="2066922" y="334593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example so far, bank lending has expanded the money supply by $9 million.</a:t>
              </a:r>
            </a:p>
          </p:txBody>
        </p:sp>
      </p:grpSp>
    </p:spTree>
    <p:extLst>
      <p:ext uri="{BB962C8B-B14F-4D97-AF65-F5344CB8AC3E}">
        <p14:creationId xmlns:p14="http://schemas.microsoft.com/office/powerpoint/2010/main" val="42672133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Money Multiplier and a Multibank System</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911085" y="1378489"/>
            <a:ext cx="10369827" cy="484632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7E8372D-36D2-456F-8C12-2DB123C1456A}"/>
                  </a:ext>
                </a:extLst>
              </p:cNvPr>
              <p:cNvSpPr txBox="1"/>
              <p:nvPr/>
            </p:nvSpPr>
            <p:spPr>
              <a:xfrm>
                <a:off x="1076739" y="1468094"/>
                <a:ext cx="10038520" cy="466711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If all banks loan out their excess reserves, the money supply will expand.</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money multiplier tells us how many times a loan will be multiplied as it is spent in the economy and redeposited into other banks.</a:t>
                </a:r>
              </a:p>
              <a:p>
                <a:pPr/>
                <a14:m>
                  <m:oMathPara xmlns:m="http://schemas.openxmlformats.org/officeDocument/2006/math">
                    <m:oMathParaPr>
                      <m:jc m:val="centerGroup"/>
                    </m:oMathParaPr>
                    <m:oMath xmlns:m="http://schemas.openxmlformats.org/officeDocument/2006/math">
                      <m:r>
                        <m:rPr>
                          <m:sty m:val="p"/>
                        </m:rPr>
                        <a:rPr lang="en-US" sz="2200" b="0" i="0" smtClean="0">
                          <a:solidFill>
                            <a:schemeClr val="bg1"/>
                          </a:solidFill>
                          <a:latin typeface="Cambria Math" panose="02040503050406030204" pitchFamily="18" charset="0"/>
                        </a:rPr>
                        <m:t>money</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multiplier</m:t>
                      </m:r>
                      <m:r>
                        <a:rPr lang="en-US" sz="2200" b="0" i="0" smtClean="0">
                          <a:solidFill>
                            <a:schemeClr val="bg1"/>
                          </a:solidFill>
                          <a:latin typeface="Cambria Math" panose="02040503050406030204" pitchFamily="18" charset="0"/>
                        </a:rPr>
                        <m:t>= </m:t>
                      </m:r>
                      <m:f>
                        <m:fPr>
                          <m:ctrlPr>
                            <a:rPr lang="en-US" sz="2200" b="0" i="1" smtClean="0">
                              <a:solidFill>
                                <a:schemeClr val="bg1"/>
                              </a:solidFill>
                              <a:latin typeface="Cambria Math" panose="02040503050406030204" pitchFamily="18" charset="0"/>
                            </a:rPr>
                          </m:ctrlPr>
                        </m:fPr>
                        <m:num>
                          <m:r>
                            <a:rPr lang="en-US" sz="2200" b="0" i="1" smtClean="0">
                              <a:solidFill>
                                <a:schemeClr val="bg1"/>
                              </a:solidFill>
                              <a:latin typeface="Cambria Math" panose="02040503050406030204" pitchFamily="18" charset="0"/>
                            </a:rPr>
                            <m:t>1</m:t>
                          </m:r>
                        </m:num>
                        <m:den>
                          <m:r>
                            <m:rPr>
                              <m:sty m:val="p"/>
                            </m:rPr>
                            <a:rPr lang="en-US" sz="2200" b="0" i="0" smtClean="0">
                              <a:solidFill>
                                <a:schemeClr val="bg1"/>
                              </a:solidFill>
                              <a:latin typeface="Cambria Math" panose="02040503050406030204" pitchFamily="18" charset="0"/>
                            </a:rPr>
                            <m:t>reserve</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requirement</m:t>
                          </m:r>
                        </m:den>
                      </m:f>
                    </m:oMath>
                  </m:oMathPara>
                </a14:m>
                <a:endParaRPr lang="en-US" sz="2200" dirty="0">
                  <a:solidFill>
                    <a:schemeClr val="bg1"/>
                  </a:solidFill>
                </a:endParaRP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money multiplier formula determines the amount of money that the system can create.</a:t>
                </a:r>
              </a:p>
              <a:p>
                <a:pPr algn="ctr"/>
                <a14:m>
                  <m:oMathPara xmlns:m="http://schemas.openxmlformats.org/officeDocument/2006/math">
                    <m:oMathParaPr>
                      <m:jc m:val="centerGroup"/>
                    </m:oMathParaPr>
                    <m:oMath xmlns:m="http://schemas.openxmlformats.org/officeDocument/2006/math">
                      <m:r>
                        <m:rPr>
                          <m:sty m:val="p"/>
                        </m:rPr>
                        <a:rPr lang="en-US" sz="2200" b="0" i="0" smtClean="0">
                          <a:solidFill>
                            <a:schemeClr val="bg1"/>
                          </a:solidFill>
                          <a:latin typeface="Cambria Math" panose="02040503050406030204" pitchFamily="18" charset="0"/>
                        </a:rPr>
                        <m:t>change</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in</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M</m:t>
                      </m:r>
                      <m:r>
                        <a:rPr lang="en-US" sz="2200" b="0" i="0" smtClean="0">
                          <a:solidFill>
                            <a:schemeClr val="bg1"/>
                          </a:solidFill>
                          <a:latin typeface="Cambria Math" panose="02040503050406030204" pitchFamily="18" charset="0"/>
                        </a:rPr>
                        <m:t>1 </m:t>
                      </m:r>
                      <m:r>
                        <m:rPr>
                          <m:sty m:val="p"/>
                        </m:rPr>
                        <a:rPr lang="en-US" sz="2200" b="0" i="0" smtClean="0">
                          <a:solidFill>
                            <a:schemeClr val="bg1"/>
                          </a:solidFill>
                          <a:latin typeface="Cambria Math" panose="02040503050406030204" pitchFamily="18" charset="0"/>
                        </a:rPr>
                        <m:t>money</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supply</m:t>
                      </m:r>
                      <m:r>
                        <a:rPr lang="en-US" sz="2200" b="0" i="0" smtClean="0">
                          <a:solidFill>
                            <a:schemeClr val="bg1"/>
                          </a:solidFill>
                          <a:latin typeface="Cambria Math" panose="02040503050406030204" pitchFamily="18" charset="0"/>
                        </a:rPr>
                        <m:t>=</m:t>
                      </m:r>
                      <m:f>
                        <m:fPr>
                          <m:ctrlPr>
                            <a:rPr lang="en-US" sz="2200" b="0" i="1" smtClean="0">
                              <a:solidFill>
                                <a:schemeClr val="bg1"/>
                              </a:solidFill>
                              <a:latin typeface="Cambria Math" panose="02040503050406030204" pitchFamily="18" charset="0"/>
                            </a:rPr>
                          </m:ctrlPr>
                        </m:fPr>
                        <m:num>
                          <m:r>
                            <a:rPr lang="en-US" sz="2200" b="0" i="1" smtClean="0">
                              <a:solidFill>
                                <a:schemeClr val="bg1"/>
                              </a:solidFill>
                              <a:latin typeface="Cambria Math" panose="02040503050406030204" pitchFamily="18" charset="0"/>
                            </a:rPr>
                            <m:t>1</m:t>
                          </m:r>
                        </m:num>
                        <m:den>
                          <m:r>
                            <m:rPr>
                              <m:sty m:val="p"/>
                            </m:rPr>
                            <a:rPr lang="en-US" sz="2200" b="0" i="0" smtClean="0">
                              <a:solidFill>
                                <a:schemeClr val="bg1"/>
                              </a:solidFill>
                              <a:latin typeface="Cambria Math" panose="02040503050406030204" pitchFamily="18" charset="0"/>
                            </a:rPr>
                            <m:t>reserve</m:t>
                          </m:r>
                          <m:r>
                            <a:rPr lang="en-US" sz="2200" b="0" i="0" smtClean="0">
                              <a:solidFill>
                                <a:schemeClr val="bg1"/>
                              </a:solidFill>
                              <a:latin typeface="Cambria Math" panose="02040503050406030204" pitchFamily="18" charset="0"/>
                            </a:rPr>
                            <m:t> </m:t>
                          </m:r>
                          <m:r>
                            <m:rPr>
                              <m:sty m:val="p"/>
                            </m:rPr>
                            <a:rPr lang="en-US" sz="2200" b="0" i="0" smtClean="0">
                              <a:solidFill>
                                <a:schemeClr val="bg1"/>
                              </a:solidFill>
                              <a:latin typeface="Cambria Math" panose="02040503050406030204" pitchFamily="18" charset="0"/>
                            </a:rPr>
                            <m:t>requirement</m:t>
                          </m:r>
                        </m:den>
                      </m:f>
                      <m:r>
                        <a:rPr lang="en-US" sz="2200" b="0" i="1" smtClean="0">
                          <a:solidFill>
                            <a:schemeClr val="bg1"/>
                          </a:solidFill>
                          <a:latin typeface="Cambria Math" panose="02040503050406030204" pitchFamily="18" charset="0"/>
                          <a:ea typeface="Cambria Math" panose="02040503050406030204" pitchFamily="18" charset="0"/>
                        </a:rPr>
                        <m:t>×</m:t>
                      </m:r>
                      <m:r>
                        <m:rPr>
                          <m:sty m:val="p"/>
                        </m:rPr>
                        <a:rPr lang="en-US" sz="2200" b="0" i="0" smtClean="0">
                          <a:solidFill>
                            <a:schemeClr val="bg1"/>
                          </a:solidFill>
                          <a:latin typeface="Cambria Math" panose="02040503050406030204" pitchFamily="18" charset="0"/>
                          <a:ea typeface="Cambria Math" panose="02040503050406030204" pitchFamily="18" charset="0"/>
                        </a:rPr>
                        <m:t>change</m:t>
                      </m:r>
                      <m:r>
                        <a:rPr lang="en-US" sz="2200" b="0" i="0" smtClean="0">
                          <a:solidFill>
                            <a:schemeClr val="bg1"/>
                          </a:solidFill>
                          <a:latin typeface="Cambria Math" panose="02040503050406030204" pitchFamily="18" charset="0"/>
                          <a:ea typeface="Cambria Math" panose="02040503050406030204" pitchFamily="18" charset="0"/>
                        </a:rPr>
                        <m:t> </m:t>
                      </m:r>
                      <m:r>
                        <m:rPr>
                          <m:sty m:val="p"/>
                        </m:rPr>
                        <a:rPr lang="en-US" sz="2200" b="0" i="0" smtClean="0">
                          <a:solidFill>
                            <a:schemeClr val="bg1"/>
                          </a:solidFill>
                          <a:latin typeface="Cambria Math" panose="02040503050406030204" pitchFamily="18" charset="0"/>
                          <a:ea typeface="Cambria Math" panose="02040503050406030204" pitchFamily="18" charset="0"/>
                        </a:rPr>
                        <m:t>in</m:t>
                      </m:r>
                      <m:r>
                        <a:rPr lang="en-US" sz="2200" b="0" i="0" smtClean="0">
                          <a:solidFill>
                            <a:schemeClr val="bg1"/>
                          </a:solidFill>
                          <a:latin typeface="Cambria Math" panose="02040503050406030204" pitchFamily="18" charset="0"/>
                          <a:ea typeface="Cambria Math" panose="02040503050406030204" pitchFamily="18" charset="0"/>
                        </a:rPr>
                        <m:t> </m:t>
                      </m:r>
                      <m:r>
                        <m:rPr>
                          <m:sty m:val="p"/>
                        </m:rPr>
                        <a:rPr lang="en-US" sz="2200" b="0" i="0" smtClean="0">
                          <a:solidFill>
                            <a:schemeClr val="bg1"/>
                          </a:solidFill>
                          <a:latin typeface="Cambria Math" panose="02040503050406030204" pitchFamily="18" charset="0"/>
                          <a:ea typeface="Cambria Math" panose="02040503050406030204" pitchFamily="18" charset="0"/>
                        </a:rPr>
                        <m:t>excess</m:t>
                      </m:r>
                      <m:r>
                        <a:rPr lang="en-US" sz="2200" b="0" i="0" smtClean="0">
                          <a:solidFill>
                            <a:schemeClr val="bg1"/>
                          </a:solidFill>
                          <a:latin typeface="Cambria Math" panose="02040503050406030204" pitchFamily="18" charset="0"/>
                          <a:ea typeface="Cambria Math" panose="02040503050406030204" pitchFamily="18" charset="0"/>
                        </a:rPr>
                        <m:t> </m:t>
                      </m:r>
                      <m:r>
                        <m:rPr>
                          <m:sty m:val="p"/>
                        </m:rPr>
                        <a:rPr lang="en-US" sz="2200" b="0" i="0" smtClean="0">
                          <a:solidFill>
                            <a:schemeClr val="bg1"/>
                          </a:solidFill>
                          <a:latin typeface="Cambria Math" panose="02040503050406030204" pitchFamily="18" charset="0"/>
                          <a:ea typeface="Cambria Math" panose="02040503050406030204" pitchFamily="18" charset="0"/>
                        </a:rPr>
                        <m:t>reserves</m:t>
                      </m:r>
                    </m:oMath>
                  </m:oMathPara>
                </a14:m>
                <a:endParaRPr lang="en-US" sz="2200" b="0" dirty="0">
                  <a:solidFill>
                    <a:schemeClr val="bg1"/>
                  </a:solidFill>
                  <a:ea typeface="Cambria Math" panose="02040503050406030204" pitchFamily="18" charset="0"/>
                </a:endParaRPr>
              </a:p>
              <a:p>
                <a:pPr algn="ct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Singleton Bank example, </a:t>
                </a:r>
                <a14:m>
                  <m:oMath xmlns:m="http://schemas.openxmlformats.org/officeDocument/2006/math">
                    <m:f>
                      <m:fPr>
                        <m:ctrlPr>
                          <a:rPr lang="en-US" sz="2200" i="1" smtClean="0">
                            <a:solidFill>
                              <a:schemeClr val="bg1"/>
                            </a:solidFill>
                            <a:latin typeface="Cambria Math" panose="02040503050406030204" pitchFamily="18" charset="0"/>
                          </a:rPr>
                        </m:ctrlPr>
                      </m:fPr>
                      <m:num>
                        <m:r>
                          <a:rPr lang="en-US" sz="2200" b="0" i="1" smtClean="0">
                            <a:solidFill>
                              <a:schemeClr val="bg1"/>
                            </a:solidFill>
                            <a:latin typeface="Cambria Math" panose="02040503050406030204" pitchFamily="18" charset="0"/>
                          </a:rPr>
                          <m:t>1</m:t>
                        </m:r>
                      </m:num>
                      <m:den>
                        <m:r>
                          <a:rPr lang="en-US" sz="2200" b="0" i="1" smtClean="0">
                            <a:solidFill>
                              <a:schemeClr val="bg1"/>
                            </a:solidFill>
                            <a:latin typeface="Cambria Math" panose="02040503050406030204" pitchFamily="18" charset="0"/>
                          </a:rPr>
                          <m:t>.10</m:t>
                        </m:r>
                      </m:den>
                    </m:f>
                    <m:r>
                      <a:rPr lang="en-US" sz="2200" b="0" i="1" smtClean="0">
                        <a:solidFill>
                          <a:schemeClr val="bg1"/>
                        </a:solidFill>
                        <a:latin typeface="Cambria Math" panose="02040503050406030204" pitchFamily="18" charset="0"/>
                      </a:rPr>
                      <m:t>=10</m:t>
                    </m:r>
                    <m:r>
                      <a:rPr lang="en-US" sz="2200" b="0" i="1" smtClean="0">
                        <a:solidFill>
                          <a:schemeClr val="bg1"/>
                        </a:solidFill>
                        <a:latin typeface="Cambria Math" panose="02040503050406030204" pitchFamily="18" charset="0"/>
                        <a:ea typeface="Cambria Math" panose="02040503050406030204" pitchFamily="18" charset="0"/>
                      </a:rPr>
                      <m:t>×$9 </m:t>
                    </m:r>
                    <m:r>
                      <m:rPr>
                        <m:sty m:val="p"/>
                      </m:rPr>
                      <a:rPr lang="en-US" sz="2200" b="0" i="0" smtClean="0">
                        <a:solidFill>
                          <a:schemeClr val="bg1"/>
                        </a:solidFill>
                        <a:latin typeface="Cambria Math" panose="02040503050406030204" pitchFamily="18" charset="0"/>
                        <a:ea typeface="Cambria Math" panose="02040503050406030204" pitchFamily="18" charset="0"/>
                      </a:rPr>
                      <m:t>million</m:t>
                    </m:r>
                    <m:r>
                      <a:rPr lang="en-US" sz="2200" b="0" i="0" smtClean="0">
                        <a:solidFill>
                          <a:schemeClr val="bg1"/>
                        </a:solidFill>
                        <a:latin typeface="Cambria Math" panose="02040503050406030204" pitchFamily="18" charset="0"/>
                        <a:ea typeface="Cambria Math" panose="02040503050406030204" pitchFamily="18" charset="0"/>
                      </a:rPr>
                      <m:t>=$90 </m:t>
                    </m:r>
                    <m:r>
                      <m:rPr>
                        <m:sty m:val="p"/>
                      </m:rPr>
                      <a:rPr lang="en-US" sz="2200" b="0" i="0" smtClean="0">
                        <a:solidFill>
                          <a:schemeClr val="bg1"/>
                        </a:solidFill>
                        <a:latin typeface="Cambria Math" panose="02040503050406030204" pitchFamily="18" charset="0"/>
                        <a:ea typeface="Cambria Math" panose="02040503050406030204" pitchFamily="18" charset="0"/>
                      </a:rPr>
                      <m:t>million</m:t>
                    </m:r>
                  </m:oMath>
                </a14:m>
                <a:r>
                  <a:rPr lang="en-US" sz="2200" dirty="0">
                    <a:solidFill>
                      <a:schemeClr val="bg1"/>
                    </a:solidFill>
                  </a:rPr>
                  <a:t> is generated.</a:t>
                </a:r>
              </a:p>
            </p:txBody>
          </p:sp>
        </mc:Choice>
        <mc:Fallback xmlns="">
          <p:sp>
            <p:nvSpPr>
              <p:cNvPr id="9" name="TextBox 8">
                <a:extLst>
                  <a:ext uri="{FF2B5EF4-FFF2-40B4-BE49-F238E27FC236}">
                    <a16:creationId xmlns:a16="http://schemas.microsoft.com/office/drawing/2014/main" id="{A7E8372D-36D2-456F-8C12-2DB123C1456A}"/>
                  </a:ext>
                </a:extLst>
              </p:cNvPr>
              <p:cNvSpPr txBox="1">
                <a:spLocks noRot="1" noChangeAspect="1" noMove="1" noResize="1" noEditPoints="1" noAdjustHandles="1" noChangeArrowheads="1" noChangeShapeType="1" noTextEdit="1"/>
              </p:cNvSpPr>
              <p:nvPr/>
            </p:nvSpPr>
            <p:spPr>
              <a:xfrm>
                <a:off x="1076739" y="1468094"/>
                <a:ext cx="10038520" cy="4667111"/>
              </a:xfrm>
              <a:prstGeom prst="rect">
                <a:avLst/>
              </a:prstGeom>
              <a:blipFill>
                <a:blip r:embed="rId5"/>
                <a:stretch>
                  <a:fillRect l="-729" t="-392" r="-790" b="-784"/>
                </a:stretch>
              </a:blipFill>
            </p:spPr>
            <p:txBody>
              <a:bodyPr/>
              <a:lstStyle/>
              <a:p>
                <a:r>
                  <a:rPr lang="en-US">
                    <a:noFill/>
                  </a:rPr>
                  <a:t> </a:t>
                </a:r>
              </a:p>
            </p:txBody>
          </p:sp>
        </mc:Fallback>
      </mc:AlternateContent>
    </p:spTree>
    <p:extLst>
      <p:ext uri="{BB962C8B-B14F-4D97-AF65-F5344CB8AC3E}">
        <p14:creationId xmlns:p14="http://schemas.microsoft.com/office/powerpoint/2010/main" val="34834612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p:txBody>
        </p:sp>
      </p:grpSp>
      <p:pic>
        <p:nvPicPr>
          <p:cNvPr id="6" name="Picture 5" descr="A person counting money on a desk with a notebook and pen">
            <a:extLst>
              <a:ext uri="{FF2B5EF4-FFF2-40B4-BE49-F238E27FC236}">
                <a16:creationId xmlns:a16="http://schemas.microsoft.com/office/drawing/2014/main" id="{D528F4C4-1586-43EE-9356-DEC7585BD6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0394" y="2727782"/>
            <a:ext cx="5611210" cy="3740807"/>
          </a:xfrm>
          <a:prstGeom prst="rect">
            <a:avLst/>
          </a:prstGeom>
        </p:spPr>
      </p:pic>
    </p:spTree>
    <p:extLst>
      <p:ext uri="{BB962C8B-B14F-4D97-AF65-F5344CB8AC3E}">
        <p14:creationId xmlns:p14="http://schemas.microsoft.com/office/powerpoint/2010/main" val="2192960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4112973"/>
            <a:chOff x="542923" y="1736761"/>
            <a:chExt cx="8058154" cy="4112973"/>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4046749"/>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a:p>
                  <a:pPr algn="ctr"/>
                  <a:endParaRPr lang="en-US" sz="2000" dirty="0">
                    <a:solidFill>
                      <a:schemeClr val="bg1"/>
                    </a:solidFill>
                  </a:endParaRPr>
                </a:p>
                <a:p>
                  <a:pPr algn="ctr"/>
                  <a:r>
                    <a:rPr lang="en-US" sz="2000" i="1" dirty="0">
                      <a:solidFill>
                        <a:schemeClr val="bg1"/>
                      </a:solidFill>
                    </a:rPr>
                    <a:t>For deposits of $1,000, with a 20% reserve requirement, $200 are required reserves, and $800 are excess reserves.</a:t>
                  </a:r>
                </a:p>
                <a:p>
                  <a:pPr algn="ctr"/>
                  <a:endParaRPr lang="en-US" sz="2000" dirty="0">
                    <a:solidFill>
                      <a:schemeClr val="bg1"/>
                    </a:solidFill>
                  </a:endParaRPr>
                </a:p>
                <a:p>
                  <a:pPr algn="ctr"/>
                  <a14:m>
                    <m:oMathPara xmlns:m="http://schemas.openxmlformats.org/officeDocument/2006/math">
                      <m:oMathParaPr>
                        <m:jc m:val="centerGroup"/>
                      </m:oMathParaPr>
                      <m:oMath xmlns:m="http://schemas.openxmlformats.org/officeDocument/2006/math">
                        <m:r>
                          <m:rPr>
                            <m:nor/>
                          </m:rPr>
                          <a:rPr lang="en-US" sz="2000" b="0" i="1" smtClean="0">
                            <a:solidFill>
                              <a:schemeClr val="bg1"/>
                            </a:solidFill>
                          </a:rPr>
                          <m:t>Change</m:t>
                        </m:r>
                        <m:r>
                          <m:rPr>
                            <m:nor/>
                          </m:rPr>
                          <a:rPr lang="en-US" sz="2000" b="0" i="1" smtClean="0">
                            <a:solidFill>
                              <a:schemeClr val="bg1"/>
                            </a:solidFill>
                          </a:rPr>
                          <m:t> </m:t>
                        </m:r>
                        <m:r>
                          <m:rPr>
                            <m:nor/>
                          </m:rPr>
                          <a:rPr lang="en-US" sz="2000" b="0" i="1" smtClean="0">
                            <a:solidFill>
                              <a:schemeClr val="bg1"/>
                            </a:solidFill>
                          </a:rPr>
                          <m:t>in</m:t>
                        </m:r>
                        <m:r>
                          <m:rPr>
                            <m:nor/>
                          </m:rPr>
                          <a:rPr lang="en-US" sz="2000" b="0" i="1" smtClean="0">
                            <a:solidFill>
                              <a:schemeClr val="bg1"/>
                            </a:solidFill>
                          </a:rPr>
                          <m:t> </m:t>
                        </m:r>
                        <m:r>
                          <m:rPr>
                            <m:nor/>
                          </m:rPr>
                          <a:rPr lang="en-US" sz="2000" b="0" i="1" smtClean="0">
                            <a:solidFill>
                              <a:schemeClr val="bg1"/>
                            </a:solidFill>
                          </a:rPr>
                          <m:t>the</m:t>
                        </m:r>
                        <m:r>
                          <m:rPr>
                            <m:nor/>
                          </m:rPr>
                          <a:rPr lang="en-US" sz="2000" b="0" i="1" smtClean="0">
                            <a:solidFill>
                              <a:schemeClr val="bg1"/>
                            </a:solidFill>
                          </a:rPr>
                          <m:t> </m:t>
                        </m:r>
                        <m:r>
                          <m:rPr>
                            <m:nor/>
                          </m:rPr>
                          <a:rPr lang="en-US" sz="2000" b="0" i="1" smtClean="0">
                            <a:solidFill>
                              <a:schemeClr val="bg1"/>
                            </a:solidFill>
                          </a:rPr>
                          <m:t>M</m:t>
                        </m:r>
                        <m:r>
                          <m:rPr>
                            <m:nor/>
                          </m:rPr>
                          <a:rPr lang="en-US" sz="2000" b="0" i="1" smtClean="0">
                            <a:solidFill>
                              <a:schemeClr val="bg1"/>
                            </a:solidFill>
                          </a:rPr>
                          <m:t>1 </m:t>
                        </m:r>
                        <m:r>
                          <m:rPr>
                            <m:nor/>
                          </m:rPr>
                          <a:rPr lang="en-US" sz="2000" b="0" i="1" smtClean="0">
                            <a:solidFill>
                              <a:schemeClr val="bg1"/>
                            </a:solidFill>
                          </a:rPr>
                          <m:t>money</m:t>
                        </m:r>
                        <m:r>
                          <m:rPr>
                            <m:nor/>
                          </m:rPr>
                          <a:rPr lang="en-US" sz="2000" b="0" i="1" smtClean="0">
                            <a:solidFill>
                              <a:schemeClr val="bg1"/>
                            </a:solidFill>
                          </a:rPr>
                          <m:t> </m:t>
                        </m:r>
                        <m:r>
                          <m:rPr>
                            <m:nor/>
                          </m:rPr>
                          <a:rPr lang="en-US" sz="2000" b="0" i="1" smtClean="0">
                            <a:solidFill>
                              <a:schemeClr val="bg1"/>
                            </a:solidFill>
                          </a:rPr>
                          <m:t>supply</m:t>
                        </m:r>
                        <m:r>
                          <m:rPr>
                            <m:nor/>
                          </m:rPr>
                          <a:rPr lang="en-US" sz="2000" b="0" i="1" smtClean="0">
                            <a:solidFill>
                              <a:schemeClr val="bg1"/>
                            </a:solidFill>
                          </a:rPr>
                          <m:t> = </m:t>
                        </m:r>
                        <m:f>
                          <m:fPr>
                            <m:ctrlPr>
                              <a:rPr lang="en-US" sz="2000" b="0" i="1" smtClean="0">
                                <a:solidFill>
                                  <a:schemeClr val="bg1"/>
                                </a:solidFill>
                                <a:latin typeface="Cambria Math" panose="02040503050406030204" pitchFamily="18" charset="0"/>
                              </a:rPr>
                            </m:ctrlPr>
                          </m:fPr>
                          <m:num>
                            <m:r>
                              <m:rPr>
                                <m:nor/>
                              </m:rPr>
                              <a:rPr lang="en-US" sz="2000" b="0" i="1" smtClean="0">
                                <a:solidFill>
                                  <a:schemeClr val="bg1"/>
                                </a:solidFill>
                              </a:rPr>
                              <m:t>1</m:t>
                            </m:r>
                          </m:num>
                          <m:den>
                            <m:r>
                              <m:rPr>
                                <m:nor/>
                              </m:rPr>
                              <a:rPr lang="en-US" sz="2000" b="0" i="1" smtClean="0">
                                <a:solidFill>
                                  <a:schemeClr val="bg1"/>
                                </a:solidFill>
                              </a:rPr>
                              <m:t>0.20</m:t>
                            </m:r>
                          </m:den>
                        </m:f>
                        <m:r>
                          <m:rPr>
                            <m:nor/>
                          </m:rPr>
                          <a:rPr lang="en-US" sz="2000" i="1">
                            <a:solidFill>
                              <a:schemeClr val="bg1"/>
                            </a:solidFill>
                            <a:ea typeface="Cambria Math" panose="02040503050406030204" pitchFamily="18" charset="0"/>
                          </a:rPr>
                          <m:t>×</m:t>
                        </m:r>
                        <m:r>
                          <m:rPr>
                            <m:nor/>
                          </m:rPr>
                          <a:rPr lang="en-US" sz="2000" b="0" i="1" smtClean="0">
                            <a:solidFill>
                              <a:schemeClr val="bg1"/>
                            </a:solidFill>
                            <a:ea typeface="Cambria Math" panose="02040503050406030204" pitchFamily="18" charset="0"/>
                          </a:rPr>
                          <m:t> $800</m:t>
                        </m:r>
                      </m:oMath>
                    </m:oMathPara>
                  </a14:m>
                  <a:endParaRPr lang="en-US" sz="2000" i="1" dirty="0">
                    <a:solidFill>
                      <a:schemeClr val="bg1"/>
                    </a:solidFill>
                  </a:endParaRPr>
                </a:p>
                <a:p>
                  <a:pPr algn="ctr"/>
                  <a:endParaRPr lang="en-US" sz="2000" dirty="0">
                    <a:solidFill>
                      <a:schemeClr val="bg1"/>
                    </a:solidFill>
                  </a:endParaRPr>
                </a:p>
                <a:p>
                  <a:pPr algn="ctr"/>
                  <a14:m>
                    <m:oMathPara xmlns:m="http://schemas.openxmlformats.org/officeDocument/2006/math">
                      <m:oMathParaPr>
                        <m:jc m:val="centerGroup"/>
                      </m:oMathParaPr>
                      <m:oMath xmlns:m="http://schemas.openxmlformats.org/officeDocument/2006/math">
                        <m:r>
                          <m:rPr>
                            <m:nor/>
                          </m:rPr>
                          <a:rPr lang="en-US" sz="2000" b="0" i="1" smtClean="0">
                            <a:solidFill>
                              <a:schemeClr val="bg1"/>
                            </a:solidFill>
                          </a:rPr>
                          <m:t>Change</m:t>
                        </m:r>
                        <m:r>
                          <m:rPr>
                            <m:nor/>
                          </m:rPr>
                          <a:rPr lang="en-US" sz="2000" b="0" i="1" smtClean="0">
                            <a:solidFill>
                              <a:schemeClr val="bg1"/>
                            </a:solidFill>
                          </a:rPr>
                          <m:t> </m:t>
                        </m:r>
                        <m:r>
                          <m:rPr>
                            <m:nor/>
                          </m:rPr>
                          <a:rPr lang="en-US" sz="2000" b="0" i="1" smtClean="0">
                            <a:solidFill>
                              <a:schemeClr val="bg1"/>
                            </a:solidFill>
                          </a:rPr>
                          <m:t>in</m:t>
                        </m:r>
                        <m:r>
                          <m:rPr>
                            <m:nor/>
                          </m:rPr>
                          <a:rPr lang="en-US" sz="2000" b="0" i="1" smtClean="0">
                            <a:solidFill>
                              <a:schemeClr val="bg1"/>
                            </a:solidFill>
                          </a:rPr>
                          <m:t> </m:t>
                        </m:r>
                        <m:r>
                          <m:rPr>
                            <m:nor/>
                          </m:rPr>
                          <a:rPr lang="en-US" sz="2000" b="0" i="1" smtClean="0">
                            <a:solidFill>
                              <a:schemeClr val="bg1"/>
                            </a:solidFill>
                          </a:rPr>
                          <m:t>the</m:t>
                        </m:r>
                        <m:r>
                          <m:rPr>
                            <m:nor/>
                          </m:rPr>
                          <a:rPr lang="en-US" sz="2000" b="0" i="1" smtClean="0">
                            <a:solidFill>
                              <a:schemeClr val="bg1"/>
                            </a:solidFill>
                          </a:rPr>
                          <m:t> </m:t>
                        </m:r>
                        <m:r>
                          <m:rPr>
                            <m:nor/>
                          </m:rPr>
                          <a:rPr lang="en-US" sz="2000" b="0" i="1" smtClean="0">
                            <a:solidFill>
                              <a:schemeClr val="bg1"/>
                            </a:solidFill>
                          </a:rPr>
                          <m:t>M</m:t>
                        </m:r>
                        <m:r>
                          <m:rPr>
                            <m:nor/>
                          </m:rPr>
                          <a:rPr lang="en-US" sz="2000" b="0" i="1" smtClean="0">
                            <a:solidFill>
                              <a:schemeClr val="bg1"/>
                            </a:solidFill>
                          </a:rPr>
                          <m:t>1 </m:t>
                        </m:r>
                        <m:r>
                          <m:rPr>
                            <m:nor/>
                          </m:rPr>
                          <a:rPr lang="en-US" sz="2000" b="0" i="1" smtClean="0">
                            <a:solidFill>
                              <a:schemeClr val="bg1"/>
                            </a:solidFill>
                          </a:rPr>
                          <m:t>money</m:t>
                        </m:r>
                        <m:r>
                          <m:rPr>
                            <m:nor/>
                          </m:rPr>
                          <a:rPr lang="en-US" sz="2000" b="0" i="1" smtClean="0">
                            <a:solidFill>
                              <a:schemeClr val="bg1"/>
                            </a:solidFill>
                          </a:rPr>
                          <m:t> </m:t>
                        </m:r>
                        <m:r>
                          <m:rPr>
                            <m:nor/>
                          </m:rPr>
                          <a:rPr lang="en-US" sz="2000" b="0" i="1" smtClean="0">
                            <a:solidFill>
                              <a:schemeClr val="bg1"/>
                            </a:solidFill>
                          </a:rPr>
                          <m:t>supply</m:t>
                        </m:r>
                        <m:r>
                          <m:rPr>
                            <m:nor/>
                          </m:rPr>
                          <a:rPr lang="en-US" sz="2000" b="0" i="1" smtClean="0">
                            <a:solidFill>
                              <a:schemeClr val="bg1"/>
                            </a:solidFill>
                          </a:rPr>
                          <m:t> = 5 </m:t>
                        </m:r>
                        <m:r>
                          <m:rPr>
                            <m:nor/>
                          </m:rPr>
                          <a:rPr lang="en-US" sz="2000" i="1">
                            <a:solidFill>
                              <a:schemeClr val="bg1"/>
                            </a:solidFill>
                            <a:ea typeface="Cambria Math" panose="02040503050406030204" pitchFamily="18" charset="0"/>
                          </a:rPr>
                          <m:t>×</m:t>
                        </m:r>
                        <m:r>
                          <m:rPr>
                            <m:nor/>
                          </m:rPr>
                          <a:rPr lang="en-US" sz="2000" b="0" i="1" smtClean="0">
                            <a:solidFill>
                              <a:schemeClr val="bg1"/>
                            </a:solidFill>
                            <a:ea typeface="Cambria Math" panose="02040503050406030204" pitchFamily="18" charset="0"/>
                          </a:rPr>
                          <m:t> $800</m:t>
                        </m:r>
                      </m:oMath>
                    </m:oMathPara>
                  </a14:m>
                  <a:endParaRPr lang="en-US" sz="2000" i="1" dirty="0">
                    <a:solidFill>
                      <a:schemeClr val="bg1"/>
                    </a:solidFill>
                  </a:endParaRPr>
                </a:p>
                <a:p>
                  <a:pPr algn="ctr"/>
                  <a:endParaRPr lang="en-US" sz="2000" dirty="0">
                    <a:solidFill>
                      <a:schemeClr val="bg1"/>
                    </a:solidFill>
                  </a:endParaRPr>
                </a:p>
                <a:p>
                  <a:pPr algn="ctr"/>
                  <a14:m>
                    <m:oMathPara xmlns:m="http://schemas.openxmlformats.org/officeDocument/2006/math">
                      <m:oMathParaPr>
                        <m:jc m:val="centerGroup"/>
                      </m:oMathParaPr>
                      <m:oMath xmlns:m="http://schemas.openxmlformats.org/officeDocument/2006/math">
                        <m:r>
                          <m:rPr>
                            <m:nor/>
                          </m:rPr>
                          <a:rPr lang="en-US" sz="2000" b="0" i="1" smtClean="0">
                            <a:solidFill>
                              <a:schemeClr val="bg1"/>
                            </a:solidFill>
                          </a:rPr>
                          <m:t>Change</m:t>
                        </m:r>
                        <m:r>
                          <m:rPr>
                            <m:nor/>
                          </m:rPr>
                          <a:rPr lang="en-US" sz="2000" b="0" i="1" smtClean="0">
                            <a:solidFill>
                              <a:schemeClr val="bg1"/>
                            </a:solidFill>
                          </a:rPr>
                          <m:t> </m:t>
                        </m:r>
                        <m:r>
                          <m:rPr>
                            <m:nor/>
                          </m:rPr>
                          <a:rPr lang="en-US" sz="2000" b="0" i="1" smtClean="0">
                            <a:solidFill>
                              <a:schemeClr val="bg1"/>
                            </a:solidFill>
                          </a:rPr>
                          <m:t>in</m:t>
                        </m:r>
                        <m:r>
                          <m:rPr>
                            <m:nor/>
                          </m:rPr>
                          <a:rPr lang="en-US" sz="2000" b="0" i="1" smtClean="0">
                            <a:solidFill>
                              <a:schemeClr val="bg1"/>
                            </a:solidFill>
                          </a:rPr>
                          <m:t> </m:t>
                        </m:r>
                        <m:r>
                          <m:rPr>
                            <m:nor/>
                          </m:rPr>
                          <a:rPr lang="en-US" sz="2000" b="0" i="1" smtClean="0">
                            <a:solidFill>
                              <a:schemeClr val="bg1"/>
                            </a:solidFill>
                          </a:rPr>
                          <m:t>the</m:t>
                        </m:r>
                        <m:r>
                          <m:rPr>
                            <m:nor/>
                          </m:rPr>
                          <a:rPr lang="en-US" sz="2000" b="0" i="1" smtClean="0">
                            <a:solidFill>
                              <a:schemeClr val="bg1"/>
                            </a:solidFill>
                          </a:rPr>
                          <m:t> </m:t>
                        </m:r>
                        <m:r>
                          <m:rPr>
                            <m:nor/>
                          </m:rPr>
                          <a:rPr lang="en-US" sz="2000" b="0" i="1" smtClean="0">
                            <a:solidFill>
                              <a:schemeClr val="bg1"/>
                            </a:solidFill>
                          </a:rPr>
                          <m:t>M</m:t>
                        </m:r>
                        <m:r>
                          <m:rPr>
                            <m:nor/>
                          </m:rPr>
                          <a:rPr lang="en-US" sz="2000" b="0" i="1" smtClean="0">
                            <a:solidFill>
                              <a:schemeClr val="bg1"/>
                            </a:solidFill>
                          </a:rPr>
                          <m:t>1 </m:t>
                        </m:r>
                        <m:r>
                          <m:rPr>
                            <m:nor/>
                          </m:rPr>
                          <a:rPr lang="en-US" sz="2000" b="0" i="1" smtClean="0">
                            <a:solidFill>
                              <a:schemeClr val="bg1"/>
                            </a:solidFill>
                          </a:rPr>
                          <m:t>money</m:t>
                        </m:r>
                        <m:r>
                          <m:rPr>
                            <m:nor/>
                          </m:rPr>
                          <a:rPr lang="en-US" sz="2000" b="0" i="1" smtClean="0">
                            <a:solidFill>
                              <a:schemeClr val="bg1"/>
                            </a:solidFill>
                          </a:rPr>
                          <m:t> </m:t>
                        </m:r>
                        <m:r>
                          <m:rPr>
                            <m:nor/>
                          </m:rPr>
                          <a:rPr lang="en-US" sz="2000" b="0" i="1" smtClean="0">
                            <a:solidFill>
                              <a:schemeClr val="bg1"/>
                            </a:solidFill>
                          </a:rPr>
                          <m:t>supply</m:t>
                        </m:r>
                        <m:r>
                          <m:rPr>
                            <m:nor/>
                          </m:rPr>
                          <a:rPr lang="en-US" sz="2000" b="0" i="1" smtClean="0">
                            <a:solidFill>
                              <a:schemeClr val="bg1"/>
                            </a:solidFill>
                          </a:rPr>
                          <m:t> = $4,000</m:t>
                        </m:r>
                      </m:oMath>
                    </m:oMathPara>
                  </a14:m>
                  <a:endParaRPr lang="en-US" sz="2000" i="1" dirty="0">
                    <a:solidFill>
                      <a:schemeClr val="bg1"/>
                    </a:solidFill>
                  </a:endParaRPr>
                </a:p>
                <a:p>
                  <a:pPr algn="ctr"/>
                  <a:endParaRPr lang="en-US" sz="2000" dirty="0">
                    <a:solidFill>
                      <a:schemeClr val="bg1"/>
                    </a:solidFill>
                  </a:endParaRPr>
                </a:p>
              </p:txBody>
            </p:sp>
          </mc:Choice>
          <mc:Fallback>
            <p:sp>
              <p:nvSpPr>
                <p:cNvPr id="18" name="TextBox 17">
                  <a:extLst>
                    <a:ext uri="{FF2B5EF4-FFF2-40B4-BE49-F238E27FC236}">
                      <a16:creationId xmlns:a16="http://schemas.microsoft.com/office/drawing/2014/main" id="{0985BEC4-0A4C-4C84-A9C8-761D6A5AF5BA}"/>
                    </a:ext>
                  </a:extLst>
                </p:cNvPr>
                <p:cNvSpPr txBox="1">
                  <a:spLocks noRot="1" noChangeAspect="1" noMove="1" noResize="1" noEditPoints="1" noAdjustHandles="1" noChangeArrowheads="1" noChangeShapeType="1" noTextEdit="1"/>
                </p:cNvSpPr>
                <p:nvPr/>
              </p:nvSpPr>
              <p:spPr>
                <a:xfrm>
                  <a:off x="542923" y="1802985"/>
                  <a:ext cx="8058154" cy="4046749"/>
                </a:xfrm>
                <a:prstGeom prst="rect">
                  <a:avLst/>
                </a:prstGeom>
                <a:blipFill>
                  <a:blip r:embed="rId5"/>
                  <a:stretch>
                    <a:fillRect t="-753"/>
                  </a:stretch>
                </a:blipFill>
              </p:spPr>
              <p:txBody>
                <a:bodyPr/>
                <a:lstStyle/>
                <a:p>
                  <a:r>
                    <a:rPr lang="en-US">
                      <a:noFill/>
                    </a:rPr>
                    <a:t> </a:t>
                  </a:r>
                </a:p>
              </p:txBody>
            </p:sp>
          </mc:Fallback>
        </mc:AlternateContent>
      </p:grpSp>
    </p:spTree>
    <p:extLst>
      <p:ext uri="{BB962C8B-B14F-4D97-AF65-F5344CB8AC3E}">
        <p14:creationId xmlns:p14="http://schemas.microsoft.com/office/powerpoint/2010/main" val="287193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Cautions about the Money Multiplier</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will depend on the proportion of reserves that the Federal Reserve Bank requires banks to hold.</a:t>
              </a:r>
            </a:p>
          </p:txBody>
        </p:sp>
      </p:grpSp>
      <p:grpSp>
        <p:nvGrpSpPr>
          <p:cNvPr id="19" name="Group 18">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banks are likely to hold a higher proportion of reserves because they fear that customers are less likely to repay loans. </a:t>
              </a:r>
            </a:p>
          </p:txBody>
        </p:sp>
      </p:grpSp>
      <p:grpSp>
        <p:nvGrpSpPr>
          <p:cNvPr id="22" name="Group 21">
            <a:extLst>
              <a:ext uri="{FF2B5EF4-FFF2-40B4-BE49-F238E27FC236}">
                <a16:creationId xmlns:a16="http://schemas.microsoft.com/office/drawing/2014/main" id="{D3B95326-DF3B-4D30-BC8C-BC7040ED390C}"/>
              </a:ext>
            </a:extLst>
          </p:cNvPr>
          <p:cNvGrpSpPr/>
          <p:nvPr/>
        </p:nvGrpSpPr>
        <p:grpSpPr>
          <a:xfrm>
            <a:off x="2066922" y="3345930"/>
            <a:ext cx="8058154" cy="1046322"/>
            <a:chOff x="542923" y="1736761"/>
            <a:chExt cx="8058154" cy="1046322"/>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process of how banks create money shows that the quantity of money in an economy is closely linked to the quantity of lending or credit in the economy.</a:t>
              </a:r>
            </a:p>
          </p:txBody>
        </p:sp>
      </p:grpSp>
      <p:grpSp>
        <p:nvGrpSpPr>
          <p:cNvPr id="16" name="Group 15">
            <a:extLst>
              <a:ext uri="{FF2B5EF4-FFF2-40B4-BE49-F238E27FC236}">
                <a16:creationId xmlns:a16="http://schemas.microsoft.com/office/drawing/2014/main" id="{3F84D359-61D6-47E9-8491-69C3AA5066B0}"/>
              </a:ext>
            </a:extLst>
          </p:cNvPr>
          <p:cNvGrpSpPr/>
          <p:nvPr/>
        </p:nvGrpSpPr>
        <p:grpSpPr>
          <a:xfrm>
            <a:off x="2066922" y="447880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70A0E4C-828B-41FD-887B-342DB6A510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A66783E-7C05-40B5-AD5D-2C360BC0150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depends on people redepositing the money that they receive in the banking system.</a:t>
              </a:r>
            </a:p>
          </p:txBody>
        </p:sp>
      </p:grpSp>
    </p:spTree>
    <p:extLst>
      <p:ext uri="{BB962C8B-B14F-4D97-AF65-F5344CB8AC3E}">
        <p14:creationId xmlns:p14="http://schemas.microsoft.com/office/powerpoint/2010/main" val="2653088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Mattress Savings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DD96DA2F-CFAB-4534-B53C-EB2FD3D7A4FB}"/>
              </a:ext>
            </a:extLst>
          </p:cNvPr>
          <p:cNvGrpSpPr/>
          <p:nvPr/>
        </p:nvGrpSpPr>
        <p:grpSpPr>
          <a:xfrm>
            <a:off x="2066922" y="1580912"/>
            <a:ext cx="8058154" cy="1697440"/>
            <a:chOff x="542923" y="1736761"/>
            <a:chExt cx="8058154" cy="1697440"/>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p:txBody>
        </p:sp>
      </p:grpSp>
    </p:spTree>
    <p:extLst>
      <p:ext uri="{BB962C8B-B14F-4D97-AF65-F5344CB8AC3E}">
        <p14:creationId xmlns:p14="http://schemas.microsoft.com/office/powerpoint/2010/main" val="2421323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and Banks: Benefits and Dangers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291769" y="1943272"/>
            <a:ext cx="7608462" cy="3252040"/>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vs.</a:t>
                </a:r>
              </a:p>
            </p:txBody>
          </p:sp>
        </p:grpSp>
        <p:sp>
          <p:nvSpPr>
            <p:cNvPr id="11" name="TextBox 10"/>
            <p:cNvSpPr txBox="1"/>
            <p:nvPr/>
          </p:nvSpPr>
          <p:spPr>
            <a:xfrm>
              <a:off x="748359" y="2535345"/>
              <a:ext cx="3325552" cy="1654598"/>
            </a:xfrm>
            <a:prstGeom prst="rect">
              <a:avLst/>
            </a:prstGeom>
            <a:grp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Money helps modern economies function.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Banking makes money more effective.</a:t>
              </a:r>
            </a:p>
          </p:txBody>
        </p:sp>
        <p:sp>
          <p:nvSpPr>
            <p:cNvPr id="12" name="TextBox 11"/>
            <p:cNvSpPr txBox="1"/>
            <p:nvPr/>
          </p:nvSpPr>
          <p:spPr>
            <a:xfrm>
              <a:off x="5049554" y="2266816"/>
              <a:ext cx="3325552" cy="2278974"/>
            </a:xfrm>
            <a:prstGeom prst="rect">
              <a:avLst/>
            </a:prstGeom>
            <a:grp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If banks aren’t working well, there will be a decline in transactions.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banks are under financial stress, loans become less available.</a:t>
              </a:r>
            </a:p>
          </p:txBody>
        </p:sp>
      </p:grpSp>
      <p:sp>
        <p:nvSpPr>
          <p:cNvPr id="3" name="TextBox 2">
            <a:extLst>
              <a:ext uri="{FF2B5EF4-FFF2-40B4-BE49-F238E27FC236}">
                <a16:creationId xmlns:a16="http://schemas.microsoft.com/office/drawing/2014/main" id="{022538EE-C251-4F73-ADD2-C5FD8C8B2AFD}"/>
              </a:ext>
            </a:extLst>
          </p:cNvPr>
          <p:cNvSpPr txBox="1"/>
          <p:nvPr/>
        </p:nvSpPr>
        <p:spPr>
          <a:xfrm>
            <a:off x="3606753" y="1450453"/>
            <a:ext cx="1133033" cy="400110"/>
          </a:xfrm>
          <a:prstGeom prst="rect">
            <a:avLst/>
          </a:prstGeom>
          <a:solidFill>
            <a:srgbClr val="627981"/>
          </a:solidFill>
        </p:spPr>
        <p:txBody>
          <a:bodyPr wrap="square" rtlCol="0">
            <a:spAutoFit/>
          </a:bodyPr>
          <a:lstStyle/>
          <a:p>
            <a:pPr algn="ctr"/>
            <a:r>
              <a:rPr lang="en-US" sz="2000" dirty="0">
                <a:solidFill>
                  <a:schemeClr val="bg1"/>
                </a:solidFill>
              </a:rPr>
              <a:t>Benefits</a:t>
            </a:r>
          </a:p>
        </p:txBody>
      </p:sp>
      <p:sp>
        <p:nvSpPr>
          <p:cNvPr id="15" name="TextBox 14">
            <a:extLst>
              <a:ext uri="{FF2B5EF4-FFF2-40B4-BE49-F238E27FC236}">
                <a16:creationId xmlns:a16="http://schemas.microsoft.com/office/drawing/2014/main" id="{EE0CC65E-A91F-4827-B833-5335026341CF}"/>
              </a:ext>
            </a:extLst>
          </p:cNvPr>
          <p:cNvSpPr txBox="1"/>
          <p:nvPr/>
        </p:nvSpPr>
        <p:spPr>
          <a:xfrm>
            <a:off x="7452216" y="1446982"/>
            <a:ext cx="1133033" cy="400110"/>
          </a:xfrm>
          <a:prstGeom prst="rect">
            <a:avLst/>
          </a:prstGeom>
          <a:solidFill>
            <a:srgbClr val="627981"/>
          </a:solidFill>
        </p:spPr>
        <p:txBody>
          <a:bodyPr wrap="square" rtlCol="0">
            <a:spAutoFit/>
          </a:bodyPr>
          <a:lstStyle/>
          <a:p>
            <a:pPr algn="ctr"/>
            <a:r>
              <a:rPr lang="en-US" sz="2000" dirty="0">
                <a:solidFill>
                  <a:schemeClr val="bg1"/>
                </a:solidFill>
              </a:rPr>
              <a:t>Dangers</a:t>
            </a:r>
          </a:p>
        </p:txBody>
      </p:sp>
    </p:spTree>
    <p:extLst>
      <p:ext uri="{BB962C8B-B14F-4D97-AF65-F5344CB8AC3E}">
        <p14:creationId xmlns:p14="http://schemas.microsoft.com/office/powerpoint/2010/main" val="30560433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We define the money multiplier as the quantity of money that the banking system can generate from each $1 of bank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formula for calculating the multiplier is: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reserve requirement is the fraction of deposits that the bank must hold as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quantity of money in an economy and the quantity of credit for loans are inextricably intertwined. </a:t>
            </a:r>
          </a:p>
          <a:p>
            <a:pPr marL="342900" indent="-342900">
              <a:buFont typeface="Arial" panose="020B0604020202020204" pitchFamily="34" charset="0"/>
              <a:buChar char="•"/>
            </a:pPr>
            <a:endParaRPr lang="en-US" sz="200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network of banks making loans, people making deposits, and banks making more loans creates much of the money in an economy.</a:t>
            </a:r>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8D61227-4CC3-4CC9-AA7F-60D574C6F873}"/>
                  </a:ext>
                </a:extLst>
              </p:cNvPr>
              <p:cNvSpPr txBox="1"/>
              <p:nvPr/>
            </p:nvSpPr>
            <p:spPr>
              <a:xfrm>
                <a:off x="6550572" y="2577657"/>
                <a:ext cx="2096728" cy="56707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1</m:t>
                          </m:r>
                        </m:num>
                        <m:den>
                          <m:r>
                            <m:rPr>
                              <m:nor/>
                            </m:rPr>
                            <a:rPr lang="en-US" b="0" i="0" smtClean="0">
                              <a:solidFill>
                                <a:schemeClr val="bg1"/>
                              </a:solidFill>
                              <a:latin typeface="Cambria Math" panose="02040503050406030204" pitchFamily="18" charset="0"/>
                            </a:rPr>
                            <m:t>reserve</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libri" panose="020F0502020204030204" pitchFamily="34" charset="0"/>
                              <a:cs typeface="Calibri" panose="020F0502020204030204" pitchFamily="34" charset="0"/>
                            </a:rPr>
                            <m:t>requirement</m:t>
                          </m:r>
                        </m:den>
                      </m:f>
                    </m:oMath>
                  </m:oMathPara>
                </a14:m>
                <a:endParaRPr lang="en-US" dirty="0">
                  <a:solidFill>
                    <a:schemeClr val="bg1"/>
                  </a:solidFill>
                </a:endParaRPr>
              </a:p>
            </p:txBody>
          </p:sp>
        </mc:Choice>
        <mc:Fallback xmlns="">
          <p:sp>
            <p:nvSpPr>
              <p:cNvPr id="3" name="TextBox 2">
                <a:extLst>
                  <a:ext uri="{FF2B5EF4-FFF2-40B4-BE49-F238E27FC236}">
                    <a16:creationId xmlns:a16="http://schemas.microsoft.com/office/drawing/2014/main" id="{58D61227-4CC3-4CC9-AA7F-60D574C6F873}"/>
                  </a:ext>
                </a:extLst>
              </p:cNvPr>
              <p:cNvSpPr txBox="1">
                <a:spLocks noRot="1" noChangeAspect="1" noMove="1" noResize="1" noEditPoints="1" noAdjustHandles="1" noChangeArrowheads="1" noChangeShapeType="1" noTextEdit="1"/>
              </p:cNvSpPr>
              <p:nvPr/>
            </p:nvSpPr>
            <p:spPr>
              <a:xfrm>
                <a:off x="6550572" y="2577657"/>
                <a:ext cx="2096728" cy="567078"/>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940176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Medium of Exchange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Money serves as a </a:t>
              </a:r>
              <a:r>
                <a:rPr lang="en-US" sz="2000" b="1" dirty="0">
                  <a:solidFill>
                    <a:schemeClr val="bg1"/>
                  </a:solidFill>
                </a:rPr>
                <a:t>medium of exchange</a:t>
              </a:r>
              <a:r>
                <a:rPr lang="en-US" sz="2000" dirty="0">
                  <a:solidFill>
                    <a:schemeClr val="bg1"/>
                  </a:solidFill>
                </a:rPr>
                <a:t>, which means that it acts as an intermediary between the buyer and the seller. For example, instead of exchanging accounting services for shoes, an accountant can exchange accounting services for money.</a:t>
              </a:r>
            </a:p>
          </p:txBody>
        </p:sp>
      </p:grpSp>
      <p:pic>
        <p:nvPicPr>
          <p:cNvPr id="5" name="Picture 4" descr="Dollar bills and writing utensils beside a calculator">
            <a:extLst>
              <a:ext uri="{FF2B5EF4-FFF2-40B4-BE49-F238E27FC236}">
                <a16:creationId xmlns:a16="http://schemas.microsoft.com/office/drawing/2014/main" id="{92FE5929-4EC7-4123-A5CC-A8BF12F739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254157"/>
            <a:ext cx="3666961" cy="3090040"/>
          </a:xfrm>
          <a:prstGeom prst="rect">
            <a:avLst/>
          </a:prstGeom>
        </p:spPr>
      </p:pic>
    </p:spTree>
    <p:extLst>
      <p:ext uri="{BB962C8B-B14F-4D97-AF65-F5344CB8AC3E}">
        <p14:creationId xmlns:p14="http://schemas.microsoft.com/office/powerpoint/2010/main" val="1606199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Store of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Second, money must serve as a </a:t>
              </a:r>
              <a:r>
                <a:rPr lang="en-US" sz="2000" b="1" dirty="0">
                  <a:solidFill>
                    <a:schemeClr val="bg1"/>
                  </a:solidFill>
                </a:rPr>
                <a:t>store of value</a:t>
              </a:r>
              <a:r>
                <a:rPr lang="en-US" sz="2000" dirty="0">
                  <a:solidFill>
                    <a:schemeClr val="bg1"/>
                  </a:solidFill>
                </a:rPr>
                <a:t>, which preserves economic value that one can spend or consume in the future. For example, storing money by purchasing shoes is risky, as one risks the shoes going out of style and decreasing in value.</a:t>
              </a:r>
            </a:p>
          </p:txBody>
        </p:sp>
      </p:grpSp>
      <p:pic>
        <p:nvPicPr>
          <p:cNvPr id="6" name="Picture 5" descr="A piggy bank surrounded by coins">
            <a:extLst>
              <a:ext uri="{FF2B5EF4-FFF2-40B4-BE49-F238E27FC236}">
                <a16:creationId xmlns:a16="http://schemas.microsoft.com/office/drawing/2014/main" id="{5A75377B-459D-4845-B9D5-E4431D39EC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0474" y="3155182"/>
            <a:ext cx="2271052" cy="3414250"/>
          </a:xfrm>
          <a:prstGeom prst="rect">
            <a:avLst/>
          </a:prstGeom>
        </p:spPr>
      </p:pic>
    </p:spTree>
    <p:extLst>
      <p:ext uri="{BB962C8B-B14F-4D97-AF65-F5344CB8AC3E}">
        <p14:creationId xmlns:p14="http://schemas.microsoft.com/office/powerpoint/2010/main" val="212323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Unit of Account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r>
                <a:rPr lang="en-US" sz="2000" dirty="0">
                  <a:solidFill>
                    <a:schemeClr val="bg1"/>
                  </a:solidFill>
                </a:rPr>
                <a:t>Third, money serves as a </a:t>
              </a:r>
              <a:r>
                <a:rPr lang="en-US" sz="2000" b="1" dirty="0">
                  <a:solidFill>
                    <a:schemeClr val="bg1"/>
                  </a:solidFill>
                </a:rPr>
                <a:t>unit of account</a:t>
              </a:r>
              <a:r>
                <a:rPr lang="en-US" sz="2000" dirty="0">
                  <a:solidFill>
                    <a:schemeClr val="bg1"/>
                  </a:solidFill>
                </a:rPr>
                <a:t>: it is the ruler by which we measure values. For example, an accountant may charge $100 to file your tax return. That $100 can purchase two pairs of shoes at $50 a pair. Money acts as a common denominator, an accounting method that simplifies thinking about tradeoffs.</a:t>
              </a:r>
            </a:p>
          </p:txBody>
        </p:sp>
      </p:grpSp>
      <p:pic>
        <p:nvPicPr>
          <p:cNvPr id="3" name="Picture 2" descr="A pair of brown leather shoes">
            <a:extLst>
              <a:ext uri="{FF2B5EF4-FFF2-40B4-BE49-F238E27FC236}">
                <a16:creationId xmlns:a16="http://schemas.microsoft.com/office/drawing/2014/main" id="{3C53469E-2220-43EA-A068-C486E7C05A51}"/>
              </a:ext>
            </a:extLst>
          </p:cNvPr>
          <p:cNvPicPr>
            <a:picLocks noChangeAspect="1"/>
          </p:cNvPicPr>
          <p:nvPr/>
        </p:nvPicPr>
        <p:blipFill>
          <a:blip r:embed="rId3"/>
          <a:stretch>
            <a:fillRect/>
          </a:stretch>
        </p:blipFill>
        <p:spPr>
          <a:xfrm>
            <a:off x="3721409" y="3455077"/>
            <a:ext cx="4749179" cy="3166119"/>
          </a:xfrm>
          <a:prstGeom prst="rect">
            <a:avLst/>
          </a:prstGeom>
        </p:spPr>
      </p:pic>
    </p:spTree>
    <p:extLst>
      <p:ext uri="{BB962C8B-B14F-4D97-AF65-F5344CB8AC3E}">
        <p14:creationId xmlns:p14="http://schemas.microsoft.com/office/powerpoint/2010/main" val="1259347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29710" y="356360"/>
            <a:ext cx="9732578" cy="6264836"/>
            <a:chOff x="-294292" y="530924"/>
            <a:chExt cx="9732578" cy="6264836"/>
          </a:xfrm>
        </p:grpSpPr>
        <p:sp>
          <p:nvSpPr>
            <p:cNvPr id="26" name="TextBox 25"/>
            <p:cNvSpPr txBox="1"/>
            <p:nvPr/>
          </p:nvSpPr>
          <p:spPr>
            <a:xfrm>
              <a:off x="-294292" y="530924"/>
              <a:ext cx="9732578" cy="553998"/>
            </a:xfrm>
            <a:prstGeom prst="rect">
              <a:avLst/>
            </a:prstGeom>
            <a:noFill/>
          </p:spPr>
          <p:txBody>
            <a:bodyPr wrap="square" rtlCol="0">
              <a:spAutoFit/>
            </a:bodyPr>
            <a:lstStyle/>
            <a:p>
              <a:pPr algn="ctr"/>
              <a:r>
                <a:rPr lang="en-US" sz="3000" dirty="0">
                  <a:latin typeface="Century Gothic" panose="020B0502020202020204" pitchFamily="34" charset="0"/>
                </a:rPr>
                <a:t>Functions of Money: Standard of Deferred Payment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7" y="1580911"/>
            <a:ext cx="8429624" cy="1754221"/>
            <a:chOff x="542923" y="1736761"/>
            <a:chExt cx="8058154" cy="197368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938992"/>
            </a:xfrm>
            <a:prstGeom prst="rect">
              <a:avLst/>
            </a:prstGeom>
            <a:grpFill/>
          </p:spPr>
          <p:txBody>
            <a:bodyPr wrap="square" rtlCol="0">
              <a:spAutoFit/>
            </a:bodyPr>
            <a:lstStyle/>
            <a:p>
              <a:pPr algn="ctr"/>
              <a:r>
                <a:rPr lang="en-US" sz="2000" dirty="0">
                  <a:solidFill>
                    <a:schemeClr val="bg1"/>
                  </a:solidFill>
                </a:rPr>
                <a:t>Finally, money serves as a </a:t>
              </a:r>
              <a:r>
                <a:rPr lang="en-US" sz="2000" b="1" dirty="0">
                  <a:solidFill>
                    <a:schemeClr val="bg1"/>
                  </a:solidFill>
                </a:rPr>
                <a:t>standard of deferred payment</a:t>
              </a:r>
              <a:r>
                <a:rPr lang="en-US" sz="2000" dirty="0">
                  <a:solidFill>
                    <a:schemeClr val="bg1"/>
                  </a:solidFill>
                </a:rPr>
                <a:t>. If money is usable today to make purchases, it must also be acceptable to make purchases today that the purchaser will pay in the future. Loans and future agreements are stated in monetary terms, and the standard of deferred payment is what allows us to buy goods and services today and pay in the future.</a:t>
              </a:r>
            </a:p>
          </p:txBody>
        </p:sp>
      </p:grpSp>
      <p:pic>
        <p:nvPicPr>
          <p:cNvPr id="6" name="Picture 5" descr="A handshake between two people wearing business attire">
            <a:extLst>
              <a:ext uri="{FF2B5EF4-FFF2-40B4-BE49-F238E27FC236}">
                <a16:creationId xmlns:a16="http://schemas.microsoft.com/office/drawing/2014/main" id="{3C841367-E672-4ADD-A792-5775D36DBB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3590" y="3562686"/>
            <a:ext cx="3704818" cy="3058510"/>
          </a:xfrm>
          <a:prstGeom prst="rect">
            <a:avLst/>
          </a:prstGeom>
        </p:spPr>
      </p:pic>
    </p:spTree>
    <p:extLst>
      <p:ext uri="{BB962C8B-B14F-4D97-AF65-F5344CB8AC3E}">
        <p14:creationId xmlns:p14="http://schemas.microsoft.com/office/powerpoint/2010/main" val="3713883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Two Types of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1" name="TextBox 10"/>
            <p:cNvSpPr txBox="1"/>
            <p:nvPr/>
          </p:nvSpPr>
          <p:spPr>
            <a:xfrm>
              <a:off x="674803" y="1960709"/>
              <a:ext cx="3506033" cy="733054"/>
            </a:xfrm>
            <a:prstGeom prst="rect">
              <a:avLst/>
            </a:prstGeom>
            <a:grpFill/>
          </p:spPr>
          <p:txBody>
            <a:bodyPr wrap="square" rtlCol="0" anchor="ctr">
              <a:spAutoFit/>
            </a:bodyPr>
            <a:lstStyle/>
            <a:p>
              <a:pPr algn="ctr">
                <a:lnSpc>
                  <a:spcPct val="150000"/>
                </a:lnSpc>
              </a:pPr>
              <a:r>
                <a:rPr lang="en-US" sz="3200" dirty="0">
                  <a:solidFill>
                    <a:schemeClr val="bg1"/>
                  </a:solidFill>
                </a:rPr>
                <a:t>Commodity Money</a:t>
              </a:r>
            </a:p>
          </p:txBody>
        </p:sp>
        <p:sp>
          <p:nvSpPr>
            <p:cNvPr id="12" name="TextBox 11"/>
            <p:cNvSpPr txBox="1"/>
            <p:nvPr/>
          </p:nvSpPr>
          <p:spPr>
            <a:xfrm>
              <a:off x="4992411" y="1960709"/>
              <a:ext cx="3325552" cy="733054"/>
            </a:xfrm>
            <a:prstGeom prst="rect">
              <a:avLst/>
            </a:prstGeom>
            <a:grpFill/>
          </p:spPr>
          <p:txBody>
            <a:bodyPr wrap="square" rtlCol="0" anchor="ctr">
              <a:spAutoFit/>
            </a:bodyPr>
            <a:lstStyle/>
            <a:p>
              <a:pPr algn="ctr">
                <a:lnSpc>
                  <a:spcPct val="150000"/>
                </a:lnSpc>
              </a:pPr>
              <a:r>
                <a:rPr lang="en-US" sz="3200" dirty="0">
                  <a:solidFill>
                    <a:schemeClr val="bg1"/>
                  </a:solidFill>
                </a:rPr>
                <a:t>Fiat Money</a:t>
              </a:r>
            </a:p>
          </p:txBody>
        </p:sp>
      </p:grpSp>
      <p:sp>
        <p:nvSpPr>
          <p:cNvPr id="3" name="TextBox 2">
            <a:extLst>
              <a:ext uri="{FF2B5EF4-FFF2-40B4-BE49-F238E27FC236}">
                <a16:creationId xmlns:a16="http://schemas.microsoft.com/office/drawing/2014/main" id="{4857D258-2E16-8E4D-95FB-ED2726EB4C88}"/>
              </a:ext>
            </a:extLst>
          </p:cNvPr>
          <p:cNvSpPr txBox="1"/>
          <p:nvPr/>
        </p:nvSpPr>
        <p:spPr>
          <a:xfrm>
            <a:off x="2292616" y="2510430"/>
            <a:ext cx="3296012" cy="646331"/>
          </a:xfrm>
          <a:prstGeom prst="rect">
            <a:avLst/>
          </a:prstGeom>
          <a:noFill/>
        </p:spPr>
        <p:txBody>
          <a:bodyPr wrap="square" rtlCol="0">
            <a:spAutoFit/>
          </a:bodyPr>
          <a:lstStyle/>
          <a:p>
            <a:r>
              <a:rPr lang="en-US" dirty="0">
                <a:solidFill>
                  <a:schemeClr val="bg1"/>
                </a:solidFill>
              </a:rPr>
              <a:t>Type of money that has a use other than as money, like gold</a:t>
            </a:r>
          </a:p>
        </p:txBody>
      </p:sp>
      <p:sp>
        <p:nvSpPr>
          <p:cNvPr id="5" name="TextBox 4">
            <a:extLst>
              <a:ext uri="{FF2B5EF4-FFF2-40B4-BE49-F238E27FC236}">
                <a16:creationId xmlns:a16="http://schemas.microsoft.com/office/drawing/2014/main" id="{6D4C22A4-5835-AD4E-A919-947DA378B9AF}"/>
              </a:ext>
            </a:extLst>
          </p:cNvPr>
          <p:cNvSpPr txBox="1"/>
          <p:nvPr/>
        </p:nvSpPr>
        <p:spPr>
          <a:xfrm>
            <a:off x="2261197" y="3429000"/>
            <a:ext cx="3500469" cy="1261884"/>
          </a:xfrm>
          <a:prstGeom prst="rect">
            <a:avLst/>
          </a:prstGeom>
          <a:noFill/>
        </p:spPr>
        <p:txBody>
          <a:bodyPr wrap="square" rtlCol="0">
            <a:spAutoFit/>
          </a:bodyPr>
          <a:lstStyle/>
          <a:p>
            <a:r>
              <a:rPr lang="en-US" sz="2000" b="1" dirty="0">
                <a:solidFill>
                  <a:schemeClr val="bg1"/>
                </a:solidFill>
              </a:rPr>
              <a:t>Commodity-backed currencies</a:t>
            </a:r>
            <a:r>
              <a:rPr lang="en-US" sz="2000" dirty="0">
                <a:solidFill>
                  <a:schemeClr val="bg1"/>
                </a:solidFill>
              </a:rPr>
              <a:t>: </a:t>
            </a:r>
            <a:r>
              <a:rPr lang="en-US" dirty="0">
                <a:solidFill>
                  <a:schemeClr val="bg1"/>
                </a:solidFill>
              </a:rPr>
              <a:t>currencies with values backed up by gold or other commodities held at a bank</a:t>
            </a:r>
          </a:p>
        </p:txBody>
      </p:sp>
      <p:sp>
        <p:nvSpPr>
          <p:cNvPr id="6" name="TextBox 5">
            <a:extLst>
              <a:ext uri="{FF2B5EF4-FFF2-40B4-BE49-F238E27FC236}">
                <a16:creationId xmlns:a16="http://schemas.microsoft.com/office/drawing/2014/main" id="{3028E1BC-BFB4-C646-A962-D657BCEEF0DC}"/>
              </a:ext>
            </a:extLst>
          </p:cNvPr>
          <p:cNvSpPr txBox="1"/>
          <p:nvPr/>
        </p:nvSpPr>
        <p:spPr>
          <a:xfrm>
            <a:off x="6715928" y="2505670"/>
            <a:ext cx="3380101" cy="923330"/>
          </a:xfrm>
          <a:prstGeom prst="rect">
            <a:avLst/>
          </a:prstGeom>
          <a:noFill/>
        </p:spPr>
        <p:txBody>
          <a:bodyPr wrap="square" rtlCol="0">
            <a:spAutoFit/>
          </a:bodyPr>
          <a:lstStyle/>
          <a:p>
            <a:r>
              <a:rPr lang="en-US" dirty="0">
                <a:solidFill>
                  <a:schemeClr val="bg1"/>
                </a:solidFill>
              </a:rPr>
              <a:t>Money that has no intrinsic value but is declared by a government to be a country’s legal tender</a:t>
            </a:r>
          </a:p>
        </p:txBody>
      </p:sp>
    </p:spTree>
    <p:extLst>
      <p:ext uri="{BB962C8B-B14F-4D97-AF65-F5344CB8AC3E}">
        <p14:creationId xmlns:p14="http://schemas.microsoft.com/office/powerpoint/2010/main" val="23929559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5618</TotalTime>
  <Words>6210</Words>
  <Application>Microsoft Office PowerPoint</Application>
  <PresentationFormat>Widescreen</PresentationFormat>
  <Paragraphs>525</Paragraphs>
  <Slides>48</Slides>
  <Notes>40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5" baseType="lpstr">
      <vt:lpstr>Arial</vt:lpstr>
      <vt:lpstr>Calibri</vt:lpstr>
      <vt:lpstr>Calibri Light</vt:lpstr>
      <vt:lpstr>Cambria Math</vt:lpstr>
      <vt:lpstr>Century Gothic</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140</cp:revision>
  <dcterms:created xsi:type="dcterms:W3CDTF">2014-11-06T15:36:04Z</dcterms:created>
  <dcterms:modified xsi:type="dcterms:W3CDTF">2021-07-30T14:53:39Z</dcterms:modified>
</cp:coreProperties>
</file>