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93" r:id="rId2"/>
    <p:sldId id="379" r:id="rId3"/>
    <p:sldId id="380" r:id="rId4"/>
    <p:sldId id="325" r:id="rId5"/>
    <p:sldId id="369" r:id="rId6"/>
    <p:sldId id="386" r:id="rId7"/>
    <p:sldId id="381" r:id="rId8"/>
    <p:sldId id="382" r:id="rId9"/>
    <p:sldId id="383" r:id="rId10"/>
    <p:sldId id="375" r:id="rId11"/>
    <p:sldId id="372" r:id="rId12"/>
    <p:sldId id="384" r:id="rId13"/>
    <p:sldId id="385" r:id="rId14"/>
    <p:sldId id="378" r:id="rId15"/>
    <p:sldId id="34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1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7D4CB"/>
    <a:srgbClr val="386546"/>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5158" autoAdjust="0"/>
  </p:normalViewPr>
  <p:slideViewPr>
    <p:cSldViewPr snapToGrid="0">
      <p:cViewPr varScale="1">
        <p:scale>
          <a:sx n="97" d="100"/>
          <a:sy n="97" d="100"/>
        </p:scale>
        <p:origin x="25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06776-D105-4BD5-BD80-5601E6489BE7}"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15CB2-40DB-4464-9536-D1472F4C97DD}" type="slidenum">
              <a:rPr lang="en-US" smtClean="0"/>
              <a:t>‹#›</a:t>
            </a:fld>
            <a:endParaRPr lang="en-US"/>
          </a:p>
        </p:txBody>
      </p:sp>
    </p:spTree>
    <p:extLst>
      <p:ext uri="{BB962C8B-B14F-4D97-AF65-F5344CB8AC3E}">
        <p14:creationId xmlns:p14="http://schemas.microsoft.com/office/powerpoint/2010/main" val="18240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Banks make it far easier for a complex economy to carry out the transactions that occur in goods, labor, and financial capital markets. Banks are critical intermediaries in payment systems, which can help an economy exchange goods, money, or other financial assets. Those with extra money that they would like to save can store their money in a bank. Those who want to borrow money can go directly to a bank rather than trying to find someone to lend them cash. Transaction costs are the costs associated with finding a lender or a borrower for this money; banks lower transaction costs.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an unexpectedly high level of loan defaults can be especially difficult for banks because of its liabilities. The asset-liability time mismatch—the ability for customers to withdraw the bank's liabilities in the short term while repaying its assets in the long term—can cause severe problems for a bank. One strategy is for a bank to diversify its loans, which means lending to a variety of customers. Diversification of loans can help banks keep a positive net worth. However, if a recession occurs that touches many industries and geographic areas, diversification will not help.</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11</a:t>
            </a:fld>
            <a:endParaRPr lang="en-US"/>
          </a:p>
        </p:txBody>
      </p:sp>
    </p:spTree>
    <p:extLst>
      <p:ext uri="{BB962C8B-B14F-4D97-AF65-F5344CB8AC3E}">
        <p14:creationId xmlns:p14="http://schemas.microsoft.com/office/powerpoint/2010/main" val="3740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sp>
        <p:nvSpPr>
          <p:cNvPr id="4" name="Slide Number Placeholder 3"/>
          <p:cNvSpPr>
            <a:spLocks noGrp="1"/>
          </p:cNvSpPr>
          <p:nvPr>
            <p:ph type="sldNum" sz="quarter" idx="5"/>
          </p:nvPr>
        </p:nvSpPr>
        <p:spPr/>
        <p:txBody>
          <a:bodyPr/>
          <a:lstStyle/>
          <a:p>
            <a:fld id="{28B15CB2-40DB-4464-9536-D1472F4C97DD}" type="slidenum">
              <a:rPr lang="en-US" smtClean="0"/>
              <a:t>12</a:t>
            </a:fld>
            <a:endParaRPr lang="en-US"/>
          </a:p>
        </p:txBody>
      </p:sp>
    </p:spTree>
    <p:extLst>
      <p:ext uri="{BB962C8B-B14F-4D97-AF65-F5344CB8AC3E}">
        <p14:creationId xmlns:p14="http://schemas.microsoft.com/office/powerpoint/2010/main" val="428889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endParaRPr lang="en-US" dirty="0"/>
          </a:p>
          <a:p>
            <a:r>
              <a:rPr lang="en-US" dirty="0"/>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p:txBody>
      </p:sp>
      <p:sp>
        <p:nvSpPr>
          <p:cNvPr id="4" name="Slide Number Placeholder 3"/>
          <p:cNvSpPr>
            <a:spLocks noGrp="1"/>
          </p:cNvSpPr>
          <p:nvPr>
            <p:ph type="sldNum" sz="quarter" idx="5"/>
          </p:nvPr>
        </p:nvSpPr>
        <p:spPr/>
        <p:txBody>
          <a:bodyPr/>
          <a:lstStyle/>
          <a:p>
            <a:fld id="{28B15CB2-40DB-4464-9536-D1472F4C97DD}" type="slidenum">
              <a:rPr lang="en-US" smtClean="0"/>
              <a:t>13</a:t>
            </a:fld>
            <a:endParaRPr lang="en-US"/>
          </a:p>
        </p:txBody>
      </p:sp>
    </p:spTree>
    <p:extLst>
      <p:ext uri="{BB962C8B-B14F-4D97-AF65-F5344CB8AC3E}">
        <p14:creationId xmlns:p14="http://schemas.microsoft.com/office/powerpoint/2010/main" val="35952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bank is a financial intermediary, which is an institution that operates between a saver who deposits money in a bank and a borrower who receives a loan from that institution. </a:t>
            </a:r>
            <a:r>
              <a:rPr lang="en-US" sz="1200" dirty="0"/>
              <a:t>Depository institutions accept money deposits and all the deposited funds mingle in one pool and are loaned out by the financial institution.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297017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sheet: accounting tool that lists assets &amp; liabilities, also called a T-account because the list is in the shape of a T</a:t>
            </a:r>
          </a:p>
          <a:p>
            <a:r>
              <a:rPr lang="en-US" dirty="0"/>
              <a:t>Asset: something of value you own</a:t>
            </a:r>
          </a:p>
          <a:p>
            <a:r>
              <a:rPr lang="en-US" dirty="0"/>
              <a:t>Liability: something you owe</a:t>
            </a:r>
          </a:p>
          <a:p>
            <a:r>
              <a:rPr lang="en-US" dirty="0"/>
              <a:t>Net worth: assets minus liabilities</a:t>
            </a:r>
          </a:p>
          <a:p>
            <a:r>
              <a:rPr lang="en-US" dirty="0"/>
              <a:t>Bank capital: bank’s net worth</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4</a:t>
            </a:fld>
            <a:endParaRPr lang="en-US"/>
          </a:p>
        </p:txBody>
      </p:sp>
    </p:spTree>
    <p:extLst>
      <p:ext uri="{BB962C8B-B14F-4D97-AF65-F5344CB8AC3E}">
        <p14:creationId xmlns:p14="http://schemas.microsoft.com/office/powerpoint/2010/main" val="186159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bank will have a positive net worth, while a bankrupt bank will have a negative net worth. Either way, assets will always equal liabilities plus net worth.</a:t>
            </a:r>
          </a:p>
          <a:p>
            <a:r>
              <a:rPr lang="en-US" dirty="0"/>
              <a:t>Three types main types of assets for banks: loans, bonds, reserves</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5</a:t>
            </a:fld>
            <a:endParaRPr lang="en-US"/>
          </a:p>
        </p:txBody>
      </p:sp>
    </p:spTree>
    <p:extLst>
      <p:ext uri="{BB962C8B-B14F-4D97-AF65-F5344CB8AC3E}">
        <p14:creationId xmlns:p14="http://schemas.microsoft.com/office/powerpoint/2010/main" val="292358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primary loan market, financial institutions make loans to borrowers. In the secondary loan market, financial institutions buy and sell loans.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2391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institutions consider many factors when deciding what they are willing to pay for a loan purchased in the secondary loan market. The greater the risk of the borrower not repaying the loan, the less a financial institution will be willing to pay to acquire the loan. If the original loan requires the borrower to pay a low interest rate, but current interest rates are relatively high, a financial institution will pay less to acquire the loan. If the original loan requires the borrower to pay a high interest rate, but current interest rates are relatively low, a financial institution will pay more to acquire the loan.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a common mechanism for borrowing used by the federal and local government, private companies, and nonprofit organizations. A bank takes some of the money it has received in deposits and uses the money to buy bonds, typically issued by the U.S. government. Government bonds are low-risk because the government is almost certain to pay off the bond, albeit at a low rate of interest.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339218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entry under assets is reserves, which is money that the bank keeps on hand and does not lend or invest in bonds and thus does not have interest payments. The Federal Reserve requires that banks keep a certain percentage of depositors' money on reserve, called the reserve requirement.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253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bank that is bankrupt will have a negative net worth, meaning its assets will be worth less than its liabilities. A well-run bank will assume that a small percentage of borrowers will default and factor these missing payments into its planning. The value of loans on a bank's balance sheet assumes a certain level of riskiness, so the calculations of the banks' expenses every year include a factor for loans that borrowers do not repay. Even if a bank expects a certain number of loan defaults, it will suffer if the number is greater than expected, as can happen during a recession.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10</a:t>
            </a:fld>
            <a:endParaRPr lang="en-US"/>
          </a:p>
        </p:txBody>
      </p:sp>
    </p:spTree>
    <p:extLst>
      <p:ext uri="{BB962C8B-B14F-4D97-AF65-F5344CB8AC3E}">
        <p14:creationId xmlns:p14="http://schemas.microsoft.com/office/powerpoint/2010/main" val="35852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The Role of Banks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Banks Go Bankrupt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FC0F2FD-AD40-4903-ADC9-99924200DBE2}"/>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853256B-0879-49FC-9381-ABD97D9CEB1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902E943-97A3-4E48-A78D-828758BA190C}"/>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that is bankrupt will have a negative net worth, meaning its assets will be worth less than its liabilities.</a:t>
              </a:r>
            </a:p>
          </p:txBody>
        </p:sp>
      </p:grpSp>
      <p:grpSp>
        <p:nvGrpSpPr>
          <p:cNvPr id="12" name="Group 11">
            <a:extLst>
              <a:ext uri="{FF2B5EF4-FFF2-40B4-BE49-F238E27FC236}">
                <a16:creationId xmlns:a16="http://schemas.microsoft.com/office/drawing/2014/main" id="{F7622468-496F-428E-97DD-BB02B639BFD6}"/>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98ECD3D3-3091-439D-98C9-A3BA42AAB7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0139AE6-1550-410F-9A44-0311A9075283}"/>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well-run bank will assume that a small percentage of borrowers will default and factor these missing payments into its planning.</a:t>
              </a:r>
            </a:p>
          </p:txBody>
        </p:sp>
      </p:grpSp>
      <p:grpSp>
        <p:nvGrpSpPr>
          <p:cNvPr id="16" name="Group 15">
            <a:extLst>
              <a:ext uri="{FF2B5EF4-FFF2-40B4-BE49-F238E27FC236}">
                <a16:creationId xmlns:a16="http://schemas.microsoft.com/office/drawing/2014/main" id="{F18E4DCC-E30F-4C50-928E-D8661A2BCCBA}"/>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E7160DE7-11FB-4925-86BD-AA3BDE83F0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6C4B084-973A-409D-A47E-7844793ACB7D}"/>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loans on a bank's balance sheet assumes a certain level of riskiness, so the calculations of the bank’s expenses every year include a factor for loans that borrowers do not repay.</a:t>
              </a:r>
            </a:p>
          </p:txBody>
        </p:sp>
      </p:grpSp>
      <p:grpSp>
        <p:nvGrpSpPr>
          <p:cNvPr id="19" name="Group 18">
            <a:extLst>
              <a:ext uri="{FF2B5EF4-FFF2-40B4-BE49-F238E27FC236}">
                <a16:creationId xmlns:a16="http://schemas.microsoft.com/office/drawing/2014/main" id="{89F5D609-66C3-45A2-A7E3-9CA9F71E5AD1}"/>
              </a:ext>
            </a:extLst>
          </p:cNvPr>
          <p:cNvGrpSpPr/>
          <p:nvPr/>
        </p:nvGrpSpPr>
        <p:grpSpPr>
          <a:xfrm>
            <a:off x="2066922" y="4483887"/>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079844D-761C-4EF0-A606-29CD3B3A16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668D91A-0943-4627-B550-AAB9A0B288C0}"/>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expects a certain number of loan defaults, it will suffer if the number is greater than expected, as can happen during a recession.</a:t>
              </a:r>
            </a:p>
          </p:txBody>
        </p:sp>
      </p:grpSp>
    </p:spTree>
    <p:extLst>
      <p:ext uri="{BB962C8B-B14F-4D97-AF65-F5344CB8AC3E}">
        <p14:creationId xmlns:p14="http://schemas.microsoft.com/office/powerpoint/2010/main" val="28864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Can Banks Protect Themselves?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an unexpectedly high level of loan defaults can be especially difficult for banks because of their liabilities.</a:t>
              </a:r>
            </a:p>
          </p:txBody>
        </p:sp>
      </p:grpSp>
      <p:grpSp>
        <p:nvGrpSpPr>
          <p:cNvPr id="27" name="Group 26">
            <a:extLst>
              <a:ext uri="{FF2B5EF4-FFF2-40B4-BE49-F238E27FC236}">
                <a16:creationId xmlns:a16="http://schemas.microsoft.com/office/drawing/2014/main" id="{1B203170-3CBE-4B5A-9B0C-AEC62EC62855}"/>
              </a:ext>
            </a:extLst>
          </p:cNvPr>
          <p:cNvGrpSpPr/>
          <p:nvPr/>
        </p:nvGrpSpPr>
        <p:grpSpPr>
          <a:xfrm>
            <a:off x="2066922" y="2456766"/>
            <a:ext cx="8058154" cy="1074490"/>
            <a:chOff x="542923" y="1736761"/>
            <a:chExt cx="8058154" cy="1074490"/>
          </a:xfrm>
          <a:solidFill>
            <a:srgbClr val="627981"/>
          </a:solidFill>
        </p:grpSpPr>
        <p:sp>
          <p:nvSpPr>
            <p:cNvPr id="28" name="Rectangle 27">
              <a:extLst>
                <a:ext uri="{FF2B5EF4-FFF2-40B4-BE49-F238E27FC236}">
                  <a16:creationId xmlns:a16="http://schemas.microsoft.com/office/drawing/2014/main" id="{1EF90171-B160-4368-AB90-62F628B80E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AEF663D8-C7F1-4DB6-84BD-D0FC3225D74E}"/>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a:t>
              </a:r>
              <a:r>
                <a:rPr lang="en-US" sz="2000" b="1" dirty="0">
                  <a:solidFill>
                    <a:schemeClr val="bg1"/>
                  </a:solidFill>
                </a:rPr>
                <a:t> asset-liability time mismatch</a:t>
              </a:r>
              <a:r>
                <a:rPr lang="en-US" sz="2000" dirty="0">
                  <a:solidFill>
                    <a:schemeClr val="bg1"/>
                  </a:solidFill>
                </a:rPr>
                <a:t>—the ability for customers to withdraw the bank's liabilities in the short term while repaying its assets in the long term—can cause severe problems for a bank.</a:t>
              </a:r>
            </a:p>
          </p:txBody>
        </p:sp>
      </p:grpSp>
      <p:grpSp>
        <p:nvGrpSpPr>
          <p:cNvPr id="30" name="Group 29">
            <a:extLst>
              <a:ext uri="{FF2B5EF4-FFF2-40B4-BE49-F238E27FC236}">
                <a16:creationId xmlns:a16="http://schemas.microsoft.com/office/drawing/2014/main" id="{9476692E-C107-457C-A71E-9FC5DF1A3029}"/>
              </a:ext>
            </a:extLst>
          </p:cNvPr>
          <p:cNvGrpSpPr/>
          <p:nvPr/>
        </p:nvGrpSpPr>
        <p:grpSpPr>
          <a:xfrm>
            <a:off x="2066922" y="3611149"/>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32974315-5421-49DE-9332-E2E991D423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2E925B1C-962F-4B6C-868F-C8C49B02D00F}"/>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strategy of protection for a bank is to </a:t>
              </a:r>
              <a:r>
                <a:rPr lang="en-US" sz="2000" b="1" dirty="0">
                  <a:solidFill>
                    <a:schemeClr val="bg1"/>
                  </a:solidFill>
                </a:rPr>
                <a:t>diversify</a:t>
              </a:r>
              <a:r>
                <a:rPr lang="en-US" sz="2000" dirty="0">
                  <a:solidFill>
                    <a:schemeClr val="bg1"/>
                  </a:solidFill>
                </a:rPr>
                <a:t> its loans, which means lending to a variety of customers.</a:t>
              </a:r>
            </a:p>
          </p:txBody>
        </p:sp>
      </p:grpSp>
      <p:grpSp>
        <p:nvGrpSpPr>
          <p:cNvPr id="33" name="Group 32">
            <a:extLst>
              <a:ext uri="{FF2B5EF4-FFF2-40B4-BE49-F238E27FC236}">
                <a16:creationId xmlns:a16="http://schemas.microsoft.com/office/drawing/2014/main" id="{FAB4E3DB-431F-4E97-9A0E-DCAC13696DCD}"/>
              </a:ext>
            </a:extLst>
          </p:cNvPr>
          <p:cNvGrpSpPr/>
          <p:nvPr/>
        </p:nvGrpSpPr>
        <p:grpSpPr>
          <a:xfrm>
            <a:off x="2066922" y="449964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CED0531C-AAF0-4669-A928-182F091BCB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01354666-9A7F-4FAD-8730-B26C418A7BA0}"/>
                </a:ext>
              </a:extLst>
            </p:cNvPr>
            <p:cNvSpPr txBox="1"/>
            <p:nvPr/>
          </p:nvSpPr>
          <p:spPr>
            <a:xfrm>
              <a:off x="542923" y="1940841"/>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Diversification of loans can help banks keep a positive net worth.</a:t>
              </a:r>
            </a:p>
          </p:txBody>
        </p:sp>
      </p:grpSp>
      <p:grpSp>
        <p:nvGrpSpPr>
          <p:cNvPr id="36" name="Group 35">
            <a:extLst>
              <a:ext uri="{FF2B5EF4-FFF2-40B4-BE49-F238E27FC236}">
                <a16:creationId xmlns:a16="http://schemas.microsoft.com/office/drawing/2014/main" id="{04C9403D-2EA3-4B04-81E9-D05F00BFC2FD}"/>
              </a:ext>
            </a:extLst>
          </p:cNvPr>
          <p:cNvGrpSpPr/>
          <p:nvPr/>
        </p:nvGrpSpPr>
        <p:grpSpPr>
          <a:xfrm>
            <a:off x="2066922" y="5386477"/>
            <a:ext cx="8058154" cy="806935"/>
            <a:chOff x="542923" y="1736761"/>
            <a:chExt cx="8058154" cy="806935"/>
          </a:xfrm>
          <a:solidFill>
            <a:srgbClr val="627981"/>
          </a:solidFill>
        </p:grpSpPr>
        <p:sp>
          <p:nvSpPr>
            <p:cNvPr id="37" name="Rectangle 36">
              <a:extLst>
                <a:ext uri="{FF2B5EF4-FFF2-40B4-BE49-F238E27FC236}">
                  <a16:creationId xmlns:a16="http://schemas.microsoft.com/office/drawing/2014/main" id="{EBD1D2F0-C956-4035-8EDA-DC0B3FD90E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69A800E7-C033-4FAA-8BD6-07E3DB0A808A}"/>
                </a:ext>
              </a:extLst>
            </p:cNvPr>
            <p:cNvSpPr txBox="1"/>
            <p:nvPr/>
          </p:nvSpPr>
          <p:spPr>
            <a:xfrm>
              <a:off x="542923" y="179894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a recession occurs that touches many industries and geographic areas, diversification will not help.</a:t>
              </a:r>
            </a:p>
          </p:txBody>
        </p:sp>
      </p:grpSp>
    </p:spTree>
    <p:extLst>
      <p:ext uri="{BB962C8B-B14F-4D97-AF65-F5344CB8AC3E}">
        <p14:creationId xmlns:p14="http://schemas.microsoft.com/office/powerpoint/2010/main" val="41864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2005216"/>
            <a:chOff x="542923" y="1736761"/>
            <a:chExt cx="8058154" cy="2005216"/>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1938992"/>
            </a:xfrm>
            <a:prstGeom prst="rect">
              <a:avLst/>
            </a:prstGeom>
            <a:grpFill/>
          </p:spPr>
          <p:txBody>
            <a:bodyPr wrap="square" rtlCol="0">
              <a:spAutoFit/>
            </a:bodyPr>
            <a:lstStyle/>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grpSp>
      <p:pic>
        <p:nvPicPr>
          <p:cNvPr id="5" name="Picture 4" descr="A smiling man wearing a green shirt&#10;">
            <a:extLst>
              <a:ext uri="{FF2B5EF4-FFF2-40B4-BE49-F238E27FC236}">
                <a16:creationId xmlns:a16="http://schemas.microsoft.com/office/drawing/2014/main" id="{95FBC1E5-0E13-4DEE-88B5-D606FEE23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836" y="3624500"/>
            <a:ext cx="4460328" cy="2973552"/>
          </a:xfrm>
          <a:prstGeom prst="rect">
            <a:avLst/>
          </a:prstGeom>
        </p:spPr>
      </p:pic>
    </p:spTree>
    <p:extLst>
      <p:ext uri="{BB962C8B-B14F-4D97-AF65-F5344CB8AC3E}">
        <p14:creationId xmlns:p14="http://schemas.microsoft.com/office/powerpoint/2010/main" val="142029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4467429"/>
            <a:chOff x="542923" y="1736761"/>
            <a:chExt cx="8058154" cy="4467429"/>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440120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pPr algn="ctr"/>
              <a:endParaRPr lang="en-US" sz="2000" i="1" dirty="0">
                <a:solidFill>
                  <a:schemeClr val="bg1"/>
                </a:solidFill>
              </a:endParaRPr>
            </a:p>
            <a:p>
              <a:pPr algn="ctr"/>
              <a:r>
                <a:rPr lang="en-US" sz="2000" i="1" dirty="0">
                  <a:solidFill>
                    <a:schemeClr val="bg1"/>
                  </a:solidFill>
                </a:rPr>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a:p>
              <a:pPr algn="ctr"/>
              <a:endParaRPr lang="en-US" sz="2000" i="1" dirty="0">
                <a:solidFill>
                  <a:schemeClr val="bg1"/>
                </a:solidFill>
              </a:endParaRPr>
            </a:p>
          </p:txBody>
        </p:sp>
      </p:grpSp>
    </p:spTree>
    <p:extLst>
      <p:ext uri="{BB962C8B-B14F-4D97-AF65-F5344CB8AC3E}">
        <p14:creationId xmlns:p14="http://schemas.microsoft.com/office/powerpoint/2010/main" val="21562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b="0" dirty="0">
                <a:solidFill>
                  <a:schemeClr val="bg1"/>
                </a:solidFill>
                <a:ea typeface="Cambria Math" panose="02040503050406030204" pitchFamily="18" charset="0"/>
              </a:rPr>
              <a:t>In the financial capital market, banks are financial intermediaries; they operate between savers who supply financial capital and borrowers who demand loans.</a:t>
            </a:r>
          </a:p>
          <a:p>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A balance sheet (sometimes called a T-account) is an accounting tool that lists assets in one column and liabilities in another.</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The bank's liabilities are its deposits and the bank's assets include its loans, its ownership of bonds, and its reserves (which it does not loan out). </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We calculate a bank's net worth by subtracting its liabilities from its assets.</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Banks can protect themselves against these risks by choosing to diversify their loans or hold a greater proportion of their assets in bonds and reserves.</a:t>
            </a:r>
          </a:p>
          <a:p>
            <a:endParaRPr lang="en-US" sz="2000" b="0" dirty="0">
              <a:solidFill>
                <a:schemeClr val="bg1"/>
              </a:solidFill>
              <a:ea typeface="Cambria Math" panose="02040503050406030204" pitchFamily="18" charset="0"/>
            </a:endParaRPr>
          </a:p>
        </p:txBody>
      </p:sp>
    </p:spTree>
    <p:extLst>
      <p:ext uri="{BB962C8B-B14F-4D97-AF65-F5344CB8AC3E}">
        <p14:creationId xmlns:p14="http://schemas.microsoft.com/office/powerpoint/2010/main" val="127193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 to Banks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make it far easier for a complex economy to carry out the transactions that occur in goods, labor, and financial capital markets.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critical intermediaries in </a:t>
              </a:r>
              <a:r>
                <a:rPr lang="en-US" sz="2000" b="1" dirty="0">
                  <a:solidFill>
                    <a:schemeClr val="bg1"/>
                  </a:solidFill>
                </a:rPr>
                <a:t>payment systems</a:t>
              </a:r>
              <a:r>
                <a:rPr lang="en-US" sz="2000" dirty="0">
                  <a:solidFill>
                    <a:schemeClr val="bg1"/>
                  </a:solidFill>
                </a:rPr>
                <a:t>, which can help an economy exchange goods, money, or other financial assets.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extra money that they would like to save can store their money in a bank.</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3509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want to borrow money can go directly to a bank rather than trying to find someone to lend them cash.</a:t>
              </a:r>
            </a:p>
          </p:txBody>
        </p:sp>
      </p:grpSp>
      <p:grpSp>
        <p:nvGrpSpPr>
          <p:cNvPr id="22" name="Group 21">
            <a:extLst>
              <a:ext uri="{FF2B5EF4-FFF2-40B4-BE49-F238E27FC236}">
                <a16:creationId xmlns:a16="http://schemas.microsoft.com/office/drawing/2014/main" id="{24A5C5C1-1E00-478E-9F2F-6A8EB259F32C}"/>
              </a:ext>
            </a:extLst>
          </p:cNvPr>
          <p:cNvGrpSpPr/>
          <p:nvPr/>
        </p:nvGrpSpPr>
        <p:grpSpPr>
          <a:xfrm>
            <a:off x="2066922" y="512702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9588D342-CFAA-41CE-9A94-DB0D9E3318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9764F40B-B08B-4147-A22E-546F12AC4FF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Transaction costs </a:t>
              </a:r>
              <a:r>
                <a:rPr lang="en-US" sz="2000" dirty="0">
                  <a:solidFill>
                    <a:schemeClr val="bg1"/>
                  </a:solidFill>
                </a:rPr>
                <a:t>are the costs associated with finding a lender or a borrower for this money; banks lower transaction costs.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Banks as Financial Intermediaries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02885"/>
            <a:ext cx="8058154" cy="1066121"/>
            <a:chOff x="542923" y="1736761"/>
            <a:chExt cx="8058154" cy="106612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1015663"/>
            </a:xfrm>
            <a:prstGeom prst="rect">
              <a:avLst/>
            </a:prstGeom>
            <a:grpFill/>
          </p:spPr>
          <p:txBody>
            <a:bodyPr wrap="square" rtlCol="0">
              <a:spAutoFit/>
            </a:bodyPr>
            <a:lstStyle/>
            <a:p>
              <a:pPr algn="ctr"/>
              <a:r>
                <a:rPr lang="en-US" sz="2000" dirty="0">
                  <a:solidFill>
                    <a:schemeClr val="bg1"/>
                  </a:solidFill>
                </a:rPr>
                <a:t>A bank is a </a:t>
              </a:r>
              <a:r>
                <a:rPr lang="en-US" sz="2000" b="1" dirty="0">
                  <a:solidFill>
                    <a:schemeClr val="bg1"/>
                  </a:solidFill>
                </a:rPr>
                <a:t>financial intermediary</a:t>
              </a:r>
              <a:r>
                <a:rPr lang="en-US" sz="2000" dirty="0">
                  <a:solidFill>
                    <a:schemeClr val="bg1"/>
                  </a:solidFill>
                </a:rPr>
                <a:t>, which is an institution that operates between a saver who deposits money in a bank and a borrower who receives a loan from that institution.</a:t>
              </a:r>
            </a:p>
          </p:txBody>
        </p:sp>
      </p:grpSp>
      <p:sp>
        <p:nvSpPr>
          <p:cNvPr id="3" name="Rectangle 2">
            <a:extLst>
              <a:ext uri="{FF2B5EF4-FFF2-40B4-BE49-F238E27FC236}">
                <a16:creationId xmlns:a16="http://schemas.microsoft.com/office/drawing/2014/main" id="{56EB9B16-65B2-428F-B4DC-9837B14C5B58}"/>
              </a:ext>
            </a:extLst>
          </p:cNvPr>
          <p:cNvSpPr/>
          <p:nvPr/>
        </p:nvSpPr>
        <p:spPr>
          <a:xfrm>
            <a:off x="2066922" y="2630542"/>
            <a:ext cx="3277588"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Depository institutions accept money deposits</a:t>
            </a:r>
          </a:p>
        </p:txBody>
      </p:sp>
      <p:sp>
        <p:nvSpPr>
          <p:cNvPr id="28" name="Rectangle 27">
            <a:extLst>
              <a:ext uri="{FF2B5EF4-FFF2-40B4-BE49-F238E27FC236}">
                <a16:creationId xmlns:a16="http://schemas.microsoft.com/office/drawing/2014/main" id="{4AC16A9B-733B-4FFD-A179-4DD891B9B384}"/>
              </a:ext>
            </a:extLst>
          </p:cNvPr>
          <p:cNvSpPr/>
          <p:nvPr/>
        </p:nvSpPr>
        <p:spPr>
          <a:xfrm>
            <a:off x="6847489" y="2630542"/>
            <a:ext cx="3277587"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 the deposited funds mingle in one pool and are loaned out by the financial institution</a:t>
            </a:r>
          </a:p>
        </p:txBody>
      </p:sp>
      <p:sp>
        <p:nvSpPr>
          <p:cNvPr id="5" name="Arrow: Right 4">
            <a:extLst>
              <a:ext uri="{FF2B5EF4-FFF2-40B4-BE49-F238E27FC236}">
                <a16:creationId xmlns:a16="http://schemas.microsoft.com/office/drawing/2014/main" id="{64564DD3-6363-4F98-BB74-4952CF98EFC0}"/>
              </a:ext>
            </a:extLst>
          </p:cNvPr>
          <p:cNvSpPr/>
          <p:nvPr/>
        </p:nvSpPr>
        <p:spPr>
          <a:xfrm>
            <a:off x="5344510" y="3143239"/>
            <a:ext cx="1502979" cy="354724"/>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illustration of the circular transactions between savers, banks, and borrowers.">
            <a:extLst>
              <a:ext uri="{FF2B5EF4-FFF2-40B4-BE49-F238E27FC236}">
                <a16:creationId xmlns:a16="http://schemas.microsoft.com/office/drawing/2014/main" id="{340D48AE-E34A-4493-AAEB-CA1C8B1A43AE}"/>
              </a:ext>
            </a:extLst>
          </p:cNvPr>
          <p:cNvPicPr>
            <a:picLocks noChangeAspect="1"/>
          </p:cNvPicPr>
          <p:nvPr/>
        </p:nvPicPr>
        <p:blipFill>
          <a:blip r:embed="rId3"/>
          <a:stretch>
            <a:fillRect/>
          </a:stretch>
        </p:blipFill>
        <p:spPr>
          <a:xfrm>
            <a:off x="3509593" y="4166170"/>
            <a:ext cx="5172811" cy="2544350"/>
          </a:xfrm>
          <a:prstGeom prst="rect">
            <a:avLst/>
          </a:prstGeom>
        </p:spPr>
      </p:pic>
    </p:spTree>
    <p:extLst>
      <p:ext uri="{BB962C8B-B14F-4D97-AF65-F5344CB8AC3E}">
        <p14:creationId xmlns:p14="http://schemas.microsoft.com/office/powerpoint/2010/main" val="175366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5895" y="1496671"/>
            <a:ext cx="7020210" cy="769441"/>
          </a:xfrm>
          <a:prstGeom prst="rect">
            <a:avLst/>
          </a:prstGeom>
          <a:solidFill>
            <a:srgbClr val="627981"/>
          </a:solidFill>
        </p:spPr>
        <p:txBody>
          <a:bodyPr wrap="square" rtlCol="0" anchor="ctr">
            <a:spAutoFit/>
          </a:bodyPr>
          <a:lstStyle/>
          <a:p>
            <a:pPr algn="ctr"/>
            <a:r>
              <a:rPr lang="en-US" sz="2200" b="1" dirty="0">
                <a:solidFill>
                  <a:schemeClr val="bg1"/>
                </a:solidFill>
              </a:rPr>
              <a:t>Balance sheet</a:t>
            </a:r>
            <a:r>
              <a:rPr lang="en-US" sz="2200" dirty="0">
                <a:solidFill>
                  <a:schemeClr val="bg1"/>
                </a:solidFill>
              </a:rPr>
              <a:t>: accounting tool that lists assets &amp; liabilities, also called a T-account because the list is in the shape of a T</a:t>
            </a:r>
          </a:p>
        </p:txBody>
      </p:sp>
      <p:grpSp>
        <p:nvGrpSpPr>
          <p:cNvPr id="11" name="Group 10"/>
          <p:cNvGrpSpPr/>
          <p:nvPr/>
        </p:nvGrpSpPr>
        <p:grpSpPr>
          <a:xfrm>
            <a:off x="6491376" y="2795310"/>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5914363" y="1997366"/>
              <a:ext cx="2080340" cy="1107996"/>
            </a:xfrm>
            <a:prstGeom prst="rect">
              <a:avLst/>
            </a:prstGeom>
            <a:grpFill/>
          </p:spPr>
          <p:txBody>
            <a:bodyPr wrap="square" rtlCol="0" anchor="ctr">
              <a:spAutoFit/>
            </a:bodyPr>
            <a:lstStyle/>
            <a:p>
              <a:pPr algn="ctr"/>
              <a:r>
                <a:rPr lang="en-US" sz="2200" b="1" dirty="0">
                  <a:solidFill>
                    <a:schemeClr val="bg1"/>
                  </a:solidFill>
                </a:rPr>
                <a:t>Liability</a:t>
              </a:r>
              <a:r>
                <a:rPr lang="en-US" sz="2200" dirty="0">
                  <a:solidFill>
                    <a:schemeClr val="bg1"/>
                  </a:solidFill>
                </a:rPr>
                <a:t>: something you owe</a:t>
              </a:r>
            </a:p>
          </p:txBody>
        </p:sp>
      </p:grpSp>
      <p:grpSp>
        <p:nvGrpSpPr>
          <p:cNvPr id="17" name="Group 16"/>
          <p:cNvGrpSpPr/>
          <p:nvPr/>
        </p:nvGrpSpPr>
        <p:grpSpPr>
          <a:xfrm>
            <a:off x="3713461" y="4683988"/>
            <a:ext cx="2080340" cy="1617913"/>
            <a:chOff x="3531827" y="3615513"/>
            <a:chExt cx="2080340" cy="1617913"/>
          </a:xfrm>
          <a:solidFill>
            <a:srgbClr val="627981"/>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531827" y="3869179"/>
              <a:ext cx="2080340" cy="1107996"/>
            </a:xfrm>
            <a:prstGeom prst="rect">
              <a:avLst/>
            </a:prstGeom>
            <a:grpFill/>
          </p:spPr>
          <p:txBody>
            <a:bodyPr wrap="square" rtlCol="0" anchor="ctr">
              <a:spAutoFit/>
            </a:bodyPr>
            <a:lstStyle/>
            <a:p>
              <a:pPr algn="ctr"/>
              <a:r>
                <a:rPr lang="en-US" sz="2200" b="1" dirty="0">
                  <a:solidFill>
                    <a:schemeClr val="bg1"/>
                  </a:solidFill>
                </a:rPr>
                <a:t>Net worth</a:t>
              </a:r>
              <a:r>
                <a:rPr lang="en-US" sz="2200" dirty="0">
                  <a:solidFill>
                    <a:schemeClr val="bg1"/>
                  </a:solidFill>
                </a:rPr>
                <a:t>: assets minus liabilities</a:t>
              </a:r>
            </a:p>
          </p:txBody>
        </p:sp>
      </p:grpSp>
      <p:grpSp>
        <p:nvGrpSpPr>
          <p:cNvPr id="20" name="Group 19"/>
          <p:cNvGrpSpPr/>
          <p:nvPr/>
        </p:nvGrpSpPr>
        <p:grpSpPr>
          <a:xfrm>
            <a:off x="6491376" y="4672297"/>
            <a:ext cx="2080340" cy="1617913"/>
            <a:chOff x="5914363" y="3623075"/>
            <a:chExt cx="2080340" cy="1617913"/>
          </a:xfrm>
          <a:solidFill>
            <a:srgbClr val="627981"/>
          </a:solidFill>
        </p:grpSpPr>
        <p:sp>
          <p:nvSpPr>
            <p:cNvPr id="21" name="Rectangle 20"/>
            <p:cNvSpPr/>
            <p:nvPr/>
          </p:nvSpPr>
          <p:spPr>
            <a:xfrm>
              <a:off x="5914363" y="3623075"/>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p:cNvSpPr txBox="1"/>
            <p:nvPr/>
          </p:nvSpPr>
          <p:spPr>
            <a:xfrm>
              <a:off x="5914363" y="3869179"/>
              <a:ext cx="2080340" cy="1107996"/>
            </a:xfrm>
            <a:prstGeom prst="rect">
              <a:avLst/>
            </a:prstGeom>
            <a:grpFill/>
          </p:spPr>
          <p:txBody>
            <a:bodyPr wrap="square" rtlCol="0" anchor="ctr">
              <a:spAutoFit/>
            </a:bodyPr>
            <a:lstStyle/>
            <a:p>
              <a:pPr algn="ctr"/>
              <a:r>
                <a:rPr lang="en-US" sz="2200" b="1" dirty="0">
                  <a:solidFill>
                    <a:schemeClr val="bg1"/>
                  </a:solidFill>
                </a:rPr>
                <a:t>Bank capital</a:t>
              </a:r>
              <a:r>
                <a:rPr lang="en-US" sz="2200" dirty="0">
                  <a:solidFill>
                    <a:schemeClr val="bg1"/>
                  </a:solidFill>
                </a:rPr>
                <a:t>: bank’s net worth</a:t>
              </a:r>
            </a:p>
          </p:txBody>
        </p:sp>
      </p:grpSp>
      <p:grpSp>
        <p:nvGrpSpPr>
          <p:cNvPr id="23" name="Group 22"/>
          <p:cNvGrpSpPr/>
          <p:nvPr/>
        </p:nvGrpSpPr>
        <p:grpSpPr>
          <a:xfrm>
            <a:off x="3713461" y="2790027"/>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3531827" y="1997366"/>
              <a:ext cx="2080340" cy="1107996"/>
            </a:xfrm>
            <a:prstGeom prst="rect">
              <a:avLst/>
            </a:prstGeom>
            <a:grpFill/>
          </p:spPr>
          <p:txBody>
            <a:bodyPr wrap="square" rtlCol="0" anchor="ctr">
              <a:spAutoFit/>
            </a:bodyPr>
            <a:lstStyle/>
            <a:p>
              <a:pPr algn="ctr"/>
              <a:r>
                <a:rPr lang="en-US" sz="2200" b="1" dirty="0">
                  <a:solidFill>
                    <a:schemeClr val="bg1"/>
                  </a:solidFill>
                </a:rPr>
                <a:t>Asset</a:t>
              </a:r>
              <a:r>
                <a:rPr lang="en-US" sz="2200" dirty="0">
                  <a:solidFill>
                    <a:schemeClr val="bg1"/>
                  </a:solidFill>
                </a:rPr>
                <a:t>: something of value you own</a:t>
              </a:r>
            </a:p>
          </p:txBody>
        </p:sp>
      </p:grpSp>
    </p:spTree>
    <p:extLst>
      <p:ext uri="{BB962C8B-B14F-4D97-AF65-F5344CB8AC3E}">
        <p14:creationId xmlns:p14="http://schemas.microsoft.com/office/powerpoint/2010/main" val="1526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 of a Bank 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p:txBody>
      </p:sp>
      <p:sp>
        <p:nvSpPr>
          <p:cNvPr id="9" name="TextBox 8">
            <a:extLst>
              <a:ext uri="{FF2B5EF4-FFF2-40B4-BE49-F238E27FC236}">
                <a16:creationId xmlns:a16="http://schemas.microsoft.com/office/drawing/2014/main" id="{A7E8372D-36D2-456F-8C12-2DB123C1456A}"/>
              </a:ext>
            </a:extLst>
          </p:cNvPr>
          <p:cNvSpPr txBox="1"/>
          <p:nvPr/>
        </p:nvSpPr>
        <p:spPr>
          <a:xfrm>
            <a:off x="1782104" y="3756399"/>
            <a:ext cx="8627790" cy="212365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A healthy bank will have a positive net worth, while a bankrupt bank will have a negative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Either way, assets will always equal liabilities plus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main types of assets for banks are loans, bonds, and reserves.</a:t>
            </a:r>
          </a:p>
        </p:txBody>
      </p:sp>
      <p:graphicFrame>
        <p:nvGraphicFramePr>
          <p:cNvPr id="5" name="Table 5">
            <a:extLst>
              <a:ext uri="{FF2B5EF4-FFF2-40B4-BE49-F238E27FC236}">
                <a16:creationId xmlns:a16="http://schemas.microsoft.com/office/drawing/2014/main" id="{E4CAE441-1110-B047-9DB0-4B339F05D84B}"/>
              </a:ext>
            </a:extLst>
          </p:cNvPr>
          <p:cNvGraphicFramePr>
            <a:graphicFrameLocks noGrp="1"/>
          </p:cNvGraphicFramePr>
          <p:nvPr>
            <p:extLst>
              <p:ext uri="{D42A27DB-BD31-4B8C-83A1-F6EECF244321}">
                <p14:modId xmlns:p14="http://schemas.microsoft.com/office/powerpoint/2010/main" val="1213823194"/>
              </p:ext>
            </p:extLst>
          </p:nvPr>
        </p:nvGraphicFramePr>
        <p:xfrm>
          <a:off x="2031999" y="1808692"/>
          <a:ext cx="8128000" cy="14833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449352067"/>
                    </a:ext>
                  </a:extLst>
                </a:gridCol>
                <a:gridCol w="4064000">
                  <a:extLst>
                    <a:ext uri="{9D8B030D-6E8A-4147-A177-3AD203B41FA5}">
                      <a16:colId xmlns:a16="http://schemas.microsoft.com/office/drawing/2014/main" val="2600229129"/>
                    </a:ext>
                  </a:extLst>
                </a:gridCol>
              </a:tblGrid>
              <a:tr h="370840">
                <a:tc>
                  <a:txBody>
                    <a:bodyPr/>
                    <a:lstStyle/>
                    <a:p>
                      <a:pPr algn="ctr"/>
                      <a:r>
                        <a:rPr lang="en-US" dirty="0">
                          <a:solidFill>
                            <a:schemeClr val="bg1"/>
                          </a:solidFill>
                        </a:rPr>
                        <a:t>Assets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Liabilities + Net Worth</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4816906"/>
                  </a:ext>
                </a:extLst>
              </a:tr>
              <a:tr h="370840">
                <a:tc>
                  <a:txBody>
                    <a:bodyPr/>
                    <a:lstStyle/>
                    <a:p>
                      <a:pPr algn="l"/>
                      <a:r>
                        <a:rPr lang="en-US" dirty="0">
                          <a:solidFill>
                            <a:schemeClr val="bg1"/>
                          </a:solidFill>
                        </a:rPr>
                        <a:t>Loans                                            $5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dirty="0">
                          <a:solidFill>
                            <a:schemeClr val="bg1"/>
                          </a:solidFill>
                        </a:rPr>
                        <a:t>Deposits                                      $10 million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1992394"/>
                  </a:ext>
                </a:extLst>
              </a:tr>
              <a:tr h="370840">
                <a:tc>
                  <a:txBody>
                    <a:bodyPr/>
                    <a:lstStyle/>
                    <a:p>
                      <a:r>
                        <a:rPr lang="en-US" dirty="0">
                          <a:solidFill>
                            <a:schemeClr val="bg1"/>
                          </a:solidFill>
                        </a:rPr>
                        <a:t>U.S. government bonds             $4 million</a:t>
                      </a:r>
                    </a:p>
                  </a:txBody>
                  <a:tcPr>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561284"/>
                  </a:ext>
                </a:extLst>
              </a:tr>
              <a:tr h="370840">
                <a:tc>
                  <a:txBody>
                    <a:bodyPr/>
                    <a:lstStyle/>
                    <a:p>
                      <a:r>
                        <a:rPr lang="en-US" dirty="0">
                          <a:solidFill>
                            <a:schemeClr val="bg1"/>
                          </a:solidFill>
                        </a:rPr>
                        <a:t>Reserves                                      $2 million</a:t>
                      </a:r>
                    </a:p>
                  </a:txBody>
                  <a:tcPr>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Net worth                                     $1 million</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00279580"/>
                  </a:ext>
                </a:extLst>
              </a:tr>
            </a:tbl>
          </a:graphicData>
        </a:graphic>
      </p:graphicFrame>
    </p:spTree>
    <p:extLst>
      <p:ext uri="{BB962C8B-B14F-4D97-AF65-F5344CB8AC3E}">
        <p14:creationId xmlns:p14="http://schemas.microsoft.com/office/powerpoint/2010/main" val="93068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707886"/>
            </a:xfrm>
            <a:prstGeom prst="rect">
              <a:avLst/>
            </a:prstGeom>
            <a:grpFill/>
          </p:spPr>
          <p:txBody>
            <a:bodyPr wrap="square" rtlCol="0">
              <a:spAutoFit/>
            </a:bodyPr>
            <a:lstStyle/>
            <a:p>
              <a:pPr algn="ctr"/>
              <a:r>
                <a:rPr lang="en-US" sz="2000" dirty="0">
                  <a:solidFill>
                    <a:schemeClr val="bg1"/>
                  </a:solidFill>
                </a:rPr>
                <a:t> In the primary loan market, financial institutions make loans to borrowers. In the secondary loan market, financial institutions buy and sell loans.</a:t>
              </a:r>
            </a:p>
          </p:txBody>
        </p:sp>
      </p:grpSp>
      <p:pic>
        <p:nvPicPr>
          <p:cNvPr id="3" name="Picture 2" descr="A group of tall bank buildings">
            <a:extLst>
              <a:ext uri="{FF2B5EF4-FFF2-40B4-BE49-F238E27FC236}">
                <a16:creationId xmlns:a16="http://schemas.microsoft.com/office/drawing/2014/main" id="{3CE487AC-2119-48A1-B740-E3659D443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531" y="2590611"/>
            <a:ext cx="7288924" cy="4063038"/>
          </a:xfrm>
          <a:prstGeom prst="rect">
            <a:avLst/>
          </a:prstGeom>
        </p:spPr>
      </p:pic>
    </p:spTree>
    <p:extLst>
      <p:ext uri="{BB962C8B-B14F-4D97-AF65-F5344CB8AC3E}">
        <p14:creationId xmlns:p14="http://schemas.microsoft.com/office/powerpoint/2010/main" val="344994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consider many factors when deciding what they are willing to pay for a loan purchased in the secondary loan market.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the risk of the borrower not repaying the loan, the less a financial institution will be willing to pay to acquire the loan.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low interest rate, but current interest rates are relatively high, a financial institution will pay less to acquire the loan.</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471580"/>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high interest rate, but current interest rates are relatively low, a financial institution will pay more to acquire the loan.</a:t>
              </a:r>
            </a:p>
          </p:txBody>
        </p:sp>
      </p:grpSp>
    </p:spTree>
    <p:extLst>
      <p:ext uri="{BB962C8B-B14F-4D97-AF65-F5344CB8AC3E}">
        <p14:creationId xmlns:p14="http://schemas.microsoft.com/office/powerpoint/2010/main" val="8740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are a common mechanism for borrowing used by the federal and local government, private companies, and nonprofit organizations.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takes some of the money it has received in deposits and uses the money to buy bonds, typically issued by the U.S. government.</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bonds are low-risk because the government is almost certain to pay off the bond, albeit at a low rate of interest.</a:t>
              </a:r>
            </a:p>
          </p:txBody>
        </p:sp>
      </p:grpSp>
    </p:spTree>
    <p:extLst>
      <p:ext uri="{BB962C8B-B14F-4D97-AF65-F5344CB8AC3E}">
        <p14:creationId xmlns:p14="http://schemas.microsoft.com/office/powerpoint/2010/main" val="127008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81887"/>
            <a:chOff x="542923" y="1736761"/>
            <a:chExt cx="8058154" cy="108188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final entry under assets is </a:t>
              </a:r>
              <a:r>
                <a:rPr lang="en-US" sz="2000" b="1" dirty="0">
                  <a:solidFill>
                    <a:schemeClr val="bg1"/>
                  </a:solidFill>
                </a:rPr>
                <a:t>reserves</a:t>
              </a:r>
              <a:r>
                <a:rPr lang="en-US" sz="2000" dirty="0">
                  <a:solidFill>
                    <a:schemeClr val="bg1"/>
                  </a:solidFill>
                </a:rPr>
                <a:t>, which is money that the bank keeps on hand and does not lend or invest in bonds and thus does not have interest payments.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9023"/>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requires that banks keep a certain percentage of depositors' money on reserve, called the reserve requirement.</a:t>
              </a:r>
            </a:p>
          </p:txBody>
        </p:sp>
      </p:grpSp>
    </p:spTree>
    <p:extLst>
      <p:ext uri="{BB962C8B-B14F-4D97-AF65-F5344CB8AC3E}">
        <p14:creationId xmlns:p14="http://schemas.microsoft.com/office/powerpoint/2010/main" val="4074366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2782</TotalTime>
  <Words>2210</Words>
  <Application>Microsoft Office PowerPoint</Application>
  <PresentationFormat>Widescreen</PresentationFormat>
  <Paragraphs>199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156</cp:revision>
  <dcterms:created xsi:type="dcterms:W3CDTF">2014-11-06T15:36:04Z</dcterms:created>
  <dcterms:modified xsi:type="dcterms:W3CDTF">2021-07-29T14:25:25Z</dcterms:modified>
</cp:coreProperties>
</file>