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1" r:id="rId3"/>
    <p:sldId id="258" r:id="rId4"/>
    <p:sldId id="382" r:id="rId5"/>
    <p:sldId id="383" r:id="rId6"/>
    <p:sldId id="384" r:id="rId7"/>
    <p:sldId id="385" r:id="rId8"/>
    <p:sldId id="386" r:id="rId9"/>
    <p:sldId id="387" r:id="rId10"/>
    <p:sldId id="388" r:id="rId11"/>
    <p:sldId id="392" r:id="rId12"/>
    <p:sldId id="391" r:id="rId13"/>
    <p:sldId id="390" r:id="rId14"/>
    <p:sldId id="389" r:id="rId15"/>
    <p:sldId id="267" r:id="rId16"/>
    <p:sldId id="26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27" autoAdjust="0"/>
  </p:normalViewPr>
  <p:slideViewPr>
    <p:cSldViewPr snapToGrid="0">
      <p:cViewPr varScale="1">
        <p:scale>
          <a:sx n="99" d="100"/>
          <a:sy n="99" d="100"/>
        </p:scale>
        <p:origin x="3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protect against bank runs, Congress has put two strategies into place: deposit insurance and the lender of last resort. Deposit insurance is an insurance system that makes sure depositors do not lose their money, even if the bank goes bankrupt. In the United States, the Federal Deposit Insurance Corporation (FDIC) is responsible for deposit insurance. Even if a bank fails, the government guarantees that depositors will receive up to $250,000 of their money in each account.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252938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a:p>
        </p:txBody>
      </p:sp>
    </p:spTree>
    <p:extLst>
      <p:ext uri="{BB962C8B-B14F-4D97-AF65-F5344CB8AC3E}">
        <p14:creationId xmlns:p14="http://schemas.microsoft.com/office/powerpoint/2010/main" val="203261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a:p>
            <a:pPr marL="0" indent="0">
              <a:buNone/>
            </a:pPr>
            <a:r>
              <a:rPr lang="en-US" dirty="0"/>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a:p>
        </p:txBody>
      </p:sp>
    </p:spTree>
    <p:extLst>
      <p:ext uri="{BB962C8B-B14F-4D97-AF65-F5344CB8AC3E}">
        <p14:creationId xmlns:p14="http://schemas.microsoft.com/office/powerpoint/2010/main" val="7913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problem with bank runs is that they can cause solvent banks to fail and then spread to the rest of the financial system. To prevent this, the Fed stands ready to lend to banks and other financial institutions when they cannot obtain funds from anywhere else. This is known as the lender of last resort role. For banks, the central bank acting as a lender of last resort reinforces the effect of deposit insurance and reassures customers that they will not lose their money.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a:p>
        </p:txBody>
      </p:sp>
    </p:spTree>
    <p:extLst>
      <p:ext uri="{BB962C8B-B14F-4D97-AF65-F5344CB8AC3E}">
        <p14:creationId xmlns:p14="http://schemas.microsoft.com/office/powerpoint/2010/main" val="427756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total borrowing of depository institutions from the Federal Reserve in the years surrounding the Great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a:p>
        </p:txBody>
      </p:sp>
    </p:spTree>
    <p:extLst>
      <p:ext uri="{BB962C8B-B14F-4D97-AF65-F5344CB8AC3E}">
        <p14:creationId xmlns:p14="http://schemas.microsoft.com/office/powerpoint/2010/main" val="388958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Maintaining a safe and stable national financial system is a critical concern of the Federal Reserve. The goal is to protect not only individuals' savings but also the integrity of the financial system itself. Bank regulation came into public view during the 2008–2009 financial crisis when critical parts of the financial system failed.</a:t>
            </a:r>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Bank regulation is intended to maintain banks’ solvency by avoiding excessive risk. Regulation falls into several categories: reserve requirements, capital requirements, and restrictions on the types of investments banks may make.</a:t>
            </a:r>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While a portion of bank reserves are held as cash in the bank, the majority are in the bank's account at the Federal Reserve. Since these funds can't be loaned into the market, the reserve requirement limits a bank's ability to create money. A loan issued by one bank can become a deposit into another bank, generating further lending throughout the system.</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47919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Another part of bank regulation is restriction on the types of investments that banks are allowed to make. Banks are permitted to make loans to businesses, individuals, and other banks. To protect depositors, banks are not permitted to invest in the stock market or other assets that are perceived as too risky.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8593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capital is the difference between a bank's assets and its liabilities, or its net worth. A bank must have positive net worth; otherwise, it is insolvent or bankrupt</a:t>
            </a:r>
            <a:r>
              <a:rPr lang="en-US" sz="1100" dirty="0">
                <a:solidFill>
                  <a:schemeClr val="bg1"/>
                </a:solidFill>
              </a:rPr>
              <a:t>, meaning it would not have enough assets to pay back its liabilities</a:t>
            </a:r>
            <a:r>
              <a:rPr lang="en-US" dirty="0"/>
              <a:t>. Regulation requires that banks maintain a minimum net worth, usually expressed as a percent of their assets, to protect their depositors and other creditors.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403806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Office of the Comptroller of the Currency (OCC) regulates savings and loan institutions. The National Credit Union Administration (NCUA) supervises credit unions, which are nonprofit banks that their members run and own. The Federal Reserve also has some responsibility for supervising financial institutions.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41818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supervision can run into both practical and political issues. Measuring the value of a bank's assets is not always straightforward. A bank’s assets are its loans, and the value of these assets depends on estimates of the risk that customers will not repay these loans. The political issue arises because a bank supervisor's decision to require a bank to close or change its financial investments is often controversial.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40810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Back in the nineteenth century and during the first few decades of the twentieth century, putting money in the bank could be nerve-wracking. A bank run occurs when depositors race to the bank to withdraw their deposits. The risk of bank runs created instability in the banking system. Even a rumor that a bank might experience negative net worth might trigger a run, which could destroy even healthy banks.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213577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CE54-C2C3-480B-8247-B6D8B4882D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BF2A8-26BD-4A4D-A376-C190FC524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1AB15-5CBA-41D0-9747-5AC57096C6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4DF824-C4BF-49D0-89E2-08D0B106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4060B-A28B-4703-8BA7-31A1883610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598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51D-145C-4C20-A399-EAB68B422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792EE-F29C-4465-90F1-62346EA93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38137-E5CE-4462-B4A7-3E43937124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9D21B8-7337-49D2-B5D8-6D808E190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07A04-1446-4F00-8FD9-E16D1CD198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80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52E7F-FB59-4481-A697-7AA0ACC6B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B90B5-6B4F-4945-B6AB-7F7357E9A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E5445-61B3-4388-9AEA-C4D533758B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6CEBEE-482A-4CD8-9515-EE4451135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87CFB-B23A-4CEE-B3C5-FAF494D371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117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CDE-3EA0-46DA-8A75-7421811E2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E24EA-7915-445C-B2F9-83A966057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D8611-3B17-41A4-BA0B-1ABC72FE8B3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8F9BE7-D5B0-4172-882A-0D8AF8E63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22E2E-522E-4172-96CF-0A1C832D91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27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A0B9-E37D-4841-AAE6-A3C44E3A9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B3EADC-F721-4076-A960-D3CD023E2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3291D9-EF87-424B-888D-790BF40B7C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8F02C1-1635-4BE9-98DE-B6F7C227B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C740-ADF9-4A13-A009-024260EB6A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754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508C-D1BA-42C9-BF27-AF9530BA9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798EB-5AF6-4B43-A302-3B8A60F33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832E6-C817-431A-936B-1F431214D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C6445-EA56-4B9B-B0F2-2B32345B383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E161EB-41D0-43C1-B430-AE34D4E3A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72AE1-EBB4-4599-A05B-3E6CF9FBE68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64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66F1-D307-4CEC-9D3F-1F58EB48B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FB55C-FE1C-4629-9C2A-BB788D479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541BA-ED2A-44B0-AAD6-AAC1D3CA7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D3D7F-C69E-4930-8D01-D75C4BFAF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B8714-0D4E-4E4C-94E3-63B7DA30C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AF49E-38DE-4649-AA55-C76EF597D14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CC3A7D-906D-430A-845B-A24CA1CBA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38022-6695-4C94-A436-FA7E4F668B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99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FEAE-22AE-4DA6-ABB5-FBB40F000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4374A-E96B-4384-89F0-D04181B6D6B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0CBDC0B-CBE3-459B-9168-DAF0A433CA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F0189-F863-4E9E-B07E-E3ABE0ECEA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42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58FF3-0C04-42CD-BCB3-4ED3E6710DE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F5C9D13-2CF9-4D7D-8CDC-BBCF76AA2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23D3D-1870-4BC4-88BB-A9597F584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827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C69E-4F61-4F24-9BC4-4E4D7722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87959-2127-437A-9693-0C76113BA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22E8F-6A43-4320-8CA0-9DAE02794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7B928-D82E-4A9C-9887-B9CC743ACA6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C8F026-B91B-44F2-AB1C-8645A9A9E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7E1B-5E15-4F13-B7C9-1E79FE9FF0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747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7A0E-DDB7-40B9-8320-44C5E5F7E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692F7-4A15-419D-99A6-F06955BAF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70D28-F55D-455E-BD78-2539DC243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16672-DF62-4CBC-888D-ED725FD632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3B1B03-A1AE-4584-ABD3-C9E69BE44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CA664-3D80-48D5-BD4E-FB31D7B001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31447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1D30E-D608-4088-A1E6-0AE8F97CC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9A97A-7BB8-46A4-BF2C-41B74B3B8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83E4C-9454-4098-B90B-C9562DA80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409EC7-83A8-4C2B-8D47-5F5172869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AAC85-31EA-409F-9859-4783DF222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82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Font typeface="Arial"/>
              <a:buNone/>
            </a:pPr>
            <a:r>
              <a:rPr lang="en-US" sz="5400">
                <a:solidFill>
                  <a:schemeClr val="dk1"/>
                </a:solidFill>
                <a:latin typeface="Century Gothic"/>
                <a:ea typeface="Century Gothic"/>
                <a:cs typeface="Century Gothic"/>
                <a:sym typeface="Century Gothic"/>
              </a:rPr>
              <a:t>Bank Regulation</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Deposit Insurance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Deposit insurance </a:t>
              </a:r>
              <a:r>
                <a:rPr lang="en-US" sz="2000" dirty="0">
                  <a:solidFill>
                    <a:schemeClr val="bg1"/>
                  </a:solidFill>
                </a:rPr>
                <a:t>is an insurance system that makes sure depositors do not lose their money, even if the bank goes bankrupt.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About seventy countries around the world, including all the major economies, have deposit insurance programs.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Federal Deposit Insurance Corporation (FDIC) is responsible for deposit insurance.</a:t>
              </a:r>
            </a:p>
          </p:txBody>
        </p:sp>
      </p:grpSp>
      <p:grpSp>
        <p:nvGrpSpPr>
          <p:cNvPr id="21" name="Group 20">
            <a:extLst>
              <a:ext uri="{FF2B5EF4-FFF2-40B4-BE49-F238E27FC236}">
                <a16:creationId xmlns:a16="http://schemas.microsoft.com/office/drawing/2014/main" id="{DF1C5FEC-1E02-4EA8-92A0-23C8E847A652}"/>
              </a:ext>
            </a:extLst>
          </p:cNvPr>
          <p:cNvGrpSpPr/>
          <p:nvPr/>
        </p:nvGrpSpPr>
        <p:grpSpPr>
          <a:xfrm>
            <a:off x="2082420"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64AD274-A529-4761-9971-A0C63079A3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A4F6FA83-2824-441E-A089-B392DD6FDB1B}"/>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a bank fails, the government guarantees that depositors will receive up to $250,000 of their money in each account.</a:t>
              </a:r>
            </a:p>
          </p:txBody>
        </p:sp>
      </p:grpSp>
    </p:spTree>
    <p:extLst>
      <p:ext uri="{BB962C8B-B14F-4D97-AF65-F5344CB8AC3E}">
        <p14:creationId xmlns:p14="http://schemas.microsoft.com/office/powerpoint/2010/main" val="14283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p:txBody>
        </p:sp>
      </p:grpSp>
      <p:pic>
        <p:nvPicPr>
          <p:cNvPr id="1026" name="Picture 2" descr="An image of scrabble letters spelling out the word bankrupt.">
            <a:extLst>
              <a:ext uri="{FF2B5EF4-FFF2-40B4-BE49-F238E27FC236}">
                <a16:creationId xmlns:a16="http://schemas.microsoft.com/office/drawing/2014/main" id="{CA441B61-48A6-4F56-A8A8-77075F0D8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311" y="2724975"/>
            <a:ext cx="4701377" cy="352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5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2892854"/>
            <a:chOff x="542923" y="1736761"/>
            <a:chExt cx="8058154" cy="289285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7293"/>
              <a:ext cx="8058154" cy="2862322"/>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a:p>
              <a:pPr algn="ctr"/>
              <a:endParaRPr lang="en-US" sz="2000" dirty="0">
                <a:solidFill>
                  <a:schemeClr val="bg1"/>
                </a:solidFill>
              </a:endParaRPr>
            </a:p>
            <a:p>
              <a:pPr algn="ctr"/>
              <a:r>
                <a:rPr lang="en-US" sz="2000" i="1" dirty="0">
                  <a:solidFill>
                    <a:schemeClr val="bg1"/>
                  </a:solidFill>
                </a:rPr>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p:txBody>
        </p:sp>
      </p:grpSp>
    </p:spTree>
    <p:extLst>
      <p:ext uri="{BB962C8B-B14F-4D97-AF65-F5344CB8AC3E}">
        <p14:creationId xmlns:p14="http://schemas.microsoft.com/office/powerpoint/2010/main" val="388789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with bank runs is that they can cause solvent banks to fail and then spread to the rest of the financial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prevent this, the Fed stands ready to lend to banks and other financial institutions when they cannot obtain funds from anywhere else.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known as the </a:t>
              </a:r>
              <a:r>
                <a:rPr lang="en-US" sz="2000" b="1" dirty="0">
                  <a:solidFill>
                    <a:schemeClr val="bg1"/>
                  </a:solidFill>
                </a:rPr>
                <a:t>lender of last resort </a:t>
              </a:r>
              <a:r>
                <a:rPr lang="en-US" sz="2000" dirty="0">
                  <a:solidFill>
                    <a:schemeClr val="bg1"/>
                  </a:solidFill>
                </a:rPr>
                <a:t>role.</a:t>
              </a:r>
            </a:p>
          </p:txBody>
        </p:sp>
      </p:grpSp>
      <p:grpSp>
        <p:nvGrpSpPr>
          <p:cNvPr id="14" name="Group 13">
            <a:extLst>
              <a:ext uri="{FF2B5EF4-FFF2-40B4-BE49-F238E27FC236}">
                <a16:creationId xmlns:a16="http://schemas.microsoft.com/office/drawing/2014/main" id="{C83AE790-5D64-420C-BBF9-7E4FA259D43E}"/>
              </a:ext>
            </a:extLst>
          </p:cNvPr>
          <p:cNvGrpSpPr/>
          <p:nvPr/>
        </p:nvGrpSpPr>
        <p:grpSpPr>
          <a:xfrm>
            <a:off x="2066922" y="4282421"/>
            <a:ext cx="8058154" cy="1015663"/>
            <a:chOff x="542923" y="1736761"/>
            <a:chExt cx="8058154" cy="1015663"/>
          </a:xfrm>
          <a:solidFill>
            <a:srgbClr val="627981"/>
          </a:solidFill>
        </p:grpSpPr>
        <p:sp>
          <p:nvSpPr>
            <p:cNvPr id="19" name="Rectangle 18">
              <a:extLst>
                <a:ext uri="{FF2B5EF4-FFF2-40B4-BE49-F238E27FC236}">
                  <a16:creationId xmlns:a16="http://schemas.microsoft.com/office/drawing/2014/main" id="{6F1FF2E1-8A49-460E-8161-974A8B3E48F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CC8652F-ABD8-4E79-B1DD-F923BD5C52B6}"/>
                </a:ext>
              </a:extLst>
            </p:cNvPr>
            <p:cNvSpPr txBox="1"/>
            <p:nvPr/>
          </p:nvSpPr>
          <p:spPr>
            <a:xfrm>
              <a:off x="542923"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banks, the central bank acting as a lender of last resort reinforces the effect of deposit insurance and reassures customers that they will not lose their money.</a:t>
              </a:r>
            </a:p>
          </p:txBody>
        </p:sp>
      </p:grpSp>
    </p:spTree>
    <p:extLst>
      <p:ext uri="{BB962C8B-B14F-4D97-AF65-F5344CB8AC3E}">
        <p14:creationId xmlns:p14="http://schemas.microsoft.com/office/powerpoint/2010/main" val="334035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252659" y="5596175"/>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This graph shows total borrowing of depository institutions from the Federal Reserve in the years surrounding the Great Recession.</a:t>
              </a:r>
            </a:p>
          </p:txBody>
        </p:sp>
      </p:grpSp>
      <p:pic>
        <p:nvPicPr>
          <p:cNvPr id="4" name="Picture 3" descr="A graph showing the total borrowing of depository institutions from the federal reserve in billions of dollars from 2005 to 2013.">
            <a:extLst>
              <a:ext uri="{FF2B5EF4-FFF2-40B4-BE49-F238E27FC236}">
                <a16:creationId xmlns:a16="http://schemas.microsoft.com/office/drawing/2014/main" id="{B4DE08BE-2389-4D04-B6CD-4D9A76A16F4E}"/>
              </a:ext>
            </a:extLst>
          </p:cNvPr>
          <p:cNvPicPr>
            <a:picLocks noChangeAspect="1"/>
          </p:cNvPicPr>
          <p:nvPr/>
        </p:nvPicPr>
        <p:blipFill>
          <a:blip r:embed="rId3"/>
          <a:stretch>
            <a:fillRect/>
          </a:stretch>
        </p:blipFill>
        <p:spPr>
          <a:xfrm>
            <a:off x="2696428" y="1332783"/>
            <a:ext cx="6799143" cy="4115433"/>
          </a:xfrm>
          <a:prstGeom prst="rect">
            <a:avLst/>
          </a:prstGeom>
        </p:spPr>
      </p:pic>
    </p:spTree>
    <p:extLst>
      <p:ext uri="{BB962C8B-B14F-4D97-AF65-F5344CB8AC3E}">
        <p14:creationId xmlns:p14="http://schemas.microsoft.com/office/powerpoint/2010/main" val="317964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24"/>
          <p:cNvGrpSpPr/>
          <p:nvPr/>
        </p:nvGrpSpPr>
        <p:grpSpPr>
          <a:xfrm>
            <a:off x="1524001" y="288568"/>
            <a:ext cx="9144001" cy="6332628"/>
            <a:chOff x="-1" y="463132"/>
            <a:chExt cx="9144001" cy="6332628"/>
          </a:xfrm>
        </p:grpSpPr>
        <p:sp>
          <p:nvSpPr>
            <p:cNvPr id="251" name="Google Shape;251;p2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52" name="Google Shape;252;p2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53" name="Google Shape;253;p2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54" name="Google Shape;254;p24"/>
          <p:cNvSpPr txBox="1"/>
          <p:nvPr/>
        </p:nvSpPr>
        <p:spPr>
          <a:xfrm>
            <a:off x="1459469" y="1341780"/>
            <a:ext cx="9273061" cy="514564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pic>
        <p:nvPicPr>
          <p:cNvPr id="255" name="Google Shape;255;p24"/>
          <p:cNvPicPr preferRelativeResize="0"/>
          <p:nvPr/>
        </p:nvPicPr>
        <p:blipFill rotWithShape="1">
          <a:blip r:embed="rId3">
            <a:alphaModFix/>
          </a:blip>
          <a:srcRect/>
          <a:stretch/>
        </p:blipFill>
        <p:spPr>
          <a:xfrm>
            <a:off x="4114800" y="2590800"/>
            <a:ext cx="914400" cy="198438"/>
          </a:xfrm>
          <a:prstGeom prst="rect">
            <a:avLst/>
          </a:prstGeom>
          <a:noFill/>
          <a:ln>
            <a:noFill/>
          </a:ln>
        </p:spPr>
      </p:pic>
      <p:sp>
        <p:nvSpPr>
          <p:cNvPr id="256" name="Google Shape;256;p24"/>
          <p:cNvSpPr txBox="1"/>
          <p:nvPr/>
        </p:nvSpPr>
        <p:spPr>
          <a:xfrm>
            <a:off x="1683025" y="1549825"/>
            <a:ext cx="8829900" cy="43914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Bank runs occur when there are rumors that the bank is at financial risk of having negative net worth.</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OCC is responsible for supervising banks and inspecting savings and loans. </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FDIC collects deposit insurance premiums from banks and guarantees bank deposits.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200" dirty="0">
              <a:solidFill>
                <a:schemeClr val="lt1"/>
              </a:solidFill>
              <a:latin typeface="Calibri"/>
              <a:ea typeface="Calibri"/>
              <a:cs typeface="Calibri"/>
              <a:sym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Deposit insurance guarantees bank depositors that their deposits will be protected.</a:t>
            </a:r>
          </a:p>
          <a:p>
            <a:pPr marL="457200" indent="-368300">
              <a:buClr>
                <a:schemeClr val="lt1"/>
              </a:buClr>
              <a:buSzPts val="2200"/>
              <a:buFont typeface="Arial" panose="020B0604020202020204" pitchFamily="34" charset="0"/>
              <a:buChar char="•"/>
            </a:pPr>
            <a:endParaRPr lang="en-US" sz="2200" dirty="0">
              <a:solidFill>
                <a:schemeClr val="lt1"/>
              </a:solidFill>
              <a:latin typeface="Calibri"/>
              <a:cs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A</a:t>
            </a:r>
            <a:r>
              <a:rPr lang="en-US" sz="1800" dirty="0">
                <a:effectLst/>
                <a:latin typeface="Segoe UI" panose="020B0502040204020203" pitchFamily="34" charset="0"/>
              </a:rPr>
              <a:t> </a:t>
            </a:r>
            <a:r>
              <a:rPr lang="en-US" sz="2200" dirty="0">
                <a:solidFill>
                  <a:schemeClr val="lt1"/>
                </a:solidFill>
                <a:latin typeface="Calibri"/>
                <a:cs typeface="Calibri"/>
              </a:rPr>
              <a:t>central bank acts as a lender of last resort, making short-term loans available in situations of severe financial panic or stress.</a:t>
            </a: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0"/>
        <p:cNvGrpSpPr/>
        <p:nvPr/>
      </p:nvGrpSpPr>
      <p:grpSpPr>
        <a:xfrm>
          <a:off x="0" y="0"/>
          <a:ext cx="0" cy="0"/>
          <a:chOff x="0" y="0"/>
          <a:chExt cx="0" cy="0"/>
        </a:xfrm>
      </p:grpSpPr>
      <p:cxnSp>
        <p:nvCxnSpPr>
          <p:cNvPr id="261" name="Google Shape;261;p25"/>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62" name="Google Shape;262;p25"/>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63" name="Google Shape;263;p25"/>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64" name="Google Shape;264;p25"/>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65" name="Google Shape;265;p25"/>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66" name="Google Shape;266;p25"/>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Maintaining a safe and stable national financial system is a critical concern of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goal is to protect not only individuals' savings but also the integrity of the financial system itself.</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regulation came into public view during the 2008–2009 financial crisis when critical parts of the financial system failed.</a:t>
              </a:r>
            </a:p>
          </p:txBody>
        </p:sp>
      </p:grpSp>
    </p:spTree>
    <p:extLst>
      <p:ext uri="{BB962C8B-B14F-4D97-AF65-F5344CB8AC3E}">
        <p14:creationId xmlns:p14="http://schemas.microsoft.com/office/powerpoint/2010/main" val="8740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Bank Regulation</a:t>
              </a:r>
              <a:endParaRP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06" name="Google Shape;106;p15"/>
          <p:cNvGrpSpPr/>
          <p:nvPr/>
        </p:nvGrpSpPr>
        <p:grpSpPr>
          <a:xfrm>
            <a:off x="2066922" y="1580912"/>
            <a:ext cx="8058154" cy="863902"/>
            <a:chOff x="542923" y="1736761"/>
            <a:chExt cx="8058154" cy="806935"/>
          </a:xfrm>
          <a:solidFill>
            <a:srgbClr val="627981"/>
          </a:solidFill>
        </p:grpSpPr>
        <p:sp>
          <p:nvSpPr>
            <p:cNvPr id="107" name="Google Shape;107;p15"/>
            <p:cNvSpPr/>
            <p:nvPr/>
          </p:nvSpPr>
          <p:spPr>
            <a:xfrm>
              <a:off x="542923" y="1736761"/>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08" name="Google Shape;108;p15"/>
            <p:cNvSpPr txBox="1"/>
            <p:nvPr/>
          </p:nvSpPr>
          <p:spPr>
            <a:xfrm>
              <a:off x="668250" y="1807435"/>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Bank regulation is intended to maintain banks’ solvency by avoiding excessive risk.</a:t>
              </a:r>
              <a:endParaRPr sz="2000" dirty="0">
                <a:solidFill>
                  <a:schemeClr val="lt1"/>
                </a:solidFill>
                <a:latin typeface="Calibri"/>
                <a:ea typeface="Calibri"/>
                <a:cs typeface="Calibri"/>
                <a:sym typeface="Calibri"/>
              </a:endParaRPr>
            </a:p>
          </p:txBody>
        </p:sp>
      </p:grpSp>
      <p:grpSp>
        <p:nvGrpSpPr>
          <p:cNvPr id="109" name="Google Shape;109;p15"/>
          <p:cNvGrpSpPr/>
          <p:nvPr/>
        </p:nvGrpSpPr>
        <p:grpSpPr>
          <a:xfrm>
            <a:off x="2066922" y="2603694"/>
            <a:ext cx="8058154" cy="1731925"/>
            <a:chOff x="546392" y="1917766"/>
            <a:chExt cx="8058154" cy="806935"/>
          </a:xfrm>
          <a:solidFill>
            <a:srgbClr val="627981"/>
          </a:solidFill>
        </p:grpSpPr>
        <p:sp>
          <p:nvSpPr>
            <p:cNvPr id="110" name="Google Shape;110;p15"/>
            <p:cNvSpPr/>
            <p:nvPr/>
          </p:nvSpPr>
          <p:spPr>
            <a:xfrm>
              <a:off x="546392" y="1917766"/>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1" name="Google Shape;111;p15"/>
            <p:cNvSpPr txBox="1"/>
            <p:nvPr/>
          </p:nvSpPr>
          <p:spPr>
            <a:xfrm>
              <a:off x="671739" y="1996406"/>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Regulation falls into several categories: </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Reserve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Capital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Restrictions on the types of investments banks may make</a:t>
              </a:r>
              <a:endParaRPr sz="2000"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Reserve Requirement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portion of bank reserves are held as cash in the bank, the majority are in the bank's account at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these funds can't be loaned into the market, the reserve requirement limits a bank's ability to create money.</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loan issued by one bank can become a deposit into another bank, generating further lending throughout the system.</a:t>
              </a:r>
            </a:p>
          </p:txBody>
        </p:sp>
      </p:grpSp>
    </p:spTree>
    <p:extLst>
      <p:ext uri="{BB962C8B-B14F-4D97-AF65-F5344CB8AC3E}">
        <p14:creationId xmlns:p14="http://schemas.microsoft.com/office/powerpoint/2010/main" val="8659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Investment Restrictions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part of bank regulation is restriction on the types of investments that banks are allowed to make.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permitted to make loans to businesses, individuals, and other banks.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protect depositors, banks are not permitted to invest in the stock market or other assets that are perceived as too risky.</a:t>
              </a:r>
            </a:p>
          </p:txBody>
        </p:sp>
      </p:grpSp>
    </p:spTree>
    <p:extLst>
      <p:ext uri="{BB962C8B-B14F-4D97-AF65-F5344CB8AC3E}">
        <p14:creationId xmlns:p14="http://schemas.microsoft.com/office/powerpoint/2010/main" val="189796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capital is the difference between a bank's assets and its liabilities, or its net worth.</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must have positive net worth; otherwise, it is insolvent or bankrupt, meaning it would not have enough assets to pay back its liabilities.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2566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Regulation requires that banks maintain a minimum net worth, usually expressed as a percent of their assets, to protect their depositors.</a:t>
              </a:r>
            </a:p>
          </p:txBody>
        </p:sp>
      </p:grpSp>
    </p:spTree>
    <p:extLst>
      <p:ext uri="{BB962C8B-B14F-4D97-AF65-F5344CB8AC3E}">
        <p14:creationId xmlns:p14="http://schemas.microsoft.com/office/powerpoint/2010/main" val="36866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Office of the Comptroller of the Currency (OCC) regulates savings and loan institutions.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National Credit Union Administration (NCUA) supervises credit unions, which are nonprofit banks that their members run and own.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has some responsibility for supervising financial institutions.</a:t>
              </a:r>
            </a:p>
          </p:txBody>
        </p:sp>
      </p:grpSp>
      <p:pic>
        <p:nvPicPr>
          <p:cNvPr id="3" name="Picture 2" descr="Logo for the Office of the Comptroller of the Currency">
            <a:extLst>
              <a:ext uri="{FF2B5EF4-FFF2-40B4-BE49-F238E27FC236}">
                <a16:creationId xmlns:a16="http://schemas.microsoft.com/office/drawing/2014/main" id="{6F900667-9616-45A5-8127-387FD4D54419}"/>
              </a:ext>
            </a:extLst>
          </p:cNvPr>
          <p:cNvPicPr>
            <a:picLocks noChangeAspect="1"/>
          </p:cNvPicPr>
          <p:nvPr/>
        </p:nvPicPr>
        <p:blipFill>
          <a:blip r:embed="rId3"/>
          <a:stretch>
            <a:fillRect/>
          </a:stretch>
        </p:blipFill>
        <p:spPr>
          <a:xfrm>
            <a:off x="3192455" y="4286851"/>
            <a:ext cx="2383420" cy="2378990"/>
          </a:xfrm>
          <a:prstGeom prst="rect">
            <a:avLst/>
          </a:prstGeom>
        </p:spPr>
      </p:pic>
      <p:pic>
        <p:nvPicPr>
          <p:cNvPr id="5" name="Picture 4" descr="Logo for the National Credit Union Administration">
            <a:extLst>
              <a:ext uri="{FF2B5EF4-FFF2-40B4-BE49-F238E27FC236}">
                <a16:creationId xmlns:a16="http://schemas.microsoft.com/office/drawing/2014/main" id="{2D07D248-6F4F-467B-A7C1-9F6B839D1498}"/>
              </a:ext>
            </a:extLst>
          </p:cNvPr>
          <p:cNvPicPr>
            <a:picLocks noChangeAspect="1"/>
          </p:cNvPicPr>
          <p:nvPr/>
        </p:nvPicPr>
        <p:blipFill>
          <a:blip r:embed="rId4"/>
          <a:stretch>
            <a:fillRect/>
          </a:stretch>
        </p:blipFill>
        <p:spPr>
          <a:xfrm>
            <a:off x="6616127" y="4329305"/>
            <a:ext cx="2259377" cy="2259377"/>
          </a:xfrm>
          <a:prstGeom prst="rect">
            <a:avLst/>
          </a:prstGeom>
        </p:spPr>
      </p:pic>
    </p:spTree>
    <p:extLst>
      <p:ext uri="{BB962C8B-B14F-4D97-AF65-F5344CB8AC3E}">
        <p14:creationId xmlns:p14="http://schemas.microsoft.com/office/powerpoint/2010/main" val="61120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 Problems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supervision can run into both practical and political issues.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Measuring the value of a bank's assets is not always straightforward.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bank’s assets are its loans, and the value of these assets depends on estimates of the risk that customers will not repay these loans.</a:t>
              </a:r>
            </a:p>
          </p:txBody>
        </p:sp>
      </p:grpSp>
      <p:grpSp>
        <p:nvGrpSpPr>
          <p:cNvPr id="21" name="Group 20">
            <a:extLst>
              <a:ext uri="{FF2B5EF4-FFF2-40B4-BE49-F238E27FC236}">
                <a16:creationId xmlns:a16="http://schemas.microsoft.com/office/drawing/2014/main" id="{049064D7-535A-4D64-9A46-290DA0DEA81F}"/>
              </a:ext>
            </a:extLst>
          </p:cNvPr>
          <p:cNvGrpSpPr/>
          <p:nvPr/>
        </p:nvGrpSpPr>
        <p:grpSpPr>
          <a:xfrm>
            <a:off x="2066922"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2BEDD39-7CBC-41A4-9226-DEB7FC8D38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98063A4-9E66-49FB-998E-2628FCAAC51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political issue arises because a bank supervisor's decision to require a bank to close or change its financial investments is often controversial.</a:t>
              </a:r>
            </a:p>
          </p:txBody>
        </p:sp>
      </p:grpSp>
    </p:spTree>
    <p:extLst>
      <p:ext uri="{BB962C8B-B14F-4D97-AF65-F5344CB8AC3E}">
        <p14:creationId xmlns:p14="http://schemas.microsoft.com/office/powerpoint/2010/main" val="182375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Runs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Back in the nineteenth century and during the first few decades of the twentieth century, putting money in the bank could be nerve-wracking.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bank run </a:t>
              </a:r>
              <a:r>
                <a:rPr lang="en-US" sz="2000" dirty="0">
                  <a:solidFill>
                    <a:schemeClr val="bg1"/>
                  </a:solidFill>
                </a:rPr>
                <a:t>occurs when depositors race to the bank to withdraw their deposits.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risk of bank runs created instability in the banking system.</a:t>
              </a:r>
            </a:p>
          </p:txBody>
        </p:sp>
      </p:grpSp>
      <p:grpSp>
        <p:nvGrpSpPr>
          <p:cNvPr id="14" name="Group 13">
            <a:extLst>
              <a:ext uri="{FF2B5EF4-FFF2-40B4-BE49-F238E27FC236}">
                <a16:creationId xmlns:a16="http://schemas.microsoft.com/office/drawing/2014/main" id="{FD626D4D-F1E7-4274-AA35-CC8D4629E0FF}"/>
              </a:ext>
            </a:extLst>
          </p:cNvPr>
          <p:cNvGrpSpPr/>
          <p:nvPr/>
        </p:nvGrpSpPr>
        <p:grpSpPr>
          <a:xfrm>
            <a:off x="2066922" y="428242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3DD887E8-F63C-47FE-ABF8-D0A970FF88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9DC4F054-D2C5-432C-91FF-484DD811B6D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rumor that a bank might experience negative net worth might trigger a run, which could destroy even healthy banks.</a:t>
              </a:r>
            </a:p>
          </p:txBody>
        </p:sp>
      </p:grpSp>
    </p:spTree>
    <p:extLst>
      <p:ext uri="{BB962C8B-B14F-4D97-AF65-F5344CB8AC3E}">
        <p14:creationId xmlns:p14="http://schemas.microsoft.com/office/powerpoint/2010/main" val="2915992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TotalTime>
  <Words>1737</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Segoe UI</vt:lpstr>
      <vt:lpstr>Century Gothic</vt: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20</cp:revision>
  <dcterms:modified xsi:type="dcterms:W3CDTF">2021-07-30T18:55:34Z</dcterms:modified>
</cp:coreProperties>
</file>