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7"/>
  </p:notesMasterIdLst>
  <p:sldIdLst>
    <p:sldId id="256" r:id="rId2"/>
    <p:sldId id="381" r:id="rId3"/>
    <p:sldId id="382" r:id="rId4"/>
    <p:sldId id="383" r:id="rId5"/>
    <p:sldId id="385" r:id="rId6"/>
    <p:sldId id="384" r:id="rId7"/>
    <p:sldId id="386" r:id="rId8"/>
    <p:sldId id="387" r:id="rId9"/>
    <p:sldId id="388" r:id="rId10"/>
    <p:sldId id="389" r:id="rId11"/>
    <p:sldId id="390" r:id="rId12"/>
    <p:sldId id="391" r:id="rId13"/>
    <p:sldId id="392" r:id="rId14"/>
    <p:sldId id="263" r:id="rId15"/>
    <p:sldId id="264"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Century Gothic" panose="020B0502020202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5" clrIdx="0">
    <p:extLst>
      <p:ext uri="{19B8F6BF-5375-455C-9EA6-DF929625EA0E}">
        <p15:presenceInfo xmlns:p15="http://schemas.microsoft.com/office/powerpoint/2012/main" userId="Nathan Mirmow" providerId="None"/>
      </p:ext>
    </p:extLst>
  </p:cmAuthor>
  <p:cmAuthor id="2" name="Caitlin Coleman" initials="CC" lastIdx="2"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87" autoAdjust="0"/>
  </p:normalViewPr>
  <p:slideViewPr>
    <p:cSldViewPr snapToGrid="0">
      <p:cViewPr varScale="1">
        <p:scale>
          <a:sx n="97" d="100"/>
          <a:sy n="97" d="100"/>
        </p:scale>
        <p:origin x="107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0BDD06-B413-466F-828A-C03731550C7D}" type="doc">
      <dgm:prSet loTypeId="urn:microsoft.com/office/officeart/2005/8/layout/chevron1" loCatId="process" qsTypeId="urn:microsoft.com/office/officeart/2005/8/quickstyle/simple1" qsCatId="simple" csTypeId="urn:microsoft.com/office/officeart/2005/8/colors/accent1_2" csCatId="accent1" phldr="1"/>
      <dgm:spPr/>
    </dgm:pt>
    <dgm:pt modelId="{438678C7-B3BA-4E16-A15C-A6DAD38ACAA3}">
      <dgm:prSet phldrT="[Text]"/>
      <dgm:spPr>
        <a:solidFill>
          <a:srgbClr val="627981"/>
        </a:solidFill>
        <a:ln>
          <a:solidFill>
            <a:srgbClr val="627981"/>
          </a:solidFill>
        </a:ln>
      </dgm:spPr>
      <dgm:t>
        <a:bodyPr/>
        <a:lstStyle/>
        <a:p>
          <a:r>
            <a:rPr lang="en-US" dirty="0"/>
            <a:t>Use open market operations</a:t>
          </a:r>
        </a:p>
      </dgm:t>
    </dgm:pt>
    <dgm:pt modelId="{F3ED3D2E-7650-4D6B-BF58-4030E6A17445}" type="parTrans" cxnId="{1E561CBB-78CF-475F-960E-CA31C7199A0E}">
      <dgm:prSet/>
      <dgm:spPr/>
      <dgm:t>
        <a:bodyPr/>
        <a:lstStyle/>
        <a:p>
          <a:endParaRPr lang="en-US"/>
        </a:p>
      </dgm:t>
    </dgm:pt>
    <dgm:pt modelId="{9B3E8C0D-1235-4842-A99A-850DBB410223}" type="sibTrans" cxnId="{1E561CBB-78CF-475F-960E-CA31C7199A0E}">
      <dgm:prSet/>
      <dgm:spPr/>
      <dgm:t>
        <a:bodyPr/>
        <a:lstStyle/>
        <a:p>
          <a:endParaRPr lang="en-US"/>
        </a:p>
      </dgm:t>
    </dgm:pt>
    <dgm:pt modelId="{E942145B-FC95-43BA-847F-463F706EF97F}">
      <dgm:prSet phldrT="[Text]"/>
      <dgm:spPr>
        <a:solidFill>
          <a:srgbClr val="627981"/>
        </a:solidFill>
        <a:ln>
          <a:solidFill>
            <a:srgbClr val="627981"/>
          </a:solidFill>
        </a:ln>
      </dgm:spPr>
      <dgm:t>
        <a:bodyPr/>
        <a:lstStyle/>
        <a:p>
          <a:r>
            <a:rPr lang="en-US" dirty="0"/>
            <a:t>Change reserve requirements</a:t>
          </a:r>
        </a:p>
      </dgm:t>
    </dgm:pt>
    <dgm:pt modelId="{847B801C-E9B8-4179-9D61-5D22241B3E34}" type="parTrans" cxnId="{D1D3D4AD-86BA-4B7A-AC37-5C4D42B80BE6}">
      <dgm:prSet/>
      <dgm:spPr/>
      <dgm:t>
        <a:bodyPr/>
        <a:lstStyle/>
        <a:p>
          <a:endParaRPr lang="en-US"/>
        </a:p>
      </dgm:t>
    </dgm:pt>
    <dgm:pt modelId="{A5C5D276-142A-495C-96EF-4931FF619A5A}" type="sibTrans" cxnId="{D1D3D4AD-86BA-4B7A-AC37-5C4D42B80BE6}">
      <dgm:prSet/>
      <dgm:spPr/>
      <dgm:t>
        <a:bodyPr/>
        <a:lstStyle/>
        <a:p>
          <a:endParaRPr lang="en-US"/>
        </a:p>
      </dgm:t>
    </dgm:pt>
    <dgm:pt modelId="{DD8E3925-0438-4738-8C75-8E7C691E1E7F}">
      <dgm:prSet phldrT="[Text]"/>
      <dgm:spPr>
        <a:solidFill>
          <a:srgbClr val="627981"/>
        </a:solidFill>
        <a:ln>
          <a:solidFill>
            <a:srgbClr val="627981"/>
          </a:solidFill>
        </a:ln>
      </dgm:spPr>
      <dgm:t>
        <a:bodyPr/>
        <a:lstStyle/>
        <a:p>
          <a:r>
            <a:rPr lang="en-US" dirty="0"/>
            <a:t>Alter the discount rate</a:t>
          </a:r>
        </a:p>
      </dgm:t>
    </dgm:pt>
    <dgm:pt modelId="{AAD9D638-0176-4CAD-BA5B-0928EA936364}" type="parTrans" cxnId="{C90533BA-6641-47AC-8AE7-3BD8FCAF27AC}">
      <dgm:prSet/>
      <dgm:spPr/>
      <dgm:t>
        <a:bodyPr/>
        <a:lstStyle/>
        <a:p>
          <a:endParaRPr lang="en-US"/>
        </a:p>
      </dgm:t>
    </dgm:pt>
    <dgm:pt modelId="{CAB221EA-95A1-4784-B925-F0B48ABCE64A}" type="sibTrans" cxnId="{C90533BA-6641-47AC-8AE7-3BD8FCAF27AC}">
      <dgm:prSet/>
      <dgm:spPr/>
      <dgm:t>
        <a:bodyPr/>
        <a:lstStyle/>
        <a:p>
          <a:endParaRPr lang="en-US"/>
        </a:p>
      </dgm:t>
    </dgm:pt>
    <dgm:pt modelId="{35BC61CB-698C-4F73-AC16-1B0D435B6706}" type="pres">
      <dgm:prSet presAssocID="{330BDD06-B413-466F-828A-C03731550C7D}" presName="Name0" presStyleCnt="0">
        <dgm:presLayoutVars>
          <dgm:dir/>
          <dgm:animLvl val="lvl"/>
          <dgm:resizeHandles val="exact"/>
        </dgm:presLayoutVars>
      </dgm:prSet>
      <dgm:spPr/>
    </dgm:pt>
    <dgm:pt modelId="{9F275F4E-F671-4FF0-BD75-2D5FD6F55529}" type="pres">
      <dgm:prSet presAssocID="{438678C7-B3BA-4E16-A15C-A6DAD38ACAA3}" presName="parTxOnly" presStyleLbl="node1" presStyleIdx="0" presStyleCnt="3" custLinFactY="39719" custLinFactNeighborX="-11217" custLinFactNeighborY="100000">
        <dgm:presLayoutVars>
          <dgm:chMax val="0"/>
          <dgm:chPref val="0"/>
          <dgm:bulletEnabled val="1"/>
        </dgm:presLayoutVars>
      </dgm:prSet>
      <dgm:spPr/>
    </dgm:pt>
    <dgm:pt modelId="{AC784DB4-507A-4253-9881-C7AB324BCC78}" type="pres">
      <dgm:prSet presAssocID="{9B3E8C0D-1235-4842-A99A-850DBB410223}" presName="parTxOnlySpace" presStyleCnt="0"/>
      <dgm:spPr/>
    </dgm:pt>
    <dgm:pt modelId="{CF774D2D-50A6-4995-82F8-8386046544E0}" type="pres">
      <dgm:prSet presAssocID="{E942145B-FC95-43BA-847F-463F706EF97F}" presName="parTxOnly" presStyleLbl="node1" presStyleIdx="1" presStyleCnt="3" custLinFactY="39719" custLinFactNeighborX="-11217" custLinFactNeighborY="100000">
        <dgm:presLayoutVars>
          <dgm:chMax val="0"/>
          <dgm:chPref val="0"/>
          <dgm:bulletEnabled val="1"/>
        </dgm:presLayoutVars>
      </dgm:prSet>
      <dgm:spPr/>
    </dgm:pt>
    <dgm:pt modelId="{DB0DED6D-D548-466E-8EFC-3FB88F3C0EDD}" type="pres">
      <dgm:prSet presAssocID="{A5C5D276-142A-495C-96EF-4931FF619A5A}" presName="parTxOnlySpace" presStyleCnt="0"/>
      <dgm:spPr/>
    </dgm:pt>
    <dgm:pt modelId="{023B250B-01F7-4785-B681-93FD89C82BFB}" type="pres">
      <dgm:prSet presAssocID="{DD8E3925-0438-4738-8C75-8E7C691E1E7F}" presName="parTxOnly" presStyleLbl="node1" presStyleIdx="2" presStyleCnt="3" custLinFactY="39719" custLinFactNeighborX="-11217" custLinFactNeighborY="100000">
        <dgm:presLayoutVars>
          <dgm:chMax val="0"/>
          <dgm:chPref val="0"/>
          <dgm:bulletEnabled val="1"/>
        </dgm:presLayoutVars>
      </dgm:prSet>
      <dgm:spPr/>
    </dgm:pt>
  </dgm:ptLst>
  <dgm:cxnLst>
    <dgm:cxn modelId="{9028DC00-97E6-4367-B525-CF629E79D969}" type="presOf" srcId="{E942145B-FC95-43BA-847F-463F706EF97F}" destId="{CF774D2D-50A6-4995-82F8-8386046544E0}" srcOrd="0" destOrd="0" presId="urn:microsoft.com/office/officeart/2005/8/layout/chevron1"/>
    <dgm:cxn modelId="{D8A20A72-1054-4165-89D3-0EEC341629AD}" type="presOf" srcId="{438678C7-B3BA-4E16-A15C-A6DAD38ACAA3}" destId="{9F275F4E-F671-4FF0-BD75-2D5FD6F55529}" srcOrd="0" destOrd="0" presId="urn:microsoft.com/office/officeart/2005/8/layout/chevron1"/>
    <dgm:cxn modelId="{D1D3D4AD-86BA-4B7A-AC37-5C4D42B80BE6}" srcId="{330BDD06-B413-466F-828A-C03731550C7D}" destId="{E942145B-FC95-43BA-847F-463F706EF97F}" srcOrd="1" destOrd="0" parTransId="{847B801C-E9B8-4179-9D61-5D22241B3E34}" sibTransId="{A5C5D276-142A-495C-96EF-4931FF619A5A}"/>
    <dgm:cxn modelId="{963254B0-1367-4D9E-8663-D94897BE222A}" type="presOf" srcId="{330BDD06-B413-466F-828A-C03731550C7D}" destId="{35BC61CB-698C-4F73-AC16-1B0D435B6706}" srcOrd="0" destOrd="0" presId="urn:microsoft.com/office/officeart/2005/8/layout/chevron1"/>
    <dgm:cxn modelId="{C90533BA-6641-47AC-8AE7-3BD8FCAF27AC}" srcId="{330BDD06-B413-466F-828A-C03731550C7D}" destId="{DD8E3925-0438-4738-8C75-8E7C691E1E7F}" srcOrd="2" destOrd="0" parTransId="{AAD9D638-0176-4CAD-BA5B-0928EA936364}" sibTransId="{CAB221EA-95A1-4784-B925-F0B48ABCE64A}"/>
    <dgm:cxn modelId="{1E561CBB-78CF-475F-960E-CA31C7199A0E}" srcId="{330BDD06-B413-466F-828A-C03731550C7D}" destId="{438678C7-B3BA-4E16-A15C-A6DAD38ACAA3}" srcOrd="0" destOrd="0" parTransId="{F3ED3D2E-7650-4D6B-BF58-4030E6A17445}" sibTransId="{9B3E8C0D-1235-4842-A99A-850DBB410223}"/>
    <dgm:cxn modelId="{461E7AEC-A13A-49CB-92FE-68DC11F23C2E}" type="presOf" srcId="{DD8E3925-0438-4738-8C75-8E7C691E1E7F}" destId="{023B250B-01F7-4785-B681-93FD89C82BFB}" srcOrd="0" destOrd="0" presId="urn:microsoft.com/office/officeart/2005/8/layout/chevron1"/>
    <dgm:cxn modelId="{4B98E7E8-4A1C-4D0A-B41A-ED819247951C}" type="presParOf" srcId="{35BC61CB-698C-4F73-AC16-1B0D435B6706}" destId="{9F275F4E-F671-4FF0-BD75-2D5FD6F55529}" srcOrd="0" destOrd="0" presId="urn:microsoft.com/office/officeart/2005/8/layout/chevron1"/>
    <dgm:cxn modelId="{57EC4B76-9B39-4133-AC93-4067DD5C1A4E}" type="presParOf" srcId="{35BC61CB-698C-4F73-AC16-1B0D435B6706}" destId="{AC784DB4-507A-4253-9881-C7AB324BCC78}" srcOrd="1" destOrd="0" presId="urn:microsoft.com/office/officeart/2005/8/layout/chevron1"/>
    <dgm:cxn modelId="{88553F84-D4D6-48F4-8044-397B337AA6D6}" type="presParOf" srcId="{35BC61CB-698C-4F73-AC16-1B0D435B6706}" destId="{CF774D2D-50A6-4995-82F8-8386046544E0}" srcOrd="2" destOrd="0" presId="urn:microsoft.com/office/officeart/2005/8/layout/chevron1"/>
    <dgm:cxn modelId="{40C816EA-F524-4719-B5BE-0F3A70E3D910}" type="presParOf" srcId="{35BC61CB-698C-4F73-AC16-1B0D435B6706}" destId="{DB0DED6D-D548-466E-8EFC-3FB88F3C0EDD}" srcOrd="3" destOrd="0" presId="urn:microsoft.com/office/officeart/2005/8/layout/chevron1"/>
    <dgm:cxn modelId="{D8CF5BC0-6679-4B28-B02C-3D877686DB0C}" type="presParOf" srcId="{35BC61CB-698C-4F73-AC16-1B0D435B6706}" destId="{023B250B-01F7-4785-B681-93FD89C82BFB}"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75F4E-F671-4FF0-BD75-2D5FD6F55529}">
      <dsp:nvSpPr>
        <dsp:cNvPr id="0" name=""/>
        <dsp:cNvSpPr/>
      </dsp:nvSpPr>
      <dsp:spPr>
        <a:xfrm>
          <a:off x="0" y="3750488"/>
          <a:ext cx="2901156" cy="1160462"/>
        </a:xfrm>
        <a:prstGeom prst="chevron">
          <a:avLst/>
        </a:prstGeom>
        <a:solidFill>
          <a:srgbClr val="627981"/>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Use open market operations</a:t>
          </a:r>
        </a:p>
      </dsp:txBody>
      <dsp:txXfrm>
        <a:off x="580231" y="3750488"/>
        <a:ext cx="1740694" cy="1160462"/>
      </dsp:txXfrm>
    </dsp:sp>
    <dsp:sp modelId="{CF774D2D-50A6-4995-82F8-8386046544E0}">
      <dsp:nvSpPr>
        <dsp:cNvPr id="0" name=""/>
        <dsp:cNvSpPr/>
      </dsp:nvSpPr>
      <dsp:spPr>
        <a:xfrm>
          <a:off x="2580879" y="3750488"/>
          <a:ext cx="2901156" cy="1160462"/>
        </a:xfrm>
        <a:prstGeom prst="chevron">
          <a:avLst/>
        </a:prstGeom>
        <a:solidFill>
          <a:srgbClr val="627981"/>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Change reserve requirements</a:t>
          </a:r>
        </a:p>
      </dsp:txBody>
      <dsp:txXfrm>
        <a:off x="3161110" y="3750488"/>
        <a:ext cx="1740694" cy="1160462"/>
      </dsp:txXfrm>
    </dsp:sp>
    <dsp:sp modelId="{023B250B-01F7-4785-B681-93FD89C82BFB}">
      <dsp:nvSpPr>
        <dsp:cNvPr id="0" name=""/>
        <dsp:cNvSpPr/>
      </dsp:nvSpPr>
      <dsp:spPr>
        <a:xfrm>
          <a:off x="5191920" y="3750488"/>
          <a:ext cx="2901156" cy="1160462"/>
        </a:xfrm>
        <a:prstGeom prst="chevron">
          <a:avLst/>
        </a:prstGeom>
        <a:solidFill>
          <a:srgbClr val="627981"/>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Alter the discount rate</a:t>
          </a:r>
        </a:p>
      </dsp:txBody>
      <dsp:txXfrm>
        <a:off x="5772151" y="3750488"/>
        <a:ext cx="1740694" cy="11604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second method of conducting monetary policy is for the central bank to raise or lower the reserve requirement, which is the percentage of each bank's deposits that it is legally required to hold as cash or on deposit with the central bank. If banks are required to hold a greater amount in reserves, they have less money available to lend out. If banks are allowed to hold a smaller amount in reserves, they will have a greater amount of money available to lend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dirty="0"/>
          </a:p>
        </p:txBody>
      </p:sp>
    </p:spTree>
    <p:extLst>
      <p:ext uri="{BB962C8B-B14F-4D97-AF65-F5344CB8AC3E}">
        <p14:creationId xmlns:p14="http://schemas.microsoft.com/office/powerpoint/2010/main" val="1424067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Federal Reserve was founded in the aftermath of the Panic of 1907, when many banks failed as a result of bank runs. In the event of a run, sound banks (banks that are not bankrupt) can borrow as much cash as they need from the Fed's discount window. The interest rate that banks pay for such loans is called the discount rate because the bank makes loans against its outstanding loans "at a discount" of their face value. The third traditional method for conducting monetary policy is to raise or lower the discount rate. If the central bank raises the discount rate, commercial banks will reduce their borrowing of reserves from the Fed and instead call in loans to replace those reserves.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11</a:t>
            </a:fld>
            <a:endParaRPr lang="en-US" dirty="0"/>
          </a:p>
        </p:txBody>
      </p:sp>
    </p:spTree>
    <p:extLst>
      <p:ext uri="{BB962C8B-B14F-4D97-AF65-F5344CB8AC3E}">
        <p14:creationId xmlns:p14="http://schemas.microsoft.com/office/powerpoint/2010/main" val="4149624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12</a:t>
            </a:fld>
            <a:endParaRPr lang="en-US" dirty="0"/>
          </a:p>
        </p:txBody>
      </p:sp>
    </p:spTree>
    <p:extLst>
      <p:ext uri="{BB962C8B-B14F-4D97-AF65-F5344CB8AC3E}">
        <p14:creationId xmlns:p14="http://schemas.microsoft.com/office/powerpoint/2010/main" val="2852301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13</a:t>
            </a:fld>
            <a:endParaRPr lang="en-US" dirty="0"/>
          </a:p>
        </p:txBody>
      </p:sp>
    </p:spTree>
    <p:extLst>
      <p:ext uri="{BB962C8B-B14F-4D97-AF65-F5344CB8AC3E}">
        <p14:creationId xmlns:p14="http://schemas.microsoft.com/office/powerpoint/2010/main" val="2974616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9" name="Google Shape;17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9" name="Google Shape;18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Federal Reserve's most important function is to conduct the nation's monetary policy. Article I, Section 8 of the U.S. Constitution gives Congress the power "to coin money" and "regulate the value thereof." A central bank has three traditional tools to implement monetary policy in the economy: open market operations, changing reserve requirements, and altering the discount rate.</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3295227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most common monetary policy tool in the U.S. is open market operations. Takes place when the central bank sells or buys U.S. Treasury bonds in order to influence the quantity of bank reserves and interest rates. The specific interest rate targeted in open market operations is the federal funds rate. The federal funds rate is the interest rate that commercial banks charge when making overnight loans to other banks. </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1048494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federal funds rate often correlates with the unemployment rate and the inflation rate.</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2731494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Federal Open Market Committee (FOMC) makes the decisions regarding open market operations. The FOMC comprises seven members of the Federal Reserve's Board of Governors. The FOMC tries to act by consensus; however, the Federal Reserve's chair has traditionally played a powerful role in defining and shaping that consensus. Over the last few decades, open market operations have been the most commonly used tool of monetary policy for the Fed and central banks.</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dirty="0"/>
          </a:p>
        </p:txBody>
      </p:sp>
    </p:spTree>
    <p:extLst>
      <p:ext uri="{BB962C8B-B14F-4D97-AF65-F5344CB8AC3E}">
        <p14:creationId xmlns:p14="http://schemas.microsoft.com/office/powerpoint/2010/main" val="158038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To understand how open market operations affect the money supply, consider Eastern Bank's T-account balance sheet in Tables 1–3. Table 1 shows that Eastern Bank starts with $460 million in assets, divided among reserves, bonds, and loans, and $400 million in liabilities in the form of deposits, with a net worth of $60 million. When the central bank purchases $20 million in bonds from Eastern Bank, the bond holdings of Eastern Bank fall by $20 million, and the bank’s reserves rise by $20 million, as Table 2 shows.</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dirty="0"/>
          </a:p>
        </p:txBody>
      </p:sp>
    </p:spTree>
    <p:extLst>
      <p:ext uri="{BB962C8B-B14F-4D97-AF65-F5344CB8AC3E}">
        <p14:creationId xmlns:p14="http://schemas.microsoft.com/office/powerpoint/2010/main" val="2783385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Where did the Federal Reserve get the $20 million it used to purchase the bonds? A central bank has the power to create money. In practical terms, the Federal Reserve would write a check to Eastern Bank. In truth, the Federal Reserve created the money out of thin air (or with a computer).</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2971325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First, the Federal Reserve buys government bonds from a bank. The bank’s excess reserves increase, and the bank uses those reserves to make new loans. New lending creates deposits for other banks, generating more loans. </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1995831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Open market operations can also reduce the quantity of money and loans in an economy. At any given time, a bank is receiving payments on loans that it made previously and also making new loans. A decrease in the quantity of loans also means fewer deposits in other banks and other banks reducing their lending.</a:t>
            </a:r>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dirty="0"/>
          </a:p>
        </p:txBody>
      </p:sp>
    </p:spTree>
    <p:extLst>
      <p:ext uri="{BB962C8B-B14F-4D97-AF65-F5344CB8AC3E}">
        <p14:creationId xmlns:p14="http://schemas.microsoft.com/office/powerpoint/2010/main" val="4263514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ECB9-3206-46FB-81BB-C9A20478E1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C19018-3B1F-4CAB-BA6C-7861E29636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7F84A7-FBE8-4E9B-A61C-3F2A700E160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7F45C65-9648-4DA6-AB0F-A83154CEB0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3C9F8-59D8-494F-B249-72F8DB10381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148777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85297-8D6C-4AD1-988F-FD9BC07AAD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CD82B8-4971-46E1-AB5C-A2BC17D74B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5873FA-654E-4D64-88C2-85DA8B1294B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3D7E11B-C667-44F1-864B-6F95CDF612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C42E28-AD12-4A72-A1FA-3B9EFA3DAD5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983599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3132ED-417D-4CBE-99C2-7C776F301B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D5AD8F-2D43-478B-9C7E-8B3839A827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BBA33-4849-4E01-B22F-E3D8D32DEC2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E40B70E-5659-4E00-A497-B9CC13BF50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18F3C0-9494-4C50-BE86-20DC83196AE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77372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17AA-BA72-4E38-A373-0403483E23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8623C5-B637-49D6-9821-FA019AE22B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22BA28-BB9E-4A45-8578-9B2DF8526AB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2EF6661-F310-47F2-94C7-6FC18D0BB6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16A089-1CA8-4951-A12B-9FAB71452C1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63012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DEED-B35D-4961-BD86-5224AC0CF2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BD9972-8DAF-4E56-8689-30E4A4E0D9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B1DE1F-10DE-4448-B7D7-72FC85FE769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63B3096-E3AB-4FCF-A613-224D2A5DD6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8268E6-48AE-4011-98D5-66F938945C3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41365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E599A-F5F8-42CF-8D6F-3DDF69B06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AA25-A6C3-471D-8717-C4A9DDE24C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8D7747-4EAB-4764-BD7A-B1A973E54F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32B9AF-A56D-4DA8-907D-B8FE03A58EC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248B841-E8CB-4D38-B533-7B55167567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A64BCD0-0F2B-4207-92DA-2B0B609EA66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676492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1D82F-213A-4099-8F47-535449494E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D33AA8-6DF1-4F8F-B28A-676FC7D5CF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7C72F8-F05E-40B5-B7A8-49807C093B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A27E19-55B8-4188-BC66-D9EF2A943B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57CE87-FD8F-4007-9BC9-18D28A49EB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B9264B-09F6-45C1-9F16-C30C7A921027}"/>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CBC4C4C1-A123-4189-8337-75B66828904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CA9E9F6-88E7-4EC6-A80B-637DBE21B71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17339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DF6A4-C0D9-4269-A1D3-E0E4AE2C1F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FDF896-5FA1-4186-896F-B680B9A54CE7}"/>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B144327A-4EB7-49A4-97E3-4C526FF9015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9978809-9340-40E5-8DF7-606902AE97B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65937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9F72A6-2E85-4570-84F9-0ECB9986B121}"/>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5BC6C532-9970-4B74-94D3-505729A1AFF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F8CE1C4-EA72-4041-904D-EAB929C3B39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375149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706AB-5C17-442A-8F3E-05EE1C728E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607FC1-652E-49C1-AF73-2C8727E497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0328D5-51B0-45AF-BA68-9BD4E783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D7376C-3A81-4622-A1C0-11347F77D7F7}"/>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6539472-B362-4282-8792-3640AE8E37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F51581-622A-4751-BE26-4E10BDC4C29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82912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DB75E-8E85-43D1-ABF4-6730141B15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DD2E64-620F-4D03-98E2-76031DAB1E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58C181F-C5E6-4465-9C25-96F1360A9D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C92073-76EB-43C6-81B2-D07EB8A1657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94DF77A6-71DA-4051-8CBF-EB2B5F21DE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59DF59-CA46-409A-BA00-CE7500DA65C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82329480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865ED2-72E1-4451-B4E7-B53CFE9EC6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C8B3B4-FCDB-400A-AF35-911403C139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DA422F-6317-4050-A373-0BB7162007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F26E7EE9-2398-4597-A3D7-71FE7410E5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72573CE-C7A2-4E5B-8EDA-01B63D5F93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4282326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3F3F3F"/>
              </a:solidFill>
              <a:latin typeface="Calibri"/>
              <a:ea typeface="Calibri"/>
              <a:cs typeface="Calibri"/>
              <a:sym typeface="Calibri"/>
            </a:endParaRPr>
          </a:p>
        </p:txBody>
      </p:sp>
      <p:sp>
        <p:nvSpPr>
          <p:cNvPr id="85" name="Google Shape;85;p13"/>
          <p:cNvSpPr txBox="1"/>
          <p:nvPr/>
        </p:nvSpPr>
        <p:spPr>
          <a:xfrm>
            <a:off x="1524000" y="2359766"/>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dirty="0">
                <a:solidFill>
                  <a:schemeClr val="dk1"/>
                </a:solidFill>
                <a:latin typeface="Century Gothic"/>
                <a:ea typeface="Century Gothic"/>
                <a:cs typeface="Century Gothic"/>
                <a:sym typeface="Century Gothic"/>
              </a:rPr>
              <a:t>How a Central Bank Executes Monetary Policy</a:t>
            </a:r>
            <a:endParaRPr dirty="0"/>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dirty="0">
                <a:solidFill>
                  <a:schemeClr val="lt1"/>
                </a:solidFill>
                <a:latin typeface="Century Gothic"/>
                <a:ea typeface="Century Gothic"/>
                <a:cs typeface="Century Gothic"/>
                <a:sym typeface="Century Gothic"/>
              </a:rPr>
              <a:t>HAWKES</a:t>
            </a:r>
            <a:r>
              <a:rPr lang="en-US" sz="2800" b="0" i="0" u="none" strike="noStrike" cap="none" dirty="0">
                <a:solidFill>
                  <a:schemeClr val="lt1"/>
                </a:solidFill>
                <a:latin typeface="Century Gothic"/>
                <a:ea typeface="Century Gothic"/>
                <a:cs typeface="Century Gothic"/>
                <a:sym typeface="Century Gothic"/>
              </a:rPr>
              <a:t> LEARNING</a:t>
            </a:r>
            <a:endParaRPr dirty="0"/>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Changing Reserve Requirements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1367075"/>
            <a:chOff x="542655" y="1736761"/>
            <a:chExt cx="8058422" cy="136707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0397"/>
              <a:ext cx="8058154"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second method of conducting monetary policy is for the central bank to raise or lower the </a:t>
              </a:r>
              <a:r>
                <a:rPr lang="en-US" sz="2000" b="1" dirty="0">
                  <a:solidFill>
                    <a:schemeClr val="bg1"/>
                  </a:solidFill>
                </a:rPr>
                <a:t>reserve requirement</a:t>
              </a:r>
              <a:r>
                <a:rPr lang="en-US" sz="2000" dirty="0">
                  <a:solidFill>
                    <a:schemeClr val="bg1"/>
                  </a:solidFill>
                </a:rPr>
                <a:t>, which is the percentage of each bank's deposits that it is legally required to hold as cash or on deposit with the central bank.</a:t>
              </a:r>
              <a:endParaRPr lang="en-US" sz="2000" b="1" dirty="0">
                <a:solidFill>
                  <a:schemeClr val="bg1"/>
                </a:solidFill>
              </a:endParaRP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386" y="3025532"/>
            <a:ext cx="8058422" cy="806935"/>
            <a:chOff x="542655" y="1736761"/>
            <a:chExt cx="8058422"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655" y="1780233"/>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banks are required to hold a greater amount in reserves, they have less money available to lend out.</a:t>
              </a:r>
            </a:p>
          </p:txBody>
        </p:sp>
      </p:grpSp>
      <p:grpSp>
        <p:nvGrpSpPr>
          <p:cNvPr id="14" name="Group 13">
            <a:extLst>
              <a:ext uri="{FF2B5EF4-FFF2-40B4-BE49-F238E27FC236}">
                <a16:creationId xmlns:a16="http://schemas.microsoft.com/office/drawing/2014/main" id="{69BA76EE-7F72-4845-BC3C-6C792578F3E5}"/>
              </a:ext>
            </a:extLst>
          </p:cNvPr>
          <p:cNvGrpSpPr/>
          <p:nvPr/>
        </p:nvGrpSpPr>
        <p:grpSpPr>
          <a:xfrm>
            <a:off x="2066118" y="3902591"/>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A88B6B8D-1130-466E-BC57-FDCCF1FDBB2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0BE71103-228A-4628-8D9D-619EEAEFBE92}"/>
                </a:ext>
              </a:extLst>
            </p:cNvPr>
            <p:cNvSpPr txBox="1"/>
            <p:nvPr/>
          </p:nvSpPr>
          <p:spPr>
            <a:xfrm>
              <a:off x="542655" y="1780233"/>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banks are allowed to hold a smaller amount in reserves, they will have a greater amount of money available to lend out.</a:t>
              </a:r>
            </a:p>
          </p:txBody>
        </p:sp>
      </p:grpSp>
    </p:spTree>
    <p:extLst>
      <p:ext uri="{BB962C8B-B14F-4D97-AF65-F5344CB8AC3E}">
        <p14:creationId xmlns:p14="http://schemas.microsoft.com/office/powerpoint/2010/main" val="2752097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Changing the Discount Rate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039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Reserve was founded in the aftermath of the Panic of 1907, when many banks failed as a result of bank runs.</a:t>
              </a:r>
              <a:endParaRPr lang="en-US" sz="2000" b="1" dirty="0">
                <a:solidFill>
                  <a:schemeClr val="bg1"/>
                </a:solidFill>
              </a:endParaRP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5733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event of a run, sound banks (banks that are not bankrupt) can borrow as much cash as they need from the Fed's discount window.</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654" y="3346495"/>
            <a:ext cx="8058422" cy="1027603"/>
            <a:chOff x="542655" y="1736761"/>
            <a:chExt cx="8058422" cy="1027603"/>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655" y="1748701"/>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interest rate that banks pay for such loans is called the </a:t>
              </a:r>
              <a:r>
                <a:rPr lang="en-US" sz="2000" b="1" dirty="0">
                  <a:solidFill>
                    <a:schemeClr val="bg1"/>
                  </a:solidFill>
                </a:rPr>
                <a:t>discount rate </a:t>
              </a:r>
              <a:r>
                <a:rPr lang="en-US" sz="2000" dirty="0">
                  <a:solidFill>
                    <a:schemeClr val="bg1"/>
                  </a:solidFill>
                </a:rPr>
                <a:t>because the bank makes loans against its outstanding loans "at a discount" of their face value.</a:t>
              </a:r>
            </a:p>
          </p:txBody>
        </p:sp>
      </p:grpSp>
      <p:grpSp>
        <p:nvGrpSpPr>
          <p:cNvPr id="14" name="Group 13">
            <a:extLst>
              <a:ext uri="{FF2B5EF4-FFF2-40B4-BE49-F238E27FC236}">
                <a16:creationId xmlns:a16="http://schemas.microsoft.com/office/drawing/2014/main" id="{69BA76EE-7F72-4845-BC3C-6C792578F3E5}"/>
              </a:ext>
            </a:extLst>
          </p:cNvPr>
          <p:cNvGrpSpPr/>
          <p:nvPr/>
        </p:nvGrpSpPr>
        <p:grpSpPr>
          <a:xfrm>
            <a:off x="2066386" y="4438622"/>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A88B6B8D-1130-466E-BC57-FDCCF1FDBB2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0BE71103-228A-4628-8D9D-619EEAEFBE92}"/>
                </a:ext>
              </a:extLst>
            </p:cNvPr>
            <p:cNvSpPr txBox="1"/>
            <p:nvPr/>
          </p:nvSpPr>
          <p:spPr>
            <a:xfrm>
              <a:off x="542655" y="1780233"/>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third traditional method for conducting monetary policy is to raise or lower the discount rate.</a:t>
              </a:r>
            </a:p>
          </p:txBody>
        </p:sp>
      </p:grpSp>
      <p:grpSp>
        <p:nvGrpSpPr>
          <p:cNvPr id="22" name="Group 21">
            <a:extLst>
              <a:ext uri="{FF2B5EF4-FFF2-40B4-BE49-F238E27FC236}">
                <a16:creationId xmlns:a16="http://schemas.microsoft.com/office/drawing/2014/main" id="{F07C94C7-88A1-490D-8827-8309BDE46ACF}"/>
              </a:ext>
            </a:extLst>
          </p:cNvPr>
          <p:cNvGrpSpPr/>
          <p:nvPr/>
        </p:nvGrpSpPr>
        <p:grpSpPr>
          <a:xfrm>
            <a:off x="2066118" y="5328564"/>
            <a:ext cx="8058422" cy="1059135"/>
            <a:chOff x="542655" y="1736761"/>
            <a:chExt cx="8058422" cy="1059135"/>
          </a:xfrm>
          <a:solidFill>
            <a:srgbClr val="627981"/>
          </a:solidFill>
        </p:grpSpPr>
        <p:sp>
          <p:nvSpPr>
            <p:cNvPr id="23" name="Rectangle 22">
              <a:extLst>
                <a:ext uri="{FF2B5EF4-FFF2-40B4-BE49-F238E27FC236}">
                  <a16:creationId xmlns:a16="http://schemas.microsoft.com/office/drawing/2014/main" id="{296E7723-3E97-4FEA-87A1-97860BA6174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4" name="TextBox 23">
              <a:extLst>
                <a:ext uri="{FF2B5EF4-FFF2-40B4-BE49-F238E27FC236}">
                  <a16:creationId xmlns:a16="http://schemas.microsoft.com/office/drawing/2014/main" id="{88817A8C-B14F-4073-B223-C0BF528A2F17}"/>
                </a:ext>
              </a:extLst>
            </p:cNvPr>
            <p:cNvSpPr txBox="1"/>
            <p:nvPr/>
          </p:nvSpPr>
          <p:spPr>
            <a:xfrm>
              <a:off x="542655" y="1780233"/>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central bank raises the discount rate, commercial banks will reduce their borrowing of reserves from the Fed and instead call in loans to replace those reserves.</a:t>
              </a:r>
            </a:p>
          </p:txBody>
        </p:sp>
      </p:grpSp>
    </p:spTree>
    <p:extLst>
      <p:ext uri="{BB962C8B-B14F-4D97-AF65-F5344CB8AC3E}">
        <p14:creationId xmlns:p14="http://schemas.microsoft.com/office/powerpoint/2010/main" val="3189560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881188" y="1428462"/>
            <a:ext cx="8429625" cy="4401205"/>
            <a:chOff x="542923" y="1400746"/>
            <a:chExt cx="8058154" cy="440120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400746"/>
              <a:ext cx="8058154" cy="4401205"/>
            </a:xfrm>
            <a:prstGeom prst="rect">
              <a:avLst/>
            </a:prstGeom>
            <a:grpFill/>
          </p:spPr>
          <p:txBody>
            <a:bodyPr wrap="square" rtlCol="0">
              <a:spAutoFit/>
            </a:bodyPr>
            <a:lstStyle/>
            <a:p>
              <a:pPr algn="ctr"/>
              <a:r>
                <a:rPr lang="en-US" sz="2000" dirty="0">
                  <a:solidFill>
                    <a:schemeClr val="bg1"/>
                  </a:solidFill>
                </a:rPr>
                <a:t>Indicate whether the following monetary policy actions would increase or decrease the money supply.</a:t>
              </a:r>
            </a:p>
            <a:p>
              <a:endParaRPr lang="en-US" sz="2000" dirty="0">
                <a:solidFill>
                  <a:schemeClr val="bg1"/>
                </a:solidFill>
              </a:endParaRPr>
            </a:p>
            <a:p>
              <a:r>
                <a:rPr lang="en-US" sz="2000" dirty="0">
                  <a:solidFill>
                    <a:schemeClr val="bg1"/>
                  </a:solidFill>
                </a:rPr>
                <a:t>The Federal Reserve sells government bonds to banks.</a:t>
              </a:r>
            </a:p>
            <a:p>
              <a:pPr marL="342900" indent="-342900">
                <a:buFont typeface="Wingdings" panose="05000000000000000000" pitchFamily="2" charset="2"/>
                <a:buChar char="q"/>
              </a:pPr>
              <a:r>
                <a:rPr lang="en-US" sz="2000" dirty="0">
                  <a:solidFill>
                    <a:schemeClr val="bg1"/>
                  </a:solidFill>
                </a:rPr>
                <a:t>Increases the money supply</a:t>
              </a:r>
            </a:p>
            <a:p>
              <a:pPr marL="342900" indent="-342900">
                <a:buFont typeface="Wingdings" panose="05000000000000000000" pitchFamily="2" charset="2"/>
                <a:buChar char="q"/>
              </a:pPr>
              <a:r>
                <a:rPr lang="en-US" sz="2000" dirty="0">
                  <a:solidFill>
                    <a:schemeClr val="bg1"/>
                  </a:solidFill>
                </a:rPr>
                <a:t>Decreases the money supply</a:t>
              </a:r>
            </a:p>
            <a:p>
              <a:endParaRPr lang="en-US" sz="2000" dirty="0">
                <a:solidFill>
                  <a:schemeClr val="bg1"/>
                </a:solidFill>
              </a:endParaRPr>
            </a:p>
            <a:p>
              <a:r>
                <a:rPr lang="en-US" sz="2000" dirty="0">
                  <a:solidFill>
                    <a:schemeClr val="bg1"/>
                  </a:solidFill>
                </a:rPr>
                <a:t>The Federal Reserve raises the required reserve ratio.</a:t>
              </a:r>
            </a:p>
            <a:p>
              <a:pPr marL="342900" indent="-342900">
                <a:buFont typeface="Wingdings" panose="05000000000000000000" pitchFamily="2" charset="2"/>
                <a:buChar char="q"/>
              </a:pPr>
              <a:r>
                <a:rPr lang="en-US" sz="2000" dirty="0">
                  <a:solidFill>
                    <a:schemeClr val="bg1"/>
                  </a:solidFill>
                </a:rPr>
                <a:t>Increases the money supply</a:t>
              </a:r>
            </a:p>
            <a:p>
              <a:pPr marL="342900" indent="-342900">
                <a:buFont typeface="Wingdings" panose="05000000000000000000" pitchFamily="2" charset="2"/>
                <a:buChar char="q"/>
              </a:pPr>
              <a:r>
                <a:rPr lang="en-US" sz="2000" dirty="0">
                  <a:solidFill>
                    <a:schemeClr val="bg1"/>
                  </a:solidFill>
                </a:rPr>
                <a:t>Decreases the money supply</a:t>
              </a:r>
            </a:p>
            <a:p>
              <a:endParaRPr lang="en-US" sz="2000" dirty="0">
                <a:solidFill>
                  <a:schemeClr val="bg1"/>
                </a:solidFill>
              </a:endParaRPr>
            </a:p>
            <a:p>
              <a:r>
                <a:rPr lang="en-US" sz="2000" dirty="0">
                  <a:solidFill>
                    <a:schemeClr val="bg1"/>
                  </a:solidFill>
                </a:rPr>
                <a:t>The Federal Reserve reduces the discount rate.</a:t>
              </a:r>
            </a:p>
            <a:p>
              <a:pPr marL="342900" indent="-342900">
                <a:buFont typeface="Wingdings" panose="05000000000000000000" pitchFamily="2" charset="2"/>
                <a:buChar char="q"/>
              </a:pPr>
              <a:r>
                <a:rPr lang="en-US" sz="2000" dirty="0">
                  <a:solidFill>
                    <a:schemeClr val="bg1"/>
                  </a:solidFill>
                </a:rPr>
                <a:t>Increases the money supply</a:t>
              </a:r>
            </a:p>
            <a:p>
              <a:pPr marL="342900" indent="-342900">
                <a:buFont typeface="Wingdings" panose="05000000000000000000" pitchFamily="2" charset="2"/>
                <a:buChar char="q"/>
              </a:pPr>
              <a:r>
                <a:rPr lang="en-US" sz="2000" dirty="0">
                  <a:solidFill>
                    <a:schemeClr val="bg1"/>
                  </a:solidFill>
                </a:rPr>
                <a:t>Decreases the money supply</a:t>
              </a:r>
            </a:p>
          </p:txBody>
        </p:sp>
      </p:grpSp>
    </p:spTree>
    <p:extLst>
      <p:ext uri="{BB962C8B-B14F-4D97-AF65-F5344CB8AC3E}">
        <p14:creationId xmlns:p14="http://schemas.microsoft.com/office/powerpoint/2010/main" val="1511669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881188" y="1428462"/>
            <a:ext cx="8429625" cy="4401205"/>
            <a:chOff x="542923" y="1400746"/>
            <a:chExt cx="8058154" cy="440120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400746"/>
              <a:ext cx="8058154" cy="4401205"/>
            </a:xfrm>
            <a:prstGeom prst="rect">
              <a:avLst/>
            </a:prstGeom>
            <a:grpFill/>
          </p:spPr>
          <p:txBody>
            <a:bodyPr wrap="square" rtlCol="0">
              <a:spAutoFit/>
            </a:bodyPr>
            <a:lstStyle/>
            <a:p>
              <a:pPr algn="ctr"/>
              <a:r>
                <a:rPr lang="en-US" sz="2000" dirty="0">
                  <a:solidFill>
                    <a:schemeClr val="bg1"/>
                  </a:solidFill>
                </a:rPr>
                <a:t>Indicate whether the following monetary policy actions would increase or decrease the money supply.</a:t>
              </a:r>
            </a:p>
            <a:p>
              <a:endParaRPr lang="en-US" sz="2000" dirty="0">
                <a:solidFill>
                  <a:schemeClr val="bg1"/>
                </a:solidFill>
              </a:endParaRPr>
            </a:p>
            <a:p>
              <a:r>
                <a:rPr lang="en-US" sz="2000" dirty="0">
                  <a:solidFill>
                    <a:schemeClr val="bg1"/>
                  </a:solidFill>
                </a:rPr>
                <a:t>The Federal Reserve sells government bonds to banks.</a:t>
              </a:r>
            </a:p>
            <a:p>
              <a:pPr marL="342900" indent="-342900">
                <a:buFont typeface="Wingdings" panose="05000000000000000000" pitchFamily="2" charset="2"/>
                <a:buChar char="q"/>
              </a:pPr>
              <a:r>
                <a:rPr lang="en-US" sz="2000" dirty="0">
                  <a:solidFill>
                    <a:schemeClr val="bg1"/>
                  </a:solidFill>
                </a:rPr>
                <a:t>Increases the money supply</a:t>
              </a:r>
            </a:p>
            <a:p>
              <a:pPr marL="342900" indent="-342900">
                <a:buFont typeface="Wingdings" panose="05000000000000000000" pitchFamily="2" charset="2"/>
                <a:buChar char="q"/>
              </a:pPr>
              <a:r>
                <a:rPr lang="en-US" sz="2000" dirty="0">
                  <a:solidFill>
                    <a:schemeClr val="bg1"/>
                  </a:solidFill>
                </a:rPr>
                <a:t>Decreases the money supply</a:t>
              </a:r>
            </a:p>
            <a:p>
              <a:endParaRPr lang="en-US" sz="2000" dirty="0">
                <a:solidFill>
                  <a:schemeClr val="bg1"/>
                </a:solidFill>
              </a:endParaRPr>
            </a:p>
            <a:p>
              <a:r>
                <a:rPr lang="en-US" sz="2000" dirty="0">
                  <a:solidFill>
                    <a:schemeClr val="bg1"/>
                  </a:solidFill>
                </a:rPr>
                <a:t>The Federal Reserve raises the required reserve ratio.</a:t>
              </a:r>
            </a:p>
            <a:p>
              <a:pPr marL="342900" indent="-342900">
                <a:buFont typeface="Wingdings" panose="05000000000000000000" pitchFamily="2" charset="2"/>
                <a:buChar char="q"/>
              </a:pPr>
              <a:r>
                <a:rPr lang="en-US" sz="2000" dirty="0">
                  <a:solidFill>
                    <a:schemeClr val="bg1"/>
                  </a:solidFill>
                </a:rPr>
                <a:t>Increases the money supply</a:t>
              </a:r>
            </a:p>
            <a:p>
              <a:pPr marL="342900" indent="-342900">
                <a:buFont typeface="Wingdings" panose="05000000000000000000" pitchFamily="2" charset="2"/>
                <a:buChar char="q"/>
              </a:pPr>
              <a:r>
                <a:rPr lang="en-US" sz="2000" dirty="0">
                  <a:solidFill>
                    <a:schemeClr val="bg1"/>
                  </a:solidFill>
                </a:rPr>
                <a:t>Decreases the money supply</a:t>
              </a:r>
            </a:p>
            <a:p>
              <a:endParaRPr lang="en-US" sz="2000" dirty="0">
                <a:solidFill>
                  <a:schemeClr val="bg1"/>
                </a:solidFill>
              </a:endParaRPr>
            </a:p>
            <a:p>
              <a:r>
                <a:rPr lang="en-US" sz="2000" dirty="0">
                  <a:solidFill>
                    <a:schemeClr val="bg1"/>
                  </a:solidFill>
                </a:rPr>
                <a:t>The Federal Reserve reduces the discount rate.</a:t>
              </a:r>
            </a:p>
            <a:p>
              <a:pPr marL="342900" indent="-342900">
                <a:buFont typeface="Wingdings" panose="05000000000000000000" pitchFamily="2" charset="2"/>
                <a:buChar char="q"/>
              </a:pPr>
              <a:r>
                <a:rPr lang="en-US" sz="2000" dirty="0">
                  <a:solidFill>
                    <a:schemeClr val="bg1"/>
                  </a:solidFill>
                </a:rPr>
                <a:t>Increases the money supply</a:t>
              </a:r>
            </a:p>
            <a:p>
              <a:pPr marL="342900" indent="-342900">
                <a:buFont typeface="Wingdings" panose="05000000000000000000" pitchFamily="2" charset="2"/>
                <a:buChar char="q"/>
              </a:pPr>
              <a:r>
                <a:rPr lang="en-US" sz="2000" dirty="0">
                  <a:solidFill>
                    <a:schemeClr val="bg1"/>
                  </a:solidFill>
                </a:rPr>
                <a:t>Decreases the money supply</a:t>
              </a:r>
            </a:p>
          </p:txBody>
        </p:sp>
      </p:grpSp>
      <p:sp>
        <p:nvSpPr>
          <p:cNvPr id="2" name="Rectangle 1">
            <a:extLst>
              <a:ext uri="{FF2B5EF4-FFF2-40B4-BE49-F238E27FC236}">
                <a16:creationId xmlns:a16="http://schemas.microsoft.com/office/drawing/2014/main" id="{93648BA3-18C6-41A3-828D-CB74F603AED5}"/>
              </a:ext>
            </a:extLst>
          </p:cNvPr>
          <p:cNvSpPr/>
          <p:nvPr/>
        </p:nvSpPr>
        <p:spPr>
          <a:xfrm>
            <a:off x="1969846" y="3019823"/>
            <a:ext cx="231389" cy="2443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6EDF9D-E4F3-4AED-87DC-C271031587DB}"/>
              </a:ext>
            </a:extLst>
          </p:cNvPr>
          <p:cNvSpPr/>
          <p:nvPr/>
        </p:nvSpPr>
        <p:spPr>
          <a:xfrm>
            <a:off x="1969845" y="4229539"/>
            <a:ext cx="231389" cy="2443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19660C-5B44-498A-B38B-D5FAE468D2C3}"/>
              </a:ext>
            </a:extLst>
          </p:cNvPr>
          <p:cNvSpPr/>
          <p:nvPr/>
        </p:nvSpPr>
        <p:spPr>
          <a:xfrm>
            <a:off x="1969845" y="5141329"/>
            <a:ext cx="231389" cy="2443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969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pSp>
        <p:nvGrpSpPr>
          <p:cNvPr id="181" name="Google Shape;181;p20"/>
          <p:cNvGrpSpPr/>
          <p:nvPr/>
        </p:nvGrpSpPr>
        <p:grpSpPr>
          <a:xfrm>
            <a:off x="1524001" y="288568"/>
            <a:ext cx="9144001" cy="6332628"/>
            <a:chOff x="-1" y="463132"/>
            <a:chExt cx="9144001" cy="6332628"/>
          </a:xfrm>
        </p:grpSpPr>
        <p:sp>
          <p:nvSpPr>
            <p:cNvPr id="182" name="Google Shape;182;p20"/>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83" name="Google Shape;183;p20"/>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entury Gothic"/>
                  <a:ea typeface="Century Gothic"/>
                  <a:cs typeface="Century Gothic"/>
                  <a:sym typeface="Century Gothic"/>
                </a:rPr>
                <a:t>HAWKES</a:t>
              </a:r>
              <a:r>
                <a:rPr lang="en-US" sz="2800" dirty="0">
                  <a:solidFill>
                    <a:schemeClr val="lt1"/>
                  </a:solidFill>
                  <a:latin typeface="Century Gothic"/>
                  <a:ea typeface="Century Gothic"/>
                  <a:cs typeface="Century Gothic"/>
                  <a:sym typeface="Century Gothic"/>
                </a:rPr>
                <a:t> LEARNING</a:t>
              </a:r>
              <a:endParaRPr dirty="0"/>
            </a:p>
          </p:txBody>
        </p:sp>
      </p:grpSp>
      <p:cxnSp>
        <p:nvCxnSpPr>
          <p:cNvPr id="184" name="Google Shape;184;p20"/>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185" name="Google Shape;185;p20"/>
          <p:cNvSpPr txBox="1"/>
          <p:nvPr/>
        </p:nvSpPr>
        <p:spPr>
          <a:xfrm>
            <a:off x="1459469" y="1341780"/>
            <a:ext cx="9273061" cy="4708981"/>
          </a:xfrm>
          <a:prstGeom prst="rect">
            <a:avLst/>
          </a:prstGeom>
          <a:solidFill>
            <a:srgbClr val="6279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0" dirty="0">
              <a:solidFill>
                <a:schemeClr val="dk1"/>
              </a:solidFill>
              <a:latin typeface="Calibri"/>
              <a:ea typeface="Calibri"/>
              <a:cs typeface="Calibri"/>
              <a:sym typeface="Calibri"/>
            </a:endParaRPr>
          </a:p>
        </p:txBody>
      </p:sp>
      <p:sp>
        <p:nvSpPr>
          <p:cNvPr id="186" name="Google Shape;186;p20"/>
          <p:cNvSpPr txBox="1"/>
          <p:nvPr/>
        </p:nvSpPr>
        <p:spPr>
          <a:xfrm>
            <a:off x="1683025" y="1459475"/>
            <a:ext cx="8855700" cy="4429800"/>
          </a:xfrm>
          <a:prstGeom prst="rect">
            <a:avLst/>
          </a:prstGeom>
          <a:solidFill>
            <a:srgbClr val="627981"/>
          </a:solidFill>
          <a:ln>
            <a:noFill/>
          </a:ln>
        </p:spPr>
        <p:txBody>
          <a:bodyPr spcFirstLastPara="1" wrap="square" lIns="91425" tIns="45700" rIns="91425" bIns="45700" anchor="t" anchorCtr="0">
            <a:noAutofit/>
          </a:bodyPr>
          <a:lstStyle/>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The Fed has three traditional tools to conduct monetary policy:</a:t>
            </a:r>
          </a:p>
          <a:p>
            <a:pPr marL="88900" marR="0" lvl="0" algn="l" rtl="0">
              <a:spcBef>
                <a:spcPts val="0"/>
              </a:spcBef>
              <a:spcAft>
                <a:spcPts val="0"/>
              </a:spcAft>
              <a:buClr>
                <a:schemeClr val="bg1"/>
              </a:buClr>
              <a:buSzPts val="2200"/>
            </a:pPr>
            <a:r>
              <a:rPr lang="en-US" sz="2200" dirty="0">
                <a:solidFill>
                  <a:schemeClr val="bg1"/>
                </a:solidFill>
                <a:latin typeface="Calibri"/>
                <a:ea typeface="Calibri"/>
                <a:cs typeface="Calibri"/>
                <a:sym typeface="Calibri"/>
              </a:rPr>
              <a:t> </a:t>
            </a:r>
            <a:endParaRPr sz="2200" dirty="0">
              <a:solidFill>
                <a:schemeClr val="bg1"/>
              </a:solidFill>
              <a:latin typeface="Calibri"/>
              <a:ea typeface="Calibri"/>
              <a:cs typeface="Calibri"/>
              <a:sym typeface="Calibri"/>
            </a:endParaRPr>
          </a:p>
          <a:p>
            <a:pPr marL="914400" marR="0" lvl="1" indent="-368300" algn="l" rtl="0">
              <a:spcBef>
                <a:spcPts val="0"/>
              </a:spcBef>
              <a:spcAft>
                <a:spcPts val="0"/>
              </a:spcAft>
              <a:buClr>
                <a:schemeClr val="bg1"/>
              </a:buClr>
              <a:buSzPts val="2200"/>
              <a:buFont typeface="Courier New" panose="02070309020205020404" pitchFamily="49" charset="0"/>
              <a:buChar char="o"/>
            </a:pPr>
            <a:r>
              <a:rPr lang="en-US" sz="2200" dirty="0">
                <a:solidFill>
                  <a:schemeClr val="bg1"/>
                </a:solidFill>
                <a:latin typeface="Calibri"/>
                <a:ea typeface="Calibri"/>
                <a:cs typeface="Calibri"/>
                <a:sym typeface="Calibri"/>
              </a:rPr>
              <a:t>Open market operations, which involves buying and selling government bonds with banks</a:t>
            </a:r>
          </a:p>
          <a:p>
            <a:pPr marL="914400" marR="0" lvl="1" indent="-368300" algn="l" rtl="0">
              <a:spcBef>
                <a:spcPts val="0"/>
              </a:spcBef>
              <a:spcAft>
                <a:spcPts val="0"/>
              </a:spcAft>
              <a:buClr>
                <a:schemeClr val="bg1"/>
              </a:buClr>
              <a:buSzPts val="2200"/>
              <a:buFont typeface="Courier New" panose="02070309020205020404" pitchFamily="49" charset="0"/>
              <a:buChar char="o"/>
            </a:pPr>
            <a:endParaRPr sz="2200" dirty="0">
              <a:solidFill>
                <a:schemeClr val="bg1"/>
              </a:solidFill>
              <a:latin typeface="Calibri"/>
              <a:ea typeface="Calibri"/>
              <a:cs typeface="Calibri"/>
              <a:sym typeface="Calibri"/>
            </a:endParaRPr>
          </a:p>
          <a:p>
            <a:pPr marL="914400" marR="0" lvl="1" indent="-368300" algn="l" rtl="0">
              <a:spcBef>
                <a:spcPts val="0"/>
              </a:spcBef>
              <a:spcAft>
                <a:spcPts val="0"/>
              </a:spcAft>
              <a:buClr>
                <a:schemeClr val="bg1"/>
              </a:buClr>
              <a:buSzPts val="2200"/>
              <a:buFont typeface="Courier New" panose="02070309020205020404" pitchFamily="49" charset="0"/>
              <a:buChar char="o"/>
            </a:pPr>
            <a:r>
              <a:rPr lang="en-US" sz="2200" dirty="0">
                <a:solidFill>
                  <a:schemeClr val="bg1"/>
                </a:solidFill>
                <a:latin typeface="Calibri"/>
                <a:ea typeface="Calibri"/>
                <a:cs typeface="Calibri"/>
                <a:sym typeface="Calibri"/>
              </a:rPr>
              <a:t>Reserve requirements, which determine what level of reserves a bank is legally required to hold</a:t>
            </a:r>
          </a:p>
          <a:p>
            <a:pPr marL="914400" marR="0" lvl="1" indent="-368300" algn="l" rtl="0">
              <a:spcBef>
                <a:spcPts val="0"/>
              </a:spcBef>
              <a:spcAft>
                <a:spcPts val="0"/>
              </a:spcAft>
              <a:buClr>
                <a:schemeClr val="bg1"/>
              </a:buClr>
              <a:buSzPts val="2200"/>
              <a:buFont typeface="Courier New" panose="02070309020205020404" pitchFamily="49" charset="0"/>
              <a:buChar char="o"/>
            </a:pPr>
            <a:endParaRPr sz="2200" dirty="0">
              <a:solidFill>
                <a:schemeClr val="bg1"/>
              </a:solidFill>
              <a:latin typeface="Calibri"/>
              <a:ea typeface="Calibri"/>
              <a:cs typeface="Calibri"/>
              <a:sym typeface="Calibri"/>
            </a:endParaRPr>
          </a:p>
          <a:p>
            <a:pPr marL="914400" marR="0" lvl="1" indent="-368300" algn="l" rtl="0">
              <a:spcBef>
                <a:spcPts val="0"/>
              </a:spcBef>
              <a:spcAft>
                <a:spcPts val="0"/>
              </a:spcAft>
              <a:buClr>
                <a:schemeClr val="bg1"/>
              </a:buClr>
              <a:buSzPts val="2200"/>
              <a:buFont typeface="Courier New" panose="02070309020205020404" pitchFamily="49" charset="0"/>
              <a:buChar char="o"/>
            </a:pPr>
            <a:r>
              <a:rPr lang="en-US" sz="2200" dirty="0">
                <a:solidFill>
                  <a:schemeClr val="bg1"/>
                </a:solidFill>
                <a:latin typeface="Calibri"/>
                <a:ea typeface="Calibri"/>
                <a:cs typeface="Calibri"/>
                <a:sym typeface="Calibri"/>
              </a:rPr>
              <a:t>Discount rates, </a:t>
            </a:r>
            <a:r>
              <a:rPr lang="en-US" sz="2200">
                <a:solidFill>
                  <a:schemeClr val="bg1"/>
                </a:solidFill>
                <a:latin typeface="Calibri"/>
                <a:ea typeface="Calibri"/>
                <a:cs typeface="Calibri"/>
                <a:sym typeface="Calibri"/>
              </a:rPr>
              <a:t>which are </a:t>
            </a:r>
            <a:r>
              <a:rPr lang="en-US" sz="2200" dirty="0">
                <a:solidFill>
                  <a:schemeClr val="bg1"/>
                </a:solidFill>
                <a:latin typeface="Calibri"/>
                <a:ea typeface="Calibri"/>
                <a:cs typeface="Calibri"/>
                <a:sym typeface="Calibri"/>
              </a:rPr>
              <a:t>the </a:t>
            </a:r>
            <a:r>
              <a:rPr lang="en-US" sz="2200">
                <a:solidFill>
                  <a:schemeClr val="bg1"/>
                </a:solidFill>
                <a:latin typeface="Calibri"/>
                <a:ea typeface="Calibri"/>
                <a:cs typeface="Calibri"/>
                <a:sym typeface="Calibri"/>
              </a:rPr>
              <a:t>interest rates </a:t>
            </a:r>
            <a:r>
              <a:rPr lang="en-US" sz="2200" dirty="0">
                <a:solidFill>
                  <a:schemeClr val="bg1"/>
                </a:solidFill>
                <a:latin typeface="Calibri"/>
                <a:ea typeface="Calibri"/>
                <a:cs typeface="Calibri"/>
                <a:sym typeface="Calibri"/>
              </a:rPr>
              <a:t>charged by the central bank on the loans that it gives to other commercial banks</a:t>
            </a:r>
          </a:p>
          <a:p>
            <a:pPr marL="914400" marR="0" lvl="1" indent="-368300" algn="l" rtl="0">
              <a:spcBef>
                <a:spcPts val="0"/>
              </a:spcBef>
              <a:spcAft>
                <a:spcPts val="0"/>
              </a:spcAft>
              <a:buClr>
                <a:schemeClr val="bg1"/>
              </a:buClr>
              <a:buSzPts val="2200"/>
              <a:buFont typeface="Courier New" panose="02070309020205020404" pitchFamily="49" charset="0"/>
              <a:buChar char="o"/>
            </a:pPr>
            <a:endParaRPr sz="2200" dirty="0">
              <a:solidFill>
                <a:schemeClr val="bg1"/>
              </a:solidFill>
              <a:latin typeface="Calibri"/>
              <a:ea typeface="Calibri"/>
              <a:cs typeface="Calibri"/>
              <a:sym typeface="Calibri"/>
            </a:endParaRPr>
          </a:p>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The most commonly used tool is open market operations.</a:t>
            </a:r>
            <a:endParaRPr sz="2200" dirty="0">
              <a:solidFill>
                <a:schemeClr val="bg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190"/>
        <p:cNvGrpSpPr/>
        <p:nvPr/>
      </p:nvGrpSpPr>
      <p:grpSpPr>
        <a:xfrm>
          <a:off x="0" y="0"/>
          <a:ext cx="0" cy="0"/>
          <a:chOff x="0" y="0"/>
          <a:chExt cx="0" cy="0"/>
        </a:xfrm>
      </p:grpSpPr>
      <p:cxnSp>
        <p:nvCxnSpPr>
          <p:cNvPr id="191" name="Google Shape;191;p21"/>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192" name="Google Shape;192;p21"/>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dirty="0">
                <a:solidFill>
                  <a:schemeClr val="lt1"/>
                </a:solidFill>
                <a:latin typeface="Century Gothic"/>
                <a:ea typeface="Century Gothic"/>
                <a:cs typeface="Century Gothic"/>
                <a:sym typeface="Century Gothic"/>
              </a:rPr>
              <a:t>HAWKES</a:t>
            </a:r>
            <a:r>
              <a:rPr lang="en-US" sz="7200" dirty="0">
                <a:solidFill>
                  <a:schemeClr val="lt1"/>
                </a:solidFill>
                <a:latin typeface="Century Gothic"/>
                <a:ea typeface="Century Gothic"/>
                <a:cs typeface="Century Gothic"/>
                <a:sym typeface="Century Gothic"/>
              </a:rPr>
              <a:t> LEARNING</a:t>
            </a:r>
            <a:endParaRPr dirty="0"/>
          </a:p>
        </p:txBody>
      </p:sp>
      <p:pic>
        <p:nvPicPr>
          <p:cNvPr id="193" name="Google Shape;193;p21"/>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194" name="Google Shape;194;p21"/>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195" name="Google Shape;195;p21"/>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196" name="Google Shape;196;p21"/>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Reserve's most important function is to conduct the nation's monetary policy. </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Article I, Section 8 of the U.S. Constitution gives Congress the power "to coin money" and "regulate the value thereof." </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62261"/>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central bank has three traditional tools to implement monetary policy in the economy:</a:t>
              </a:r>
            </a:p>
          </p:txBody>
        </p:sp>
      </p:grpSp>
      <p:graphicFrame>
        <p:nvGraphicFramePr>
          <p:cNvPr id="2" name="Diagram 1">
            <a:extLst>
              <a:ext uri="{FF2B5EF4-FFF2-40B4-BE49-F238E27FC236}">
                <a16:creationId xmlns:a16="http://schemas.microsoft.com/office/drawing/2014/main" id="{DF1056E6-BBA3-46C0-9C93-CEB799A1C67C}"/>
              </a:ext>
            </a:extLst>
          </p:cNvPr>
          <p:cNvGraphicFramePr/>
          <p:nvPr>
            <p:extLst>
              <p:ext uri="{D42A27DB-BD31-4B8C-83A1-F6EECF244321}">
                <p14:modId xmlns:p14="http://schemas.microsoft.com/office/powerpoint/2010/main" val="276464409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403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Open Market Operations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most common monetary policy tool in the U.S. is </a:t>
              </a:r>
              <a:r>
                <a:rPr lang="en-US" sz="2000" b="1" dirty="0">
                  <a:solidFill>
                    <a:schemeClr val="bg1"/>
                  </a:solidFill>
                </a:rPr>
                <a:t>open market operations</a:t>
              </a:r>
              <a:r>
                <a:rPr lang="en-US" sz="2000" dirty="0">
                  <a:solidFill>
                    <a:schemeClr val="bg1"/>
                  </a:solidFill>
                </a:rPr>
                <a:t>.</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These take place when the central bank sells or buys U.S. Treasury bonds in order to influence the quantity of bank reserves and interest rates.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62261"/>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specific interest rate targeted in open market operations is the </a:t>
              </a:r>
              <a:r>
                <a:rPr lang="en-US" sz="2000" b="1" dirty="0">
                  <a:solidFill>
                    <a:schemeClr val="bg1"/>
                  </a:solidFill>
                </a:rPr>
                <a:t>federal funds rate</a:t>
              </a:r>
              <a:r>
                <a:rPr lang="en-US" sz="2000" dirty="0">
                  <a:solidFill>
                    <a:schemeClr val="bg1"/>
                  </a:solidFill>
                </a:rPr>
                <a:t>.</a:t>
              </a:r>
            </a:p>
          </p:txBody>
        </p:sp>
      </p:grpSp>
      <p:grpSp>
        <p:nvGrpSpPr>
          <p:cNvPr id="14" name="Group 13">
            <a:extLst>
              <a:ext uri="{FF2B5EF4-FFF2-40B4-BE49-F238E27FC236}">
                <a16:creationId xmlns:a16="http://schemas.microsoft.com/office/drawing/2014/main" id="{88F6E1DE-EA01-4136-900B-231664259EB8}"/>
              </a:ext>
            </a:extLst>
          </p:cNvPr>
          <p:cNvGrpSpPr/>
          <p:nvPr/>
        </p:nvGrpSpPr>
        <p:grpSpPr>
          <a:xfrm>
            <a:off x="2066922" y="4251425"/>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0B4CAF85-E6C7-4191-8211-04FE259771E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EBD7A2E-2294-4512-8659-7BF1FA4B1C1A}"/>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funds rate is the interest rate that commercial banks charge when making overnight loans to other banks.</a:t>
              </a:r>
            </a:p>
          </p:txBody>
        </p:sp>
      </p:grpSp>
    </p:spTree>
    <p:extLst>
      <p:ext uri="{BB962C8B-B14F-4D97-AF65-F5344CB8AC3E}">
        <p14:creationId xmlns:p14="http://schemas.microsoft.com/office/powerpoint/2010/main" val="4232273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Federal Funds Rate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3" y="5817186"/>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algn="ctr"/>
              <a:r>
                <a:rPr lang="en-US" sz="2000" dirty="0">
                  <a:solidFill>
                    <a:schemeClr val="bg1"/>
                  </a:solidFill>
                </a:rPr>
                <a:t>The federal funds rate is a very short-term interest rate, but it reflects credit conditions in financial markets very well.</a:t>
              </a:r>
            </a:p>
          </p:txBody>
        </p:sp>
      </p:grpSp>
      <p:pic>
        <p:nvPicPr>
          <p:cNvPr id="4" name="Picture 3" descr="A graph showing the unemployment rate, inflation rate, and federal funds rate in the United States from 1970 to 2018.">
            <a:extLst>
              <a:ext uri="{FF2B5EF4-FFF2-40B4-BE49-F238E27FC236}">
                <a16:creationId xmlns:a16="http://schemas.microsoft.com/office/drawing/2014/main" id="{F614F2BD-331A-4201-B109-3B6486B9A4B3}"/>
              </a:ext>
            </a:extLst>
          </p:cNvPr>
          <p:cNvPicPr>
            <a:picLocks noChangeAspect="1"/>
          </p:cNvPicPr>
          <p:nvPr/>
        </p:nvPicPr>
        <p:blipFill>
          <a:blip r:embed="rId3"/>
          <a:stretch>
            <a:fillRect/>
          </a:stretch>
        </p:blipFill>
        <p:spPr>
          <a:xfrm>
            <a:off x="2383961" y="1318396"/>
            <a:ext cx="7424077" cy="4318303"/>
          </a:xfrm>
          <a:prstGeom prst="rect">
            <a:avLst/>
          </a:prstGeom>
        </p:spPr>
      </p:pic>
    </p:spTree>
    <p:extLst>
      <p:ext uri="{BB962C8B-B14F-4D97-AF65-F5344CB8AC3E}">
        <p14:creationId xmlns:p14="http://schemas.microsoft.com/office/powerpoint/2010/main" val="2152086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Federal Open Market Committee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Open Market Committee (FOMC) makes the decisions regarding open market operations.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FOMC comprises seven members of the Federal Reserve's Board of Governors.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62261"/>
            <a:ext cx="8058154" cy="1046322"/>
            <a:chOff x="542923" y="1736761"/>
            <a:chExt cx="8058154" cy="1046322"/>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FOMC tries to act by consensus; however, the Federal Reserve's chair has traditionally played a powerful role in defining and shaping that consensus.</a:t>
              </a:r>
            </a:p>
          </p:txBody>
        </p:sp>
      </p:grpSp>
      <p:grpSp>
        <p:nvGrpSpPr>
          <p:cNvPr id="14" name="Group 13">
            <a:extLst>
              <a:ext uri="{FF2B5EF4-FFF2-40B4-BE49-F238E27FC236}">
                <a16:creationId xmlns:a16="http://schemas.microsoft.com/office/drawing/2014/main" id="{6CB0D0F9-E0E3-4BEA-A916-8FD8213EB0EE}"/>
              </a:ext>
            </a:extLst>
          </p:cNvPr>
          <p:cNvGrpSpPr/>
          <p:nvPr/>
        </p:nvGrpSpPr>
        <p:grpSpPr>
          <a:xfrm>
            <a:off x="2066654" y="4500202"/>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05D08BE9-9375-4EDD-B0E9-62F668B9BD2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AB3D7289-626C-41CD-A660-5D02E71BDED3}"/>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Over the last few decades, open market operations have been the most commonly used tool of monetary policy for the Fed and central banks.</a:t>
              </a:r>
            </a:p>
          </p:txBody>
        </p:sp>
      </p:grpSp>
    </p:spTree>
    <p:extLst>
      <p:ext uri="{BB962C8B-B14F-4D97-AF65-F5344CB8AC3E}">
        <p14:creationId xmlns:p14="http://schemas.microsoft.com/office/powerpoint/2010/main" val="38609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Open Market Operations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A7A2084-D059-4E81-8776-81336E494B2A}"/>
              </a:ext>
            </a:extLst>
          </p:cNvPr>
          <p:cNvSpPr txBox="1"/>
          <p:nvPr/>
        </p:nvSpPr>
        <p:spPr>
          <a:xfrm>
            <a:off x="5806441" y="1325880"/>
            <a:ext cx="1097280" cy="381000"/>
          </a:xfrm>
          <a:prstGeom prst="rect">
            <a:avLst/>
          </a:prstGeom>
          <a:noFill/>
        </p:spPr>
        <p:txBody>
          <a:bodyPr wrap="square" rtlCol="0">
            <a:spAutoFit/>
          </a:bodyPr>
          <a:lstStyle/>
          <a:p>
            <a:pPr algn="ctr"/>
            <a:r>
              <a:rPr lang="en-US" b="1" dirty="0"/>
              <a:t>Assets</a:t>
            </a:r>
          </a:p>
        </p:txBody>
      </p:sp>
      <p:sp>
        <p:nvSpPr>
          <p:cNvPr id="24" name="TextBox 23">
            <a:extLst>
              <a:ext uri="{FF2B5EF4-FFF2-40B4-BE49-F238E27FC236}">
                <a16:creationId xmlns:a16="http://schemas.microsoft.com/office/drawing/2014/main" id="{FB32232F-73F2-4477-A20D-7278D11FAC72}"/>
              </a:ext>
            </a:extLst>
          </p:cNvPr>
          <p:cNvSpPr txBox="1"/>
          <p:nvPr/>
        </p:nvSpPr>
        <p:spPr>
          <a:xfrm>
            <a:off x="7612380" y="1325880"/>
            <a:ext cx="2346960" cy="369332"/>
          </a:xfrm>
          <a:prstGeom prst="rect">
            <a:avLst/>
          </a:prstGeom>
          <a:noFill/>
        </p:spPr>
        <p:txBody>
          <a:bodyPr wrap="square" rtlCol="0">
            <a:spAutoFit/>
          </a:bodyPr>
          <a:lstStyle/>
          <a:p>
            <a:pPr algn="ctr"/>
            <a:r>
              <a:rPr lang="en-US" b="1" dirty="0"/>
              <a:t>Liabilities + Net Worth</a:t>
            </a:r>
          </a:p>
        </p:txBody>
      </p:sp>
      <p:cxnSp>
        <p:nvCxnSpPr>
          <p:cNvPr id="4" name="Straight Connector 3">
            <a:extLst>
              <a:ext uri="{FF2B5EF4-FFF2-40B4-BE49-F238E27FC236}">
                <a16:creationId xmlns:a16="http://schemas.microsoft.com/office/drawing/2014/main" id="{1A848231-2B3D-4DB8-A3DC-5CA7A587CABA}"/>
              </a:ext>
            </a:extLst>
          </p:cNvPr>
          <p:cNvCxnSpPr>
            <a:cxnSpLocks/>
          </p:cNvCxnSpPr>
          <p:nvPr/>
        </p:nvCxnSpPr>
        <p:spPr>
          <a:xfrm>
            <a:off x="7559040" y="1463040"/>
            <a:ext cx="0" cy="1192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A1F6165-12BE-432A-9505-F516EEDA7850}"/>
              </a:ext>
            </a:extLst>
          </p:cNvPr>
          <p:cNvSpPr txBox="1"/>
          <p:nvPr/>
        </p:nvSpPr>
        <p:spPr>
          <a:xfrm>
            <a:off x="5151121" y="1722120"/>
            <a:ext cx="1097280" cy="381000"/>
          </a:xfrm>
          <a:prstGeom prst="rect">
            <a:avLst/>
          </a:prstGeom>
          <a:noFill/>
        </p:spPr>
        <p:txBody>
          <a:bodyPr wrap="square" rtlCol="0">
            <a:spAutoFit/>
          </a:bodyPr>
          <a:lstStyle/>
          <a:p>
            <a:pPr algn="ctr"/>
            <a:r>
              <a:rPr lang="en-US" dirty="0"/>
              <a:t>Reserves</a:t>
            </a:r>
          </a:p>
        </p:txBody>
      </p:sp>
      <p:sp>
        <p:nvSpPr>
          <p:cNvPr id="27" name="TextBox 26">
            <a:extLst>
              <a:ext uri="{FF2B5EF4-FFF2-40B4-BE49-F238E27FC236}">
                <a16:creationId xmlns:a16="http://schemas.microsoft.com/office/drawing/2014/main" id="{9591C917-37FF-4BA4-A0D5-A6424FB297B3}"/>
              </a:ext>
            </a:extLst>
          </p:cNvPr>
          <p:cNvSpPr txBox="1"/>
          <p:nvPr/>
        </p:nvSpPr>
        <p:spPr>
          <a:xfrm>
            <a:off x="5151121" y="2026920"/>
            <a:ext cx="1097280" cy="381000"/>
          </a:xfrm>
          <a:prstGeom prst="rect">
            <a:avLst/>
          </a:prstGeom>
          <a:noFill/>
        </p:spPr>
        <p:txBody>
          <a:bodyPr wrap="square" rtlCol="0">
            <a:spAutoFit/>
          </a:bodyPr>
          <a:lstStyle/>
          <a:p>
            <a:pPr algn="ctr"/>
            <a:r>
              <a:rPr lang="en-US" dirty="0"/>
              <a:t>Bonds</a:t>
            </a:r>
          </a:p>
        </p:txBody>
      </p:sp>
      <p:sp>
        <p:nvSpPr>
          <p:cNvPr id="28" name="TextBox 27">
            <a:extLst>
              <a:ext uri="{FF2B5EF4-FFF2-40B4-BE49-F238E27FC236}">
                <a16:creationId xmlns:a16="http://schemas.microsoft.com/office/drawing/2014/main" id="{5D1A83CC-AE92-413A-A586-04D01BFEB369}"/>
              </a:ext>
            </a:extLst>
          </p:cNvPr>
          <p:cNvSpPr txBox="1"/>
          <p:nvPr/>
        </p:nvSpPr>
        <p:spPr>
          <a:xfrm>
            <a:off x="5151121" y="2301240"/>
            <a:ext cx="1097280" cy="381000"/>
          </a:xfrm>
          <a:prstGeom prst="rect">
            <a:avLst/>
          </a:prstGeom>
          <a:noFill/>
        </p:spPr>
        <p:txBody>
          <a:bodyPr wrap="square" rtlCol="0">
            <a:spAutoFit/>
          </a:bodyPr>
          <a:lstStyle/>
          <a:p>
            <a:pPr algn="ctr"/>
            <a:r>
              <a:rPr lang="en-US" dirty="0"/>
              <a:t>Loans</a:t>
            </a:r>
          </a:p>
        </p:txBody>
      </p:sp>
      <p:sp>
        <p:nvSpPr>
          <p:cNvPr id="29" name="TextBox 28">
            <a:extLst>
              <a:ext uri="{FF2B5EF4-FFF2-40B4-BE49-F238E27FC236}">
                <a16:creationId xmlns:a16="http://schemas.microsoft.com/office/drawing/2014/main" id="{24ADE14E-F3BB-4165-9DD7-1ADFD081C202}"/>
              </a:ext>
            </a:extLst>
          </p:cNvPr>
          <p:cNvSpPr txBox="1"/>
          <p:nvPr/>
        </p:nvSpPr>
        <p:spPr>
          <a:xfrm>
            <a:off x="6461760" y="1722120"/>
            <a:ext cx="1097280" cy="381000"/>
          </a:xfrm>
          <a:prstGeom prst="rect">
            <a:avLst/>
          </a:prstGeom>
          <a:noFill/>
        </p:spPr>
        <p:txBody>
          <a:bodyPr wrap="square" rtlCol="0">
            <a:spAutoFit/>
          </a:bodyPr>
          <a:lstStyle/>
          <a:p>
            <a:pPr algn="ctr"/>
            <a:r>
              <a:rPr lang="en-US" dirty="0"/>
              <a:t>40</a:t>
            </a:r>
          </a:p>
        </p:txBody>
      </p:sp>
      <p:sp>
        <p:nvSpPr>
          <p:cNvPr id="30" name="TextBox 29">
            <a:extLst>
              <a:ext uri="{FF2B5EF4-FFF2-40B4-BE49-F238E27FC236}">
                <a16:creationId xmlns:a16="http://schemas.microsoft.com/office/drawing/2014/main" id="{CE9B0D35-DB70-4C29-8613-48F3110952B1}"/>
              </a:ext>
            </a:extLst>
          </p:cNvPr>
          <p:cNvSpPr txBox="1"/>
          <p:nvPr/>
        </p:nvSpPr>
        <p:spPr>
          <a:xfrm>
            <a:off x="6461760" y="2011680"/>
            <a:ext cx="1097280" cy="381000"/>
          </a:xfrm>
          <a:prstGeom prst="rect">
            <a:avLst/>
          </a:prstGeom>
          <a:noFill/>
        </p:spPr>
        <p:txBody>
          <a:bodyPr wrap="square" rtlCol="0">
            <a:spAutoFit/>
          </a:bodyPr>
          <a:lstStyle/>
          <a:p>
            <a:pPr algn="ctr"/>
            <a:r>
              <a:rPr lang="en-US" dirty="0"/>
              <a:t>120</a:t>
            </a:r>
          </a:p>
        </p:txBody>
      </p:sp>
      <p:sp>
        <p:nvSpPr>
          <p:cNvPr id="31" name="TextBox 30">
            <a:extLst>
              <a:ext uri="{FF2B5EF4-FFF2-40B4-BE49-F238E27FC236}">
                <a16:creationId xmlns:a16="http://schemas.microsoft.com/office/drawing/2014/main" id="{2921D7B6-008C-4CEF-8ACD-4A6E672D6DFB}"/>
              </a:ext>
            </a:extLst>
          </p:cNvPr>
          <p:cNvSpPr txBox="1"/>
          <p:nvPr/>
        </p:nvSpPr>
        <p:spPr>
          <a:xfrm>
            <a:off x="6461760" y="2306073"/>
            <a:ext cx="1097280" cy="381000"/>
          </a:xfrm>
          <a:prstGeom prst="rect">
            <a:avLst/>
          </a:prstGeom>
          <a:noFill/>
        </p:spPr>
        <p:txBody>
          <a:bodyPr wrap="square" rtlCol="0">
            <a:spAutoFit/>
          </a:bodyPr>
          <a:lstStyle/>
          <a:p>
            <a:pPr algn="ctr"/>
            <a:r>
              <a:rPr lang="en-US" dirty="0"/>
              <a:t>300</a:t>
            </a:r>
          </a:p>
        </p:txBody>
      </p:sp>
      <p:sp>
        <p:nvSpPr>
          <p:cNvPr id="32" name="TextBox 31">
            <a:extLst>
              <a:ext uri="{FF2B5EF4-FFF2-40B4-BE49-F238E27FC236}">
                <a16:creationId xmlns:a16="http://schemas.microsoft.com/office/drawing/2014/main" id="{D7C40A3C-3FBD-42E3-88A2-B6AC9C570579}"/>
              </a:ext>
            </a:extLst>
          </p:cNvPr>
          <p:cNvSpPr txBox="1"/>
          <p:nvPr/>
        </p:nvSpPr>
        <p:spPr>
          <a:xfrm>
            <a:off x="7711441" y="1722120"/>
            <a:ext cx="1097280" cy="381000"/>
          </a:xfrm>
          <a:prstGeom prst="rect">
            <a:avLst/>
          </a:prstGeom>
          <a:noFill/>
        </p:spPr>
        <p:txBody>
          <a:bodyPr wrap="square" rtlCol="0">
            <a:spAutoFit/>
          </a:bodyPr>
          <a:lstStyle/>
          <a:p>
            <a:pPr algn="ctr"/>
            <a:r>
              <a:rPr lang="en-US" dirty="0"/>
              <a:t>Reserves</a:t>
            </a:r>
          </a:p>
        </p:txBody>
      </p:sp>
      <p:sp>
        <p:nvSpPr>
          <p:cNvPr id="33" name="TextBox 32">
            <a:extLst>
              <a:ext uri="{FF2B5EF4-FFF2-40B4-BE49-F238E27FC236}">
                <a16:creationId xmlns:a16="http://schemas.microsoft.com/office/drawing/2014/main" id="{D6879C78-42EF-4486-8C2F-015A4A47F408}"/>
              </a:ext>
            </a:extLst>
          </p:cNvPr>
          <p:cNvSpPr txBox="1"/>
          <p:nvPr/>
        </p:nvSpPr>
        <p:spPr>
          <a:xfrm>
            <a:off x="9022080" y="1722120"/>
            <a:ext cx="1097280" cy="381000"/>
          </a:xfrm>
          <a:prstGeom prst="rect">
            <a:avLst/>
          </a:prstGeom>
          <a:noFill/>
        </p:spPr>
        <p:txBody>
          <a:bodyPr wrap="square" rtlCol="0">
            <a:spAutoFit/>
          </a:bodyPr>
          <a:lstStyle/>
          <a:p>
            <a:pPr algn="ctr"/>
            <a:r>
              <a:rPr lang="en-US" dirty="0"/>
              <a:t>400</a:t>
            </a:r>
          </a:p>
        </p:txBody>
      </p:sp>
      <p:cxnSp>
        <p:nvCxnSpPr>
          <p:cNvPr id="6" name="Straight Connector 5">
            <a:extLst>
              <a:ext uri="{FF2B5EF4-FFF2-40B4-BE49-F238E27FC236}">
                <a16:creationId xmlns:a16="http://schemas.microsoft.com/office/drawing/2014/main" id="{1A94D0CF-F3AB-4178-AE03-E60F68B9E23D}"/>
              </a:ext>
            </a:extLst>
          </p:cNvPr>
          <p:cNvCxnSpPr/>
          <p:nvPr/>
        </p:nvCxnSpPr>
        <p:spPr>
          <a:xfrm>
            <a:off x="5151121" y="1710452"/>
            <a:ext cx="49682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2390B44-363A-4A70-A786-A9163DDABD28}"/>
              </a:ext>
            </a:extLst>
          </p:cNvPr>
          <p:cNvSpPr txBox="1"/>
          <p:nvPr/>
        </p:nvSpPr>
        <p:spPr>
          <a:xfrm>
            <a:off x="7711441" y="2286000"/>
            <a:ext cx="1310638" cy="369332"/>
          </a:xfrm>
          <a:prstGeom prst="rect">
            <a:avLst/>
          </a:prstGeom>
          <a:noFill/>
        </p:spPr>
        <p:txBody>
          <a:bodyPr wrap="square" rtlCol="0">
            <a:spAutoFit/>
          </a:bodyPr>
          <a:lstStyle/>
          <a:p>
            <a:pPr algn="ctr"/>
            <a:r>
              <a:rPr lang="en-US" dirty="0"/>
              <a:t>Net Worth</a:t>
            </a:r>
          </a:p>
        </p:txBody>
      </p:sp>
      <p:sp>
        <p:nvSpPr>
          <p:cNvPr id="35" name="TextBox 34">
            <a:extLst>
              <a:ext uri="{FF2B5EF4-FFF2-40B4-BE49-F238E27FC236}">
                <a16:creationId xmlns:a16="http://schemas.microsoft.com/office/drawing/2014/main" id="{C1FBE8BC-5971-447A-89E2-F55D8BF62EAF}"/>
              </a:ext>
            </a:extLst>
          </p:cNvPr>
          <p:cNvSpPr txBox="1"/>
          <p:nvPr/>
        </p:nvSpPr>
        <p:spPr>
          <a:xfrm>
            <a:off x="9022080" y="2286000"/>
            <a:ext cx="1097280" cy="381000"/>
          </a:xfrm>
          <a:prstGeom prst="rect">
            <a:avLst/>
          </a:prstGeom>
          <a:noFill/>
        </p:spPr>
        <p:txBody>
          <a:bodyPr wrap="square" rtlCol="0">
            <a:spAutoFit/>
          </a:bodyPr>
          <a:lstStyle/>
          <a:p>
            <a:pPr algn="ctr"/>
            <a:r>
              <a:rPr lang="en-US" dirty="0"/>
              <a:t>60</a:t>
            </a:r>
          </a:p>
        </p:txBody>
      </p:sp>
      <p:sp>
        <p:nvSpPr>
          <p:cNvPr id="65" name="TextBox 64">
            <a:extLst>
              <a:ext uri="{FF2B5EF4-FFF2-40B4-BE49-F238E27FC236}">
                <a16:creationId xmlns:a16="http://schemas.microsoft.com/office/drawing/2014/main" id="{6F3C8A41-D92E-4B7C-A6D4-9D4A151C7993}"/>
              </a:ext>
            </a:extLst>
          </p:cNvPr>
          <p:cNvSpPr txBox="1"/>
          <p:nvPr/>
        </p:nvSpPr>
        <p:spPr>
          <a:xfrm>
            <a:off x="5821681" y="3002280"/>
            <a:ext cx="1097280" cy="381000"/>
          </a:xfrm>
          <a:prstGeom prst="rect">
            <a:avLst/>
          </a:prstGeom>
          <a:noFill/>
        </p:spPr>
        <p:txBody>
          <a:bodyPr wrap="square" rtlCol="0">
            <a:spAutoFit/>
          </a:bodyPr>
          <a:lstStyle/>
          <a:p>
            <a:pPr algn="ctr"/>
            <a:r>
              <a:rPr lang="en-US" b="1" dirty="0"/>
              <a:t>Assets</a:t>
            </a:r>
          </a:p>
        </p:txBody>
      </p:sp>
      <p:sp>
        <p:nvSpPr>
          <p:cNvPr id="66" name="TextBox 65">
            <a:extLst>
              <a:ext uri="{FF2B5EF4-FFF2-40B4-BE49-F238E27FC236}">
                <a16:creationId xmlns:a16="http://schemas.microsoft.com/office/drawing/2014/main" id="{DD720F27-1B9D-45C9-8179-B8F29F9EE879}"/>
              </a:ext>
            </a:extLst>
          </p:cNvPr>
          <p:cNvSpPr txBox="1"/>
          <p:nvPr/>
        </p:nvSpPr>
        <p:spPr>
          <a:xfrm>
            <a:off x="7627620" y="3002280"/>
            <a:ext cx="2346960" cy="369332"/>
          </a:xfrm>
          <a:prstGeom prst="rect">
            <a:avLst/>
          </a:prstGeom>
          <a:noFill/>
        </p:spPr>
        <p:txBody>
          <a:bodyPr wrap="square" rtlCol="0">
            <a:spAutoFit/>
          </a:bodyPr>
          <a:lstStyle/>
          <a:p>
            <a:pPr algn="ctr"/>
            <a:r>
              <a:rPr lang="en-US" b="1" dirty="0"/>
              <a:t>Liabilities + Net Worth</a:t>
            </a:r>
          </a:p>
        </p:txBody>
      </p:sp>
      <p:cxnSp>
        <p:nvCxnSpPr>
          <p:cNvPr id="67" name="Straight Connector 66">
            <a:extLst>
              <a:ext uri="{FF2B5EF4-FFF2-40B4-BE49-F238E27FC236}">
                <a16:creationId xmlns:a16="http://schemas.microsoft.com/office/drawing/2014/main" id="{49782498-DA06-46CB-A734-1EB2EF4EFFF6}"/>
              </a:ext>
            </a:extLst>
          </p:cNvPr>
          <p:cNvCxnSpPr>
            <a:cxnSpLocks/>
          </p:cNvCxnSpPr>
          <p:nvPr/>
        </p:nvCxnSpPr>
        <p:spPr>
          <a:xfrm>
            <a:off x="7574280" y="3139440"/>
            <a:ext cx="0" cy="1192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0872F576-D0E1-43DB-AA61-A4715C776B32}"/>
              </a:ext>
            </a:extLst>
          </p:cNvPr>
          <p:cNvSpPr txBox="1"/>
          <p:nvPr/>
        </p:nvSpPr>
        <p:spPr>
          <a:xfrm>
            <a:off x="5166361" y="3398520"/>
            <a:ext cx="1097280" cy="381000"/>
          </a:xfrm>
          <a:prstGeom prst="rect">
            <a:avLst/>
          </a:prstGeom>
          <a:noFill/>
        </p:spPr>
        <p:txBody>
          <a:bodyPr wrap="square" rtlCol="0">
            <a:spAutoFit/>
          </a:bodyPr>
          <a:lstStyle/>
          <a:p>
            <a:pPr algn="ctr"/>
            <a:r>
              <a:rPr lang="en-US" dirty="0"/>
              <a:t>Reserves</a:t>
            </a:r>
          </a:p>
        </p:txBody>
      </p:sp>
      <p:sp>
        <p:nvSpPr>
          <p:cNvPr id="69" name="TextBox 68">
            <a:extLst>
              <a:ext uri="{FF2B5EF4-FFF2-40B4-BE49-F238E27FC236}">
                <a16:creationId xmlns:a16="http://schemas.microsoft.com/office/drawing/2014/main" id="{9F72A455-67EA-4F57-93B1-C0375F051FB0}"/>
              </a:ext>
            </a:extLst>
          </p:cNvPr>
          <p:cNvSpPr txBox="1"/>
          <p:nvPr/>
        </p:nvSpPr>
        <p:spPr>
          <a:xfrm>
            <a:off x="5166361" y="3703320"/>
            <a:ext cx="1097280" cy="381000"/>
          </a:xfrm>
          <a:prstGeom prst="rect">
            <a:avLst/>
          </a:prstGeom>
          <a:noFill/>
        </p:spPr>
        <p:txBody>
          <a:bodyPr wrap="square" rtlCol="0">
            <a:spAutoFit/>
          </a:bodyPr>
          <a:lstStyle/>
          <a:p>
            <a:pPr algn="ctr"/>
            <a:r>
              <a:rPr lang="en-US" dirty="0"/>
              <a:t>Bonds</a:t>
            </a:r>
          </a:p>
        </p:txBody>
      </p:sp>
      <p:sp>
        <p:nvSpPr>
          <p:cNvPr id="70" name="TextBox 69">
            <a:extLst>
              <a:ext uri="{FF2B5EF4-FFF2-40B4-BE49-F238E27FC236}">
                <a16:creationId xmlns:a16="http://schemas.microsoft.com/office/drawing/2014/main" id="{0A534655-EFFF-41EC-8DF5-3222AACE1F8B}"/>
              </a:ext>
            </a:extLst>
          </p:cNvPr>
          <p:cNvSpPr txBox="1"/>
          <p:nvPr/>
        </p:nvSpPr>
        <p:spPr>
          <a:xfrm>
            <a:off x="5166361" y="3977640"/>
            <a:ext cx="1097280" cy="381000"/>
          </a:xfrm>
          <a:prstGeom prst="rect">
            <a:avLst/>
          </a:prstGeom>
          <a:noFill/>
        </p:spPr>
        <p:txBody>
          <a:bodyPr wrap="square" rtlCol="0">
            <a:spAutoFit/>
          </a:bodyPr>
          <a:lstStyle/>
          <a:p>
            <a:pPr algn="ctr"/>
            <a:r>
              <a:rPr lang="en-US" dirty="0"/>
              <a:t>Loans</a:t>
            </a:r>
          </a:p>
        </p:txBody>
      </p:sp>
      <p:sp>
        <p:nvSpPr>
          <p:cNvPr id="71" name="TextBox 70">
            <a:extLst>
              <a:ext uri="{FF2B5EF4-FFF2-40B4-BE49-F238E27FC236}">
                <a16:creationId xmlns:a16="http://schemas.microsoft.com/office/drawing/2014/main" id="{A4D3929B-F664-4F34-A47C-EBD39D8B6959}"/>
              </a:ext>
            </a:extLst>
          </p:cNvPr>
          <p:cNvSpPr txBox="1"/>
          <p:nvPr/>
        </p:nvSpPr>
        <p:spPr>
          <a:xfrm>
            <a:off x="6476999" y="3398520"/>
            <a:ext cx="1158241" cy="369332"/>
          </a:xfrm>
          <a:prstGeom prst="rect">
            <a:avLst/>
          </a:prstGeom>
          <a:noFill/>
        </p:spPr>
        <p:txBody>
          <a:bodyPr wrap="square" rtlCol="0">
            <a:spAutoFit/>
          </a:bodyPr>
          <a:lstStyle/>
          <a:p>
            <a:pPr algn="ctr"/>
            <a:r>
              <a:rPr lang="en-US" dirty="0"/>
              <a:t>40+20=60</a:t>
            </a:r>
          </a:p>
        </p:txBody>
      </p:sp>
      <p:sp>
        <p:nvSpPr>
          <p:cNvPr id="72" name="TextBox 71">
            <a:extLst>
              <a:ext uri="{FF2B5EF4-FFF2-40B4-BE49-F238E27FC236}">
                <a16:creationId xmlns:a16="http://schemas.microsoft.com/office/drawing/2014/main" id="{E92AE335-0511-4029-825C-135223C81616}"/>
              </a:ext>
            </a:extLst>
          </p:cNvPr>
          <p:cNvSpPr txBox="1"/>
          <p:nvPr/>
        </p:nvSpPr>
        <p:spPr>
          <a:xfrm>
            <a:off x="6324599" y="3688080"/>
            <a:ext cx="1310637" cy="369332"/>
          </a:xfrm>
          <a:prstGeom prst="rect">
            <a:avLst/>
          </a:prstGeom>
          <a:noFill/>
        </p:spPr>
        <p:txBody>
          <a:bodyPr wrap="square" rtlCol="0">
            <a:spAutoFit/>
          </a:bodyPr>
          <a:lstStyle/>
          <a:p>
            <a:pPr algn="ctr"/>
            <a:r>
              <a:rPr lang="en-US" dirty="0"/>
              <a:t>120-20=100</a:t>
            </a:r>
          </a:p>
        </p:txBody>
      </p:sp>
      <p:sp>
        <p:nvSpPr>
          <p:cNvPr id="73" name="TextBox 72">
            <a:extLst>
              <a:ext uri="{FF2B5EF4-FFF2-40B4-BE49-F238E27FC236}">
                <a16:creationId xmlns:a16="http://schemas.microsoft.com/office/drawing/2014/main" id="{C2731ED0-2B52-46B1-9642-35A239A5C1A8}"/>
              </a:ext>
            </a:extLst>
          </p:cNvPr>
          <p:cNvSpPr txBox="1"/>
          <p:nvPr/>
        </p:nvSpPr>
        <p:spPr>
          <a:xfrm>
            <a:off x="6477000" y="3982473"/>
            <a:ext cx="1097280" cy="381000"/>
          </a:xfrm>
          <a:prstGeom prst="rect">
            <a:avLst/>
          </a:prstGeom>
          <a:noFill/>
        </p:spPr>
        <p:txBody>
          <a:bodyPr wrap="square" rtlCol="0">
            <a:spAutoFit/>
          </a:bodyPr>
          <a:lstStyle/>
          <a:p>
            <a:pPr algn="ctr"/>
            <a:r>
              <a:rPr lang="en-US" dirty="0"/>
              <a:t>300</a:t>
            </a:r>
          </a:p>
        </p:txBody>
      </p:sp>
      <p:sp>
        <p:nvSpPr>
          <p:cNvPr id="74" name="TextBox 73">
            <a:extLst>
              <a:ext uri="{FF2B5EF4-FFF2-40B4-BE49-F238E27FC236}">
                <a16:creationId xmlns:a16="http://schemas.microsoft.com/office/drawing/2014/main" id="{EA53598D-6B00-48DD-BBCA-BE4489366398}"/>
              </a:ext>
            </a:extLst>
          </p:cNvPr>
          <p:cNvSpPr txBox="1"/>
          <p:nvPr/>
        </p:nvSpPr>
        <p:spPr>
          <a:xfrm>
            <a:off x="7726681" y="3398520"/>
            <a:ext cx="1097280" cy="381000"/>
          </a:xfrm>
          <a:prstGeom prst="rect">
            <a:avLst/>
          </a:prstGeom>
          <a:noFill/>
        </p:spPr>
        <p:txBody>
          <a:bodyPr wrap="square" rtlCol="0">
            <a:spAutoFit/>
          </a:bodyPr>
          <a:lstStyle/>
          <a:p>
            <a:pPr algn="ctr"/>
            <a:r>
              <a:rPr lang="en-US" dirty="0"/>
              <a:t>Reserves</a:t>
            </a:r>
          </a:p>
        </p:txBody>
      </p:sp>
      <p:sp>
        <p:nvSpPr>
          <p:cNvPr id="75" name="TextBox 74">
            <a:extLst>
              <a:ext uri="{FF2B5EF4-FFF2-40B4-BE49-F238E27FC236}">
                <a16:creationId xmlns:a16="http://schemas.microsoft.com/office/drawing/2014/main" id="{AB6AC8E1-9528-433E-96FB-2C53AD0A051C}"/>
              </a:ext>
            </a:extLst>
          </p:cNvPr>
          <p:cNvSpPr txBox="1"/>
          <p:nvPr/>
        </p:nvSpPr>
        <p:spPr>
          <a:xfrm>
            <a:off x="9037320" y="3398520"/>
            <a:ext cx="1097280" cy="381000"/>
          </a:xfrm>
          <a:prstGeom prst="rect">
            <a:avLst/>
          </a:prstGeom>
          <a:noFill/>
        </p:spPr>
        <p:txBody>
          <a:bodyPr wrap="square" rtlCol="0">
            <a:spAutoFit/>
          </a:bodyPr>
          <a:lstStyle/>
          <a:p>
            <a:pPr algn="ctr"/>
            <a:r>
              <a:rPr lang="en-US" dirty="0"/>
              <a:t>400</a:t>
            </a:r>
          </a:p>
        </p:txBody>
      </p:sp>
      <p:cxnSp>
        <p:nvCxnSpPr>
          <p:cNvPr id="76" name="Straight Connector 75">
            <a:extLst>
              <a:ext uri="{FF2B5EF4-FFF2-40B4-BE49-F238E27FC236}">
                <a16:creationId xmlns:a16="http://schemas.microsoft.com/office/drawing/2014/main" id="{F9BA5EE3-DF02-4147-AAEF-2561D3448BD8}"/>
              </a:ext>
            </a:extLst>
          </p:cNvPr>
          <p:cNvCxnSpPr/>
          <p:nvPr/>
        </p:nvCxnSpPr>
        <p:spPr>
          <a:xfrm>
            <a:off x="5166361" y="3386852"/>
            <a:ext cx="49682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79E1F37A-05F8-4006-9840-4BAA471EFED4}"/>
              </a:ext>
            </a:extLst>
          </p:cNvPr>
          <p:cNvSpPr txBox="1"/>
          <p:nvPr/>
        </p:nvSpPr>
        <p:spPr>
          <a:xfrm>
            <a:off x="7726681" y="3962400"/>
            <a:ext cx="1310638" cy="369332"/>
          </a:xfrm>
          <a:prstGeom prst="rect">
            <a:avLst/>
          </a:prstGeom>
          <a:noFill/>
        </p:spPr>
        <p:txBody>
          <a:bodyPr wrap="square" rtlCol="0">
            <a:spAutoFit/>
          </a:bodyPr>
          <a:lstStyle/>
          <a:p>
            <a:pPr algn="ctr"/>
            <a:r>
              <a:rPr lang="en-US" dirty="0"/>
              <a:t>Net Worth</a:t>
            </a:r>
          </a:p>
        </p:txBody>
      </p:sp>
      <p:sp>
        <p:nvSpPr>
          <p:cNvPr id="78" name="TextBox 77">
            <a:extLst>
              <a:ext uri="{FF2B5EF4-FFF2-40B4-BE49-F238E27FC236}">
                <a16:creationId xmlns:a16="http://schemas.microsoft.com/office/drawing/2014/main" id="{BD870FE9-CDF8-4546-B864-2F36D3B2D223}"/>
              </a:ext>
            </a:extLst>
          </p:cNvPr>
          <p:cNvSpPr txBox="1"/>
          <p:nvPr/>
        </p:nvSpPr>
        <p:spPr>
          <a:xfrm>
            <a:off x="9037320" y="3962400"/>
            <a:ext cx="1097280" cy="381000"/>
          </a:xfrm>
          <a:prstGeom prst="rect">
            <a:avLst/>
          </a:prstGeom>
          <a:noFill/>
        </p:spPr>
        <p:txBody>
          <a:bodyPr wrap="square" rtlCol="0">
            <a:spAutoFit/>
          </a:bodyPr>
          <a:lstStyle/>
          <a:p>
            <a:pPr algn="ctr"/>
            <a:r>
              <a:rPr lang="en-US" dirty="0"/>
              <a:t>60</a:t>
            </a:r>
          </a:p>
        </p:txBody>
      </p:sp>
      <p:sp>
        <p:nvSpPr>
          <p:cNvPr id="79" name="TextBox 78">
            <a:extLst>
              <a:ext uri="{FF2B5EF4-FFF2-40B4-BE49-F238E27FC236}">
                <a16:creationId xmlns:a16="http://schemas.microsoft.com/office/drawing/2014/main" id="{ED85D0BF-635D-48E8-B141-7B70B1311ABB}"/>
              </a:ext>
            </a:extLst>
          </p:cNvPr>
          <p:cNvSpPr txBox="1"/>
          <p:nvPr/>
        </p:nvSpPr>
        <p:spPr>
          <a:xfrm>
            <a:off x="5836921" y="4754880"/>
            <a:ext cx="1097280" cy="381000"/>
          </a:xfrm>
          <a:prstGeom prst="rect">
            <a:avLst/>
          </a:prstGeom>
          <a:noFill/>
        </p:spPr>
        <p:txBody>
          <a:bodyPr wrap="square" rtlCol="0">
            <a:spAutoFit/>
          </a:bodyPr>
          <a:lstStyle/>
          <a:p>
            <a:pPr algn="ctr"/>
            <a:r>
              <a:rPr lang="en-US" b="1" dirty="0"/>
              <a:t>Assets</a:t>
            </a:r>
          </a:p>
        </p:txBody>
      </p:sp>
      <p:sp>
        <p:nvSpPr>
          <p:cNvPr id="80" name="TextBox 79">
            <a:extLst>
              <a:ext uri="{FF2B5EF4-FFF2-40B4-BE49-F238E27FC236}">
                <a16:creationId xmlns:a16="http://schemas.microsoft.com/office/drawing/2014/main" id="{7E545943-5D03-4255-ADE0-7BCE87274FF3}"/>
              </a:ext>
            </a:extLst>
          </p:cNvPr>
          <p:cNvSpPr txBox="1"/>
          <p:nvPr/>
        </p:nvSpPr>
        <p:spPr>
          <a:xfrm>
            <a:off x="7642860" y="4754880"/>
            <a:ext cx="2346960" cy="369332"/>
          </a:xfrm>
          <a:prstGeom prst="rect">
            <a:avLst/>
          </a:prstGeom>
          <a:noFill/>
        </p:spPr>
        <p:txBody>
          <a:bodyPr wrap="square" rtlCol="0">
            <a:spAutoFit/>
          </a:bodyPr>
          <a:lstStyle/>
          <a:p>
            <a:pPr algn="ctr"/>
            <a:r>
              <a:rPr lang="en-US" b="1" dirty="0"/>
              <a:t>Liabilities + Net Worth</a:t>
            </a:r>
          </a:p>
        </p:txBody>
      </p:sp>
      <p:cxnSp>
        <p:nvCxnSpPr>
          <p:cNvPr id="81" name="Straight Connector 80">
            <a:extLst>
              <a:ext uri="{FF2B5EF4-FFF2-40B4-BE49-F238E27FC236}">
                <a16:creationId xmlns:a16="http://schemas.microsoft.com/office/drawing/2014/main" id="{26DBF6AD-E2F2-4C13-ADAB-ABB561813CAE}"/>
              </a:ext>
            </a:extLst>
          </p:cNvPr>
          <p:cNvCxnSpPr>
            <a:cxnSpLocks/>
          </p:cNvCxnSpPr>
          <p:nvPr/>
        </p:nvCxnSpPr>
        <p:spPr>
          <a:xfrm>
            <a:off x="7589520" y="4892040"/>
            <a:ext cx="0" cy="1192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7F9B480-E7DC-470C-B3CF-3D42251E027B}"/>
              </a:ext>
            </a:extLst>
          </p:cNvPr>
          <p:cNvSpPr txBox="1"/>
          <p:nvPr/>
        </p:nvSpPr>
        <p:spPr>
          <a:xfrm>
            <a:off x="5181601" y="5151120"/>
            <a:ext cx="1097280" cy="381000"/>
          </a:xfrm>
          <a:prstGeom prst="rect">
            <a:avLst/>
          </a:prstGeom>
          <a:noFill/>
        </p:spPr>
        <p:txBody>
          <a:bodyPr wrap="square" rtlCol="0">
            <a:spAutoFit/>
          </a:bodyPr>
          <a:lstStyle/>
          <a:p>
            <a:pPr algn="ctr"/>
            <a:r>
              <a:rPr lang="en-US" dirty="0"/>
              <a:t>Reserves</a:t>
            </a:r>
          </a:p>
        </p:txBody>
      </p:sp>
      <p:sp>
        <p:nvSpPr>
          <p:cNvPr id="83" name="TextBox 82">
            <a:extLst>
              <a:ext uri="{FF2B5EF4-FFF2-40B4-BE49-F238E27FC236}">
                <a16:creationId xmlns:a16="http://schemas.microsoft.com/office/drawing/2014/main" id="{B0436457-5757-440B-85DB-1F8EBFD8FABF}"/>
              </a:ext>
            </a:extLst>
          </p:cNvPr>
          <p:cNvSpPr txBox="1"/>
          <p:nvPr/>
        </p:nvSpPr>
        <p:spPr>
          <a:xfrm>
            <a:off x="5181601" y="5455920"/>
            <a:ext cx="1097280" cy="381000"/>
          </a:xfrm>
          <a:prstGeom prst="rect">
            <a:avLst/>
          </a:prstGeom>
          <a:noFill/>
        </p:spPr>
        <p:txBody>
          <a:bodyPr wrap="square" rtlCol="0">
            <a:spAutoFit/>
          </a:bodyPr>
          <a:lstStyle/>
          <a:p>
            <a:pPr algn="ctr"/>
            <a:r>
              <a:rPr lang="en-US" dirty="0"/>
              <a:t>Bonds</a:t>
            </a:r>
          </a:p>
        </p:txBody>
      </p:sp>
      <p:sp>
        <p:nvSpPr>
          <p:cNvPr id="84" name="TextBox 83">
            <a:extLst>
              <a:ext uri="{FF2B5EF4-FFF2-40B4-BE49-F238E27FC236}">
                <a16:creationId xmlns:a16="http://schemas.microsoft.com/office/drawing/2014/main" id="{7D36FB8B-D788-4A81-9F07-844CDBBC0564}"/>
              </a:ext>
            </a:extLst>
          </p:cNvPr>
          <p:cNvSpPr txBox="1"/>
          <p:nvPr/>
        </p:nvSpPr>
        <p:spPr>
          <a:xfrm>
            <a:off x="5181601" y="5730240"/>
            <a:ext cx="1097280" cy="381000"/>
          </a:xfrm>
          <a:prstGeom prst="rect">
            <a:avLst/>
          </a:prstGeom>
          <a:noFill/>
        </p:spPr>
        <p:txBody>
          <a:bodyPr wrap="square" rtlCol="0">
            <a:spAutoFit/>
          </a:bodyPr>
          <a:lstStyle/>
          <a:p>
            <a:pPr algn="ctr"/>
            <a:r>
              <a:rPr lang="en-US" dirty="0"/>
              <a:t>Loans</a:t>
            </a:r>
          </a:p>
        </p:txBody>
      </p:sp>
      <p:sp>
        <p:nvSpPr>
          <p:cNvPr id="85" name="TextBox 84">
            <a:extLst>
              <a:ext uri="{FF2B5EF4-FFF2-40B4-BE49-F238E27FC236}">
                <a16:creationId xmlns:a16="http://schemas.microsoft.com/office/drawing/2014/main" id="{AFEBDE42-64EA-4E87-8C32-33AAC7642CAD}"/>
              </a:ext>
            </a:extLst>
          </p:cNvPr>
          <p:cNvSpPr txBox="1"/>
          <p:nvPr/>
        </p:nvSpPr>
        <p:spPr>
          <a:xfrm>
            <a:off x="6492239" y="5151120"/>
            <a:ext cx="1158241" cy="369332"/>
          </a:xfrm>
          <a:prstGeom prst="rect">
            <a:avLst/>
          </a:prstGeom>
          <a:noFill/>
        </p:spPr>
        <p:txBody>
          <a:bodyPr wrap="square" rtlCol="0">
            <a:spAutoFit/>
          </a:bodyPr>
          <a:lstStyle/>
          <a:p>
            <a:pPr algn="ctr"/>
            <a:r>
              <a:rPr lang="en-US" dirty="0"/>
              <a:t>60-20=40</a:t>
            </a:r>
          </a:p>
        </p:txBody>
      </p:sp>
      <p:sp>
        <p:nvSpPr>
          <p:cNvPr id="86" name="TextBox 85">
            <a:extLst>
              <a:ext uri="{FF2B5EF4-FFF2-40B4-BE49-F238E27FC236}">
                <a16:creationId xmlns:a16="http://schemas.microsoft.com/office/drawing/2014/main" id="{B33C5249-A59A-4A80-9C6E-EBC967EB4BE2}"/>
              </a:ext>
            </a:extLst>
          </p:cNvPr>
          <p:cNvSpPr txBox="1"/>
          <p:nvPr/>
        </p:nvSpPr>
        <p:spPr>
          <a:xfrm>
            <a:off x="6434435" y="5440680"/>
            <a:ext cx="1310637" cy="369332"/>
          </a:xfrm>
          <a:prstGeom prst="rect">
            <a:avLst/>
          </a:prstGeom>
          <a:noFill/>
        </p:spPr>
        <p:txBody>
          <a:bodyPr wrap="square" rtlCol="0">
            <a:spAutoFit/>
          </a:bodyPr>
          <a:lstStyle/>
          <a:p>
            <a:pPr algn="ctr"/>
            <a:r>
              <a:rPr lang="en-US" dirty="0"/>
              <a:t>100</a:t>
            </a:r>
          </a:p>
        </p:txBody>
      </p:sp>
      <p:sp>
        <p:nvSpPr>
          <p:cNvPr id="87" name="TextBox 86">
            <a:extLst>
              <a:ext uri="{FF2B5EF4-FFF2-40B4-BE49-F238E27FC236}">
                <a16:creationId xmlns:a16="http://schemas.microsoft.com/office/drawing/2014/main" id="{E623B65F-8E90-4728-BA20-76B721B645DF}"/>
              </a:ext>
            </a:extLst>
          </p:cNvPr>
          <p:cNvSpPr txBox="1"/>
          <p:nvPr/>
        </p:nvSpPr>
        <p:spPr>
          <a:xfrm>
            <a:off x="6208452" y="5735073"/>
            <a:ext cx="1469346" cy="369332"/>
          </a:xfrm>
          <a:prstGeom prst="rect">
            <a:avLst/>
          </a:prstGeom>
          <a:noFill/>
        </p:spPr>
        <p:txBody>
          <a:bodyPr wrap="square" rtlCol="0">
            <a:spAutoFit/>
          </a:bodyPr>
          <a:lstStyle/>
          <a:p>
            <a:pPr algn="ctr"/>
            <a:r>
              <a:rPr lang="en-US" dirty="0"/>
              <a:t>300+20=320</a:t>
            </a:r>
          </a:p>
        </p:txBody>
      </p:sp>
      <p:sp>
        <p:nvSpPr>
          <p:cNvPr id="88" name="TextBox 87">
            <a:extLst>
              <a:ext uri="{FF2B5EF4-FFF2-40B4-BE49-F238E27FC236}">
                <a16:creationId xmlns:a16="http://schemas.microsoft.com/office/drawing/2014/main" id="{E33CDB28-F201-4AA6-A469-ACA7178AB64C}"/>
              </a:ext>
            </a:extLst>
          </p:cNvPr>
          <p:cNvSpPr txBox="1"/>
          <p:nvPr/>
        </p:nvSpPr>
        <p:spPr>
          <a:xfrm>
            <a:off x="7741921" y="5151120"/>
            <a:ext cx="1097280" cy="381000"/>
          </a:xfrm>
          <a:prstGeom prst="rect">
            <a:avLst/>
          </a:prstGeom>
          <a:noFill/>
        </p:spPr>
        <p:txBody>
          <a:bodyPr wrap="square" rtlCol="0">
            <a:spAutoFit/>
          </a:bodyPr>
          <a:lstStyle/>
          <a:p>
            <a:pPr algn="ctr"/>
            <a:r>
              <a:rPr lang="en-US" dirty="0"/>
              <a:t>Reserves</a:t>
            </a:r>
          </a:p>
        </p:txBody>
      </p:sp>
      <p:sp>
        <p:nvSpPr>
          <p:cNvPr id="89" name="TextBox 88">
            <a:extLst>
              <a:ext uri="{FF2B5EF4-FFF2-40B4-BE49-F238E27FC236}">
                <a16:creationId xmlns:a16="http://schemas.microsoft.com/office/drawing/2014/main" id="{5EEFE375-D0A8-4816-8D7A-96C43E126E65}"/>
              </a:ext>
            </a:extLst>
          </p:cNvPr>
          <p:cNvSpPr txBox="1"/>
          <p:nvPr/>
        </p:nvSpPr>
        <p:spPr>
          <a:xfrm>
            <a:off x="9052560" y="5151120"/>
            <a:ext cx="1097280" cy="381000"/>
          </a:xfrm>
          <a:prstGeom prst="rect">
            <a:avLst/>
          </a:prstGeom>
          <a:noFill/>
        </p:spPr>
        <p:txBody>
          <a:bodyPr wrap="square" rtlCol="0">
            <a:spAutoFit/>
          </a:bodyPr>
          <a:lstStyle/>
          <a:p>
            <a:pPr algn="ctr"/>
            <a:r>
              <a:rPr lang="en-US" dirty="0"/>
              <a:t>400</a:t>
            </a:r>
          </a:p>
        </p:txBody>
      </p:sp>
      <p:cxnSp>
        <p:nvCxnSpPr>
          <p:cNvPr id="90" name="Straight Connector 89">
            <a:extLst>
              <a:ext uri="{FF2B5EF4-FFF2-40B4-BE49-F238E27FC236}">
                <a16:creationId xmlns:a16="http://schemas.microsoft.com/office/drawing/2014/main" id="{C41CAD41-5200-4C18-B8D3-36D2AB10C103}"/>
              </a:ext>
            </a:extLst>
          </p:cNvPr>
          <p:cNvCxnSpPr/>
          <p:nvPr/>
        </p:nvCxnSpPr>
        <p:spPr>
          <a:xfrm>
            <a:off x="5181601" y="5139452"/>
            <a:ext cx="49682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242B34EA-D33E-408E-89EC-F5EEEB28656E}"/>
              </a:ext>
            </a:extLst>
          </p:cNvPr>
          <p:cNvSpPr txBox="1"/>
          <p:nvPr/>
        </p:nvSpPr>
        <p:spPr>
          <a:xfrm>
            <a:off x="7741921" y="5715000"/>
            <a:ext cx="1310638" cy="369332"/>
          </a:xfrm>
          <a:prstGeom prst="rect">
            <a:avLst/>
          </a:prstGeom>
          <a:noFill/>
        </p:spPr>
        <p:txBody>
          <a:bodyPr wrap="square" rtlCol="0">
            <a:spAutoFit/>
          </a:bodyPr>
          <a:lstStyle/>
          <a:p>
            <a:pPr algn="ctr"/>
            <a:r>
              <a:rPr lang="en-US" dirty="0"/>
              <a:t>Net Worth</a:t>
            </a:r>
          </a:p>
        </p:txBody>
      </p:sp>
      <p:sp>
        <p:nvSpPr>
          <p:cNvPr id="92" name="TextBox 91">
            <a:extLst>
              <a:ext uri="{FF2B5EF4-FFF2-40B4-BE49-F238E27FC236}">
                <a16:creationId xmlns:a16="http://schemas.microsoft.com/office/drawing/2014/main" id="{D5857D15-C019-4FFA-B000-28FBE305B50B}"/>
              </a:ext>
            </a:extLst>
          </p:cNvPr>
          <p:cNvSpPr txBox="1"/>
          <p:nvPr/>
        </p:nvSpPr>
        <p:spPr>
          <a:xfrm>
            <a:off x="9052560" y="5715000"/>
            <a:ext cx="1097280" cy="381000"/>
          </a:xfrm>
          <a:prstGeom prst="rect">
            <a:avLst/>
          </a:prstGeom>
          <a:noFill/>
        </p:spPr>
        <p:txBody>
          <a:bodyPr wrap="square" rtlCol="0">
            <a:spAutoFit/>
          </a:bodyPr>
          <a:lstStyle/>
          <a:p>
            <a:pPr algn="ctr"/>
            <a:r>
              <a:rPr lang="en-US" dirty="0"/>
              <a:t>60</a:t>
            </a:r>
          </a:p>
        </p:txBody>
      </p:sp>
      <p:sp>
        <p:nvSpPr>
          <p:cNvPr id="9" name="TextBox 8">
            <a:extLst>
              <a:ext uri="{FF2B5EF4-FFF2-40B4-BE49-F238E27FC236}">
                <a16:creationId xmlns:a16="http://schemas.microsoft.com/office/drawing/2014/main" id="{0C1CE179-AA78-45D7-A12F-6CE59FC04350}"/>
              </a:ext>
            </a:extLst>
          </p:cNvPr>
          <p:cNvSpPr txBox="1"/>
          <p:nvPr/>
        </p:nvSpPr>
        <p:spPr>
          <a:xfrm>
            <a:off x="1805941" y="1667018"/>
            <a:ext cx="2667000" cy="1200329"/>
          </a:xfrm>
          <a:prstGeom prst="rect">
            <a:avLst/>
          </a:prstGeom>
          <a:solidFill>
            <a:srgbClr val="627981"/>
          </a:solidFill>
        </p:spPr>
        <p:txBody>
          <a:bodyPr wrap="square" rtlCol="0">
            <a:spAutoFit/>
          </a:bodyPr>
          <a:lstStyle/>
          <a:p>
            <a:pPr algn="ctr"/>
            <a:endParaRPr lang="en-US" dirty="0">
              <a:solidFill>
                <a:schemeClr val="bg1"/>
              </a:solidFill>
            </a:endParaRPr>
          </a:p>
          <a:p>
            <a:pPr algn="ctr"/>
            <a:r>
              <a:rPr lang="en-US" dirty="0">
                <a:solidFill>
                  <a:schemeClr val="bg1"/>
                </a:solidFill>
              </a:rPr>
              <a:t>Table 1: The Original Balance Sheet</a:t>
            </a:r>
          </a:p>
          <a:p>
            <a:pPr algn="ctr"/>
            <a:endParaRPr lang="en-US" dirty="0">
              <a:solidFill>
                <a:schemeClr val="bg1"/>
              </a:solidFill>
            </a:endParaRPr>
          </a:p>
        </p:txBody>
      </p:sp>
      <p:sp>
        <p:nvSpPr>
          <p:cNvPr id="96" name="TextBox 95">
            <a:extLst>
              <a:ext uri="{FF2B5EF4-FFF2-40B4-BE49-F238E27FC236}">
                <a16:creationId xmlns:a16="http://schemas.microsoft.com/office/drawing/2014/main" id="{EBC20763-4D8F-4972-AB56-D790A62BB4A0}"/>
              </a:ext>
            </a:extLst>
          </p:cNvPr>
          <p:cNvSpPr txBox="1"/>
          <p:nvPr/>
        </p:nvSpPr>
        <p:spPr>
          <a:xfrm>
            <a:off x="1805941" y="3264455"/>
            <a:ext cx="2667000" cy="1200329"/>
          </a:xfrm>
          <a:prstGeom prst="rect">
            <a:avLst/>
          </a:prstGeom>
          <a:solidFill>
            <a:srgbClr val="627981"/>
          </a:solidFill>
        </p:spPr>
        <p:txBody>
          <a:bodyPr wrap="square" rtlCol="0">
            <a:spAutoFit/>
          </a:bodyPr>
          <a:lstStyle/>
          <a:p>
            <a:pPr algn="ctr"/>
            <a:endParaRPr lang="en-US" dirty="0">
              <a:solidFill>
                <a:schemeClr val="bg1"/>
              </a:solidFill>
            </a:endParaRPr>
          </a:p>
          <a:p>
            <a:pPr algn="ctr"/>
            <a:r>
              <a:rPr lang="en-US" dirty="0">
                <a:solidFill>
                  <a:schemeClr val="bg1"/>
                </a:solidFill>
              </a:rPr>
              <a:t>Table 2: The Central Bank Buys Bonds</a:t>
            </a:r>
          </a:p>
          <a:p>
            <a:pPr algn="ctr"/>
            <a:endParaRPr lang="en-US" dirty="0">
              <a:solidFill>
                <a:schemeClr val="bg1"/>
              </a:solidFill>
            </a:endParaRPr>
          </a:p>
        </p:txBody>
      </p:sp>
      <p:sp>
        <p:nvSpPr>
          <p:cNvPr id="97" name="TextBox 96">
            <a:extLst>
              <a:ext uri="{FF2B5EF4-FFF2-40B4-BE49-F238E27FC236}">
                <a16:creationId xmlns:a16="http://schemas.microsoft.com/office/drawing/2014/main" id="{10F6FCFB-E0AA-4007-AEBF-EC22FA5CF6EE}"/>
              </a:ext>
            </a:extLst>
          </p:cNvPr>
          <p:cNvSpPr txBox="1"/>
          <p:nvPr/>
        </p:nvSpPr>
        <p:spPr>
          <a:xfrm>
            <a:off x="1805941" y="4951659"/>
            <a:ext cx="2667000" cy="1200329"/>
          </a:xfrm>
          <a:prstGeom prst="rect">
            <a:avLst/>
          </a:prstGeom>
          <a:solidFill>
            <a:srgbClr val="627981"/>
          </a:solidFill>
        </p:spPr>
        <p:txBody>
          <a:bodyPr wrap="square" rtlCol="0">
            <a:spAutoFit/>
          </a:bodyPr>
          <a:lstStyle/>
          <a:p>
            <a:pPr algn="ctr"/>
            <a:endParaRPr lang="en-US" dirty="0">
              <a:solidFill>
                <a:schemeClr val="bg1"/>
              </a:solidFill>
            </a:endParaRPr>
          </a:p>
          <a:p>
            <a:pPr algn="ctr"/>
            <a:r>
              <a:rPr lang="en-US" dirty="0">
                <a:solidFill>
                  <a:schemeClr val="bg1"/>
                </a:solidFill>
              </a:rPr>
              <a:t>Table 3: The Bank Makes Additional Loans</a:t>
            </a:r>
          </a:p>
          <a:p>
            <a:pPr algn="ctr"/>
            <a:endParaRPr lang="en-US" dirty="0">
              <a:solidFill>
                <a:schemeClr val="bg1"/>
              </a:solidFill>
            </a:endParaRPr>
          </a:p>
        </p:txBody>
      </p:sp>
    </p:spTree>
    <p:extLst>
      <p:ext uri="{BB962C8B-B14F-4D97-AF65-F5344CB8AC3E}">
        <p14:creationId xmlns:p14="http://schemas.microsoft.com/office/powerpoint/2010/main" val="2127835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Money Creation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344422"/>
            <a:ext cx="8058154" cy="1325473"/>
            <a:chOff x="542923" y="1736761"/>
            <a:chExt cx="8058154" cy="1325473"/>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38795"/>
              <a:ext cx="8058154" cy="1323439"/>
            </a:xfrm>
            <a:prstGeom prst="rect">
              <a:avLst/>
            </a:prstGeom>
            <a:grpFill/>
          </p:spPr>
          <p:txBody>
            <a:bodyPr wrap="square" rtlCol="0">
              <a:spAutoFit/>
            </a:bodyPr>
            <a:lstStyle/>
            <a:p>
              <a:pPr algn="ctr"/>
              <a:r>
                <a:rPr lang="en-US" sz="2000" dirty="0">
                  <a:solidFill>
                    <a:schemeClr val="bg1"/>
                  </a:solidFill>
                </a:rPr>
                <a:t>Where did the Federal Reserve get the $20 million it used to purchase the bonds? A central bank has the power to create money. In practical terms, the Federal Reserve would write a check to Eastern Bank. In truth, the Federal Reserve created the money out of thin air (or with a computer).</a:t>
              </a:r>
            </a:p>
          </p:txBody>
        </p:sp>
      </p:grpSp>
      <p:pic>
        <p:nvPicPr>
          <p:cNvPr id="3" name="Picture 2" descr="A person typing on a keyboard in front of a computer monitor">
            <a:extLst>
              <a:ext uri="{FF2B5EF4-FFF2-40B4-BE49-F238E27FC236}">
                <a16:creationId xmlns:a16="http://schemas.microsoft.com/office/drawing/2014/main" id="{3894AFE4-693A-4F9B-BA67-DAA0633BE4C5}"/>
              </a:ext>
            </a:extLst>
          </p:cNvPr>
          <p:cNvPicPr>
            <a:picLocks noChangeAspect="1"/>
          </p:cNvPicPr>
          <p:nvPr/>
        </p:nvPicPr>
        <p:blipFill>
          <a:blip r:embed="rId3"/>
          <a:stretch>
            <a:fillRect/>
          </a:stretch>
        </p:blipFill>
        <p:spPr>
          <a:xfrm>
            <a:off x="3220434" y="2852245"/>
            <a:ext cx="5751129" cy="3834086"/>
          </a:xfrm>
          <a:prstGeom prst="rect">
            <a:avLst/>
          </a:prstGeom>
        </p:spPr>
      </p:pic>
    </p:spTree>
    <p:extLst>
      <p:ext uri="{BB962C8B-B14F-4D97-AF65-F5344CB8AC3E}">
        <p14:creationId xmlns:p14="http://schemas.microsoft.com/office/powerpoint/2010/main" val="867458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Money Creation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940173"/>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First, the Federal Reserve buys government bonds from a bank.</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bank’s excess reserves increase, and the bank uses those reserves to make new loans.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654" y="3362261"/>
            <a:ext cx="8058422" cy="806935"/>
            <a:chOff x="542655" y="1736761"/>
            <a:chExt cx="8058422"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655" y="1901459"/>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New lending creates deposits for other banks, generating more loans.</a:t>
              </a:r>
            </a:p>
          </p:txBody>
        </p:sp>
      </p:grpSp>
      <p:pic>
        <p:nvPicPr>
          <p:cNvPr id="3" name="Graphic 2" descr="Dollar with solid fill">
            <a:extLst>
              <a:ext uri="{FF2B5EF4-FFF2-40B4-BE49-F238E27FC236}">
                <a16:creationId xmlns:a16="http://schemas.microsoft.com/office/drawing/2014/main" id="{9ABC58D1-9031-461B-9059-14E3E5BBE3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03748" y="4635420"/>
            <a:ext cx="1518745" cy="1518745"/>
          </a:xfrm>
          <a:prstGeom prst="rect">
            <a:avLst/>
          </a:prstGeom>
        </p:spPr>
      </p:pic>
      <p:pic>
        <p:nvPicPr>
          <p:cNvPr id="24" name="Graphic 23" descr="Register with solid fill">
            <a:extLst>
              <a:ext uri="{FF2B5EF4-FFF2-40B4-BE49-F238E27FC236}">
                <a16:creationId xmlns:a16="http://schemas.microsoft.com/office/drawing/2014/main" id="{20150B0B-F9EE-4CBE-BB57-DC71682D49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69508" y="4635420"/>
            <a:ext cx="1518745" cy="1518745"/>
          </a:xfrm>
          <a:prstGeom prst="rect">
            <a:avLst/>
          </a:prstGeom>
        </p:spPr>
      </p:pic>
    </p:spTree>
    <p:extLst>
      <p:ext uri="{BB962C8B-B14F-4D97-AF65-F5344CB8AC3E}">
        <p14:creationId xmlns:p14="http://schemas.microsoft.com/office/powerpoint/2010/main" val="440688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Money Deletion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039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Open market operations can also reduce the quantity of money and loans in an economy. </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any given time, a bank is receiving payments on loans that it made previously and also making new loans.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654" y="3362261"/>
            <a:ext cx="8058422" cy="806935"/>
            <a:chOff x="542655" y="1736761"/>
            <a:chExt cx="8058422"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655" y="1780233"/>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decrease in the quantity of loans also means fewer deposits in other banks and other banks reducing their lending.</a:t>
              </a:r>
            </a:p>
          </p:txBody>
        </p:sp>
      </p:grpSp>
    </p:spTree>
    <p:extLst>
      <p:ext uri="{BB962C8B-B14F-4D97-AF65-F5344CB8AC3E}">
        <p14:creationId xmlns:p14="http://schemas.microsoft.com/office/powerpoint/2010/main" val="321152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TotalTime>
  <Words>1716</Words>
  <Application>Microsoft Office PowerPoint</Application>
  <PresentationFormat>Widescreen</PresentationFormat>
  <Paragraphs>472</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Wingdings</vt:lpstr>
      <vt:lpstr>Century Gothic</vt:lpstr>
      <vt:lpstr>Calibri</vt:lpstr>
      <vt:lpstr>Arial</vt:lpstr>
      <vt:lpstr>Courier New</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25</cp:revision>
  <dcterms:modified xsi:type="dcterms:W3CDTF">2021-07-30T20:28:56Z</dcterms:modified>
</cp:coreProperties>
</file>