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93" r:id="rId2"/>
    <p:sldId id="390" r:id="rId3"/>
    <p:sldId id="397" r:id="rId4"/>
    <p:sldId id="389" r:id="rId5"/>
    <p:sldId id="391" r:id="rId6"/>
    <p:sldId id="392" r:id="rId7"/>
    <p:sldId id="393" r:id="rId8"/>
    <p:sldId id="394" r:id="rId9"/>
    <p:sldId id="395" r:id="rId10"/>
    <p:sldId id="396" r:id="rId11"/>
    <p:sldId id="398" r:id="rId12"/>
    <p:sldId id="399" r:id="rId13"/>
    <p:sldId id="34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3"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85529" autoAdjust="0"/>
  </p:normalViewPr>
  <p:slideViewPr>
    <p:cSldViewPr snapToGrid="0">
      <p:cViewPr varScale="1">
        <p:scale>
          <a:sx n="97" d="100"/>
          <a:sy n="97" d="100"/>
        </p:scale>
        <p:origin x="2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EAD1C-173E-49C9-A992-618D9D7DC4AB}"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915F7-BCF3-427D-B029-B75F0394D453}" type="slidenum">
              <a:rPr lang="en-US" smtClean="0"/>
              <a:t>‹#›</a:t>
            </a:fld>
            <a:endParaRPr lang="en-US"/>
          </a:p>
        </p:txBody>
      </p:sp>
    </p:spTree>
    <p:extLst>
      <p:ext uri="{BB962C8B-B14F-4D97-AF65-F5344CB8AC3E}">
        <p14:creationId xmlns:p14="http://schemas.microsoft.com/office/powerpoint/2010/main" val="251491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There are two main categories of taxes: those that the federal government collects and those that state and local governments collect. The amount the government collects in taxes and what taxes are used for varies.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51988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What has been your experience with paying taxes? How has your job, living situation, and income played a role in what you pay and how?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55805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federal taxes as a percentage of GDP from 1968 to 2017. Federal tax revenues have been about 16%–18% of GDP during most periods in recent decades.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1503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individual income tax, due every year on April 15, is the largest single source of federal government revenue, but it still represents less than half of federal tax revenue. The second largest source of federal revenue is the payroll tax (captured in social insurance and retirement receipts), which provides funds for Social Security and Medicare. Payroll taxes have increased steadily over time. Together, the personal income tax and the payroll tax accounted for about 83% of federal tax revenues in 2017.</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income tax is a progressive tax, which means that the rate increases as a household's income increases. The marginal tax rates (the tax due on all yearly income) for a single taxpayer range from 10%–37%, depending on income.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13867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key fact is that the federal income tax is designed so that tax rates increase as income increases, up to a certain level. The payroll taxes that support Social Security and Medicare are designed in a different way. The payroll taxes for Social Security are imposed at a rate of 12.4% up to a certain wage limit, set at $118,500 in 2015. Medicare, on the other hand, pays for elderly health care and is fixed at 2.9%, with no upper ceiling.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33249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We also call the Medicare payroll tax a proportional tax: a flat percentage of all wages earned. The Social Security payroll tax is proportional up to the wage limit, but above that level it becomes a regressive tax, meaning that people with higher incomes pay a smaller share of their income in tax.</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66092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third largest source of federal tax revenue is the corporate income tax. An excise tax is a tax on a particular good, such as gasoline, tobacco, or alcohol. Estate and gift taxes are placed on people who pass large amounts of assets to the next generation, either after death or during life as gifts.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0965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At the state and local level, taxes have been rising as a share of GDP over the last few decades to match the gradual rise in spending. The main revenue sources for state and local governments are sales taxes, property taxes, and revenue passed along from the federal government. Many state and local governments also levy personal and corporate income taxes and impose a wide variety of fees and charges.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35385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State and local tax revenues have increased to match the rise in state and local spending.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41320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Taxation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State and Local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FD4793F-AC6C-4282-9018-39209C683785}"/>
              </a:ext>
            </a:extLst>
          </p:cNvPr>
          <p:cNvGrpSpPr/>
          <p:nvPr/>
        </p:nvGrpSpPr>
        <p:grpSpPr>
          <a:xfrm>
            <a:off x="2066654" y="5636721"/>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algn="ctr"/>
              <a:r>
                <a:rPr lang="en-US" sz="2000" dirty="0">
                  <a:solidFill>
                    <a:schemeClr val="bg1"/>
                  </a:solidFill>
                </a:rPr>
                <a:t>State and local tax revenues have increased to match the rise in state and local spending.</a:t>
              </a:r>
            </a:p>
          </p:txBody>
        </p:sp>
      </p:grpSp>
      <p:pic>
        <p:nvPicPr>
          <p:cNvPr id="4" name="Picture 3" descr="A line graph of state and local taxes over time.">
            <a:extLst>
              <a:ext uri="{FF2B5EF4-FFF2-40B4-BE49-F238E27FC236}">
                <a16:creationId xmlns:a16="http://schemas.microsoft.com/office/drawing/2014/main" id="{9153F920-CCF2-4256-A495-488BE5C9E83C}"/>
              </a:ext>
            </a:extLst>
          </p:cNvPr>
          <p:cNvPicPr>
            <a:picLocks noChangeAspect="1"/>
          </p:cNvPicPr>
          <p:nvPr/>
        </p:nvPicPr>
        <p:blipFill>
          <a:blip r:embed="rId3"/>
          <a:stretch>
            <a:fillRect/>
          </a:stretch>
        </p:blipFill>
        <p:spPr>
          <a:xfrm>
            <a:off x="2679960" y="1301963"/>
            <a:ext cx="6831540" cy="4170704"/>
          </a:xfrm>
          <a:prstGeom prst="rect">
            <a:avLst/>
          </a:prstGeom>
        </p:spPr>
      </p:pic>
    </p:spTree>
    <p:extLst>
      <p:ext uri="{BB962C8B-B14F-4D97-AF65-F5344CB8AC3E}">
        <p14:creationId xmlns:p14="http://schemas.microsoft.com/office/powerpoint/2010/main" val="103156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What has been your experience with paying taxes? How has your job, living situation, and income played a role in what you pay and how?</a:t>
              </a:r>
            </a:p>
          </p:txBody>
        </p:sp>
      </p:grpSp>
      <p:pic>
        <p:nvPicPr>
          <p:cNvPr id="2" name="Picture 1" descr="An image of a tax return on a laptop screen with a sticky note that says, &quot;Don't forget to pay taxes&quot;">
            <a:extLst>
              <a:ext uri="{FF2B5EF4-FFF2-40B4-BE49-F238E27FC236}">
                <a16:creationId xmlns:a16="http://schemas.microsoft.com/office/drawing/2014/main" id="{55458F81-275A-48FB-A1B2-8BD936DC3308}"/>
              </a:ext>
            </a:extLst>
          </p:cNvPr>
          <p:cNvPicPr>
            <a:picLocks noChangeAspect="1"/>
          </p:cNvPicPr>
          <p:nvPr/>
        </p:nvPicPr>
        <p:blipFill rotWithShape="1">
          <a:blip r:embed="rId3"/>
          <a:srcRect t="13261" b="2605"/>
          <a:stretch/>
        </p:blipFill>
        <p:spPr>
          <a:xfrm>
            <a:off x="4558071" y="2695448"/>
            <a:ext cx="3075858" cy="3881753"/>
          </a:xfrm>
          <a:prstGeom prst="rect">
            <a:avLst/>
          </a:prstGeom>
        </p:spPr>
      </p:pic>
    </p:spTree>
    <p:extLst>
      <p:ext uri="{BB962C8B-B14F-4D97-AF65-F5344CB8AC3E}">
        <p14:creationId xmlns:p14="http://schemas.microsoft.com/office/powerpoint/2010/main" val="93125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459469" y="1316808"/>
            <a:ext cx="9273061" cy="5170646"/>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The two main federal taxes are individual income taxes and payroll taxes that provide funds for Social Security and Medicare.</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Other federal taxes include the corporate income tax, excise taxes, and the estate and gift tax.</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progressive tax, like the federal income tax, requires those with higher incomes to pay a higher share of taxes than those with lower incomes.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proportional tax, like the payroll tax for Medicare, requires everyone to pay the same share of taxes, regardless of income level.</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regressive tax, like the payroll tax (above a certain threshold) that supports Social Security, requires those with higher incomes to pay a lower share than those with lower incomes.</a:t>
            </a:r>
          </a:p>
        </p:txBody>
      </p:sp>
    </p:spTree>
    <p:extLst>
      <p:ext uri="{BB962C8B-B14F-4D97-AF65-F5344CB8AC3E}">
        <p14:creationId xmlns:p14="http://schemas.microsoft.com/office/powerpoint/2010/main" val="192135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789" y="1328842"/>
            <a:ext cx="8058422" cy="1957976"/>
            <a:chOff x="542655" y="1736761"/>
            <a:chExt cx="8058422" cy="131997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3071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categories of taxes:</a:t>
              </a:r>
            </a:p>
            <a:p>
              <a:pPr marL="800100" lvl="1" indent="-342900">
                <a:buFont typeface="Courier New" panose="02070309020205020404" pitchFamily="49" charset="0"/>
                <a:buChar char="o"/>
              </a:pPr>
              <a:r>
                <a:rPr lang="en-US" sz="2000" dirty="0">
                  <a:solidFill>
                    <a:schemeClr val="bg1"/>
                  </a:solidFill>
                </a:rPr>
                <a:t>Those that the federal government collects</a:t>
              </a:r>
            </a:p>
            <a:p>
              <a:pPr marL="800100" lvl="1" indent="-342900">
                <a:buFont typeface="Courier New" panose="02070309020205020404" pitchFamily="49" charset="0"/>
                <a:buChar char="o"/>
              </a:pPr>
              <a:r>
                <a:rPr lang="en-US" sz="2000" dirty="0">
                  <a:solidFill>
                    <a:schemeClr val="bg1"/>
                  </a:solidFill>
                </a:rPr>
                <a:t>Those that state and local governments collect</a:t>
              </a:r>
            </a:p>
            <a:p>
              <a:pPr marL="800100" lvl="1" indent="-342900">
                <a:buFont typeface="Courier New" panose="02070309020205020404" pitchFamily="49" charset="0"/>
                <a:buChar char="o"/>
              </a:pPr>
              <a:endParaRPr lang="en-US" sz="2000" dirty="0">
                <a:solidFill>
                  <a:schemeClr val="bg1"/>
                </a:solidFill>
              </a:endParaRPr>
            </a:p>
            <a:p>
              <a:pPr marL="342900" lvl="1" indent="-342900">
                <a:buFont typeface="Arial" panose="020B0604020202020204" pitchFamily="34" charset="0"/>
                <a:buChar char="•"/>
              </a:pPr>
              <a:r>
                <a:rPr lang="en-US" sz="2000" dirty="0">
                  <a:solidFill>
                    <a:schemeClr val="bg1"/>
                  </a:solidFill>
                </a:rPr>
                <a:t>The amount the government collects in taxes and what taxes are used for varies.</a:t>
              </a:r>
            </a:p>
          </p:txBody>
        </p:sp>
      </p:grpSp>
      <p:pic>
        <p:nvPicPr>
          <p:cNvPr id="3" name="Picture 2" descr="The word 'taxes' surrounded by dollar bills of differing denomination">
            <a:extLst>
              <a:ext uri="{FF2B5EF4-FFF2-40B4-BE49-F238E27FC236}">
                <a16:creationId xmlns:a16="http://schemas.microsoft.com/office/drawing/2014/main" id="{DBCD357C-FAB4-437F-AAB8-0DDFA7717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803" y="3571183"/>
            <a:ext cx="4581854" cy="3054569"/>
          </a:xfrm>
          <a:prstGeom prst="rect">
            <a:avLst/>
          </a:prstGeom>
        </p:spPr>
      </p:pic>
    </p:spTree>
    <p:extLst>
      <p:ext uri="{BB962C8B-B14F-4D97-AF65-F5344CB8AC3E}">
        <p14:creationId xmlns:p14="http://schemas.microsoft.com/office/powerpoint/2010/main" val="158501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Federal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4C7D1BC-597C-4FF0-8F20-54530159785D}"/>
              </a:ext>
            </a:extLst>
          </p:cNvPr>
          <p:cNvGrpSpPr/>
          <p:nvPr/>
        </p:nvGrpSpPr>
        <p:grpSpPr>
          <a:xfrm>
            <a:off x="1881188" y="2529517"/>
            <a:ext cx="2700645" cy="2878838"/>
            <a:chOff x="542923" y="1736761"/>
            <a:chExt cx="8058154" cy="1060762"/>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3" y="1781860"/>
              <a:ext cx="8058153" cy="1015663"/>
            </a:xfrm>
            <a:prstGeom prst="rect">
              <a:avLst/>
            </a:prstGeom>
            <a:grpFill/>
          </p:spPr>
          <p:txBody>
            <a:bodyPr wrap="square" rtlCol="0">
              <a:spAutoFit/>
            </a:bodyPr>
            <a:lstStyle/>
            <a:p>
              <a:pPr algn="ctr"/>
              <a:r>
                <a:rPr lang="en-US" sz="2000" dirty="0">
                  <a:solidFill>
                    <a:schemeClr val="bg1"/>
                  </a:solidFill>
                </a:rPr>
                <a:t>This graph shows federal taxes as a percentage of GDP from 1968 to 2017. Federal tax revenues have been about 16%–18% of GDP during most periods in recent decades.</a:t>
              </a:r>
            </a:p>
          </p:txBody>
        </p:sp>
      </p:grpSp>
      <p:pic>
        <p:nvPicPr>
          <p:cNvPr id="4" name="Picture 3" descr="A line graph of various federal taxes over time.">
            <a:extLst>
              <a:ext uri="{FF2B5EF4-FFF2-40B4-BE49-F238E27FC236}">
                <a16:creationId xmlns:a16="http://schemas.microsoft.com/office/drawing/2014/main" id="{614C2386-AAD4-4E42-B550-5E2D6997BED3}"/>
              </a:ext>
            </a:extLst>
          </p:cNvPr>
          <p:cNvPicPr>
            <a:picLocks noChangeAspect="1"/>
          </p:cNvPicPr>
          <p:nvPr/>
        </p:nvPicPr>
        <p:blipFill>
          <a:blip r:embed="rId3"/>
          <a:stretch>
            <a:fillRect/>
          </a:stretch>
        </p:blipFill>
        <p:spPr>
          <a:xfrm>
            <a:off x="5034808" y="1313200"/>
            <a:ext cx="5878310" cy="5311472"/>
          </a:xfrm>
          <a:prstGeom prst="rect">
            <a:avLst/>
          </a:prstGeom>
        </p:spPr>
      </p:pic>
    </p:spTree>
    <p:extLst>
      <p:ext uri="{BB962C8B-B14F-4D97-AF65-F5344CB8AC3E}">
        <p14:creationId xmlns:p14="http://schemas.microsoft.com/office/powerpoint/2010/main" val="42280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Income and Payroll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individual income tax</a:t>
              </a:r>
              <a:r>
                <a:rPr lang="en-US" sz="2000" dirty="0">
                  <a:solidFill>
                    <a:schemeClr val="bg1"/>
                  </a:solidFill>
                </a:rPr>
                <a:t>, due every year on April 15, is the largest single source of federal government revenue, but it still represents less than half of federal tax revenue.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709860"/>
            <a:ext cx="8058422" cy="1042682"/>
            <a:chOff x="542655" y="1736761"/>
            <a:chExt cx="8058422" cy="1042682"/>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largest source of federal revenue is the </a:t>
              </a:r>
              <a:r>
                <a:rPr lang="en-US" sz="2000" b="1" dirty="0">
                  <a:solidFill>
                    <a:schemeClr val="bg1"/>
                  </a:solidFill>
                </a:rPr>
                <a:t>payroll tax </a:t>
              </a:r>
              <a:r>
                <a:rPr lang="en-US" sz="2000" dirty="0">
                  <a:solidFill>
                    <a:schemeClr val="bg1"/>
                  </a:solidFill>
                </a:rPr>
                <a:t>(captured in social insurance and retirement receipts), which provides funds for Social Security and Medicare.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86283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940173"/>
              <a:ext cx="8048303"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Payroll taxes have increased steadily over time.</a:t>
              </a:r>
            </a:p>
          </p:txBody>
        </p:sp>
      </p:grpSp>
      <p:grpSp>
        <p:nvGrpSpPr>
          <p:cNvPr id="18" name="Group 17">
            <a:extLst>
              <a:ext uri="{FF2B5EF4-FFF2-40B4-BE49-F238E27FC236}">
                <a16:creationId xmlns:a16="http://schemas.microsoft.com/office/drawing/2014/main" id="{04C7D1BC-597C-4FF0-8F20-54530159785D}"/>
              </a:ext>
            </a:extLst>
          </p:cNvPr>
          <p:cNvGrpSpPr/>
          <p:nvPr/>
        </p:nvGrpSpPr>
        <p:grpSpPr>
          <a:xfrm>
            <a:off x="2072569" y="476355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4" y="1781860"/>
              <a:ext cx="804238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 personal income tax and the payroll tax accounted for about 83% of federal tax revenues in 2017.</a:t>
              </a:r>
            </a:p>
          </p:txBody>
        </p:sp>
      </p:grpSp>
    </p:spTree>
    <p:extLst>
      <p:ext uri="{BB962C8B-B14F-4D97-AF65-F5344CB8AC3E}">
        <p14:creationId xmlns:p14="http://schemas.microsoft.com/office/powerpoint/2010/main" val="30774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Progressive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364607"/>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tax is a </a:t>
              </a:r>
              <a:r>
                <a:rPr lang="en-US" sz="2000" b="1" dirty="0">
                  <a:solidFill>
                    <a:schemeClr val="bg1"/>
                  </a:solidFill>
                </a:rPr>
                <a:t>progressive tax</a:t>
              </a:r>
              <a:r>
                <a:rPr lang="en-US" sz="2000" dirty="0">
                  <a:solidFill>
                    <a:schemeClr val="bg1"/>
                  </a:solidFill>
                </a:rPr>
                <a:t>, which means that the rate increases as a household's income increases.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274774"/>
            <a:ext cx="8058422"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tax rates </a:t>
              </a:r>
              <a:r>
                <a:rPr lang="en-US" sz="2000" dirty="0">
                  <a:solidFill>
                    <a:schemeClr val="bg1"/>
                  </a:solidFill>
                </a:rPr>
                <a:t>(the tax due on all yearly income) for a single taxpayer range from 10%–37%, depending on income.</a:t>
              </a:r>
            </a:p>
          </p:txBody>
        </p:sp>
      </p:grpSp>
      <p:graphicFrame>
        <p:nvGraphicFramePr>
          <p:cNvPr id="2" name="Table 2">
            <a:extLst>
              <a:ext uri="{FF2B5EF4-FFF2-40B4-BE49-F238E27FC236}">
                <a16:creationId xmlns:a16="http://schemas.microsoft.com/office/drawing/2014/main" id="{5521DC47-8421-4917-B102-1CFD6A269FFD}"/>
              </a:ext>
            </a:extLst>
          </p:cNvPr>
          <p:cNvGraphicFramePr>
            <a:graphicFrameLocks noGrp="1"/>
          </p:cNvGraphicFramePr>
          <p:nvPr>
            <p:extLst>
              <p:ext uri="{D42A27DB-BD31-4B8C-83A1-F6EECF244321}">
                <p14:modId xmlns:p14="http://schemas.microsoft.com/office/powerpoint/2010/main" val="2955314461"/>
              </p:ext>
            </p:extLst>
          </p:nvPr>
        </p:nvGraphicFramePr>
        <p:xfrm>
          <a:off x="2031729" y="3660218"/>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73119200"/>
                    </a:ext>
                  </a:extLst>
                </a:gridCol>
                <a:gridCol w="4064000">
                  <a:extLst>
                    <a:ext uri="{9D8B030D-6E8A-4147-A177-3AD203B41FA5}">
                      <a16:colId xmlns:a16="http://schemas.microsoft.com/office/drawing/2014/main" val="2545024151"/>
                    </a:ext>
                  </a:extLst>
                </a:gridCol>
              </a:tblGrid>
              <a:tr h="370840">
                <a:tc>
                  <a:txBody>
                    <a:bodyPr/>
                    <a:lstStyle/>
                    <a:p>
                      <a:pPr algn="ctr"/>
                      <a:r>
                        <a:rPr lang="en-US" dirty="0">
                          <a:solidFill>
                            <a:schemeClr val="tx1"/>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Tax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626082"/>
                  </a:ext>
                </a:extLst>
              </a:tr>
              <a:tr h="370840">
                <a:tc>
                  <a:txBody>
                    <a:bodyPr/>
                    <a:lstStyle/>
                    <a:p>
                      <a:pPr algn="ctr"/>
                      <a:r>
                        <a:rPr lang="en-US" dirty="0">
                          <a:solidFill>
                            <a:schemeClr val="tx1"/>
                          </a:solidFill>
                        </a:rPr>
                        <a:t>$0–$9,700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146558"/>
                  </a:ext>
                </a:extLst>
              </a:tr>
              <a:tr h="370840">
                <a:tc>
                  <a:txBody>
                    <a:bodyPr/>
                    <a:lstStyle/>
                    <a:p>
                      <a:pPr algn="ctr"/>
                      <a:r>
                        <a:rPr lang="en-US" dirty="0">
                          <a:solidFill>
                            <a:schemeClr val="tx1"/>
                          </a:solidFill>
                        </a:rPr>
                        <a:t>$9,701 –$39,475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56409"/>
                  </a:ext>
                </a:extLst>
              </a:tr>
              <a:tr h="370840">
                <a:tc>
                  <a:txBody>
                    <a:bodyPr/>
                    <a:lstStyle/>
                    <a:p>
                      <a:pPr algn="ctr"/>
                      <a:r>
                        <a:rPr lang="en-US" dirty="0">
                          <a:solidFill>
                            <a:schemeClr val="tx1"/>
                          </a:solidFill>
                        </a:rPr>
                        <a:t>$39,476–$84,200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261763"/>
                  </a:ext>
                </a:extLst>
              </a:tr>
              <a:tr h="370840">
                <a:tc>
                  <a:txBody>
                    <a:bodyPr/>
                    <a:lstStyle/>
                    <a:p>
                      <a:pPr algn="ctr"/>
                      <a:r>
                        <a:rPr lang="en-US" dirty="0">
                          <a:solidFill>
                            <a:schemeClr val="tx1"/>
                          </a:solidFill>
                        </a:rPr>
                        <a:t>$84,201–$160,275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98704"/>
                  </a:ext>
                </a:extLst>
              </a:tr>
              <a:tr h="370840">
                <a:tc>
                  <a:txBody>
                    <a:bodyPr/>
                    <a:lstStyle/>
                    <a:p>
                      <a:pPr algn="ctr"/>
                      <a:r>
                        <a:rPr lang="en-US" dirty="0">
                          <a:solidFill>
                            <a:schemeClr val="tx1"/>
                          </a:solidFill>
                        </a:rPr>
                        <a:t>$160,276–$204,100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659627"/>
                  </a:ext>
                </a:extLst>
              </a:tr>
              <a:tr h="370840">
                <a:tc>
                  <a:txBody>
                    <a:bodyPr/>
                    <a:lstStyle/>
                    <a:p>
                      <a:pPr algn="ctr"/>
                      <a:r>
                        <a:rPr lang="en-US" dirty="0">
                          <a:solidFill>
                            <a:schemeClr val="tx1"/>
                          </a:solidFill>
                        </a:rPr>
                        <a:t>$204,101 –$510,300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475326"/>
                  </a:ext>
                </a:extLst>
              </a:tr>
              <a:tr h="370840">
                <a:tc>
                  <a:txBody>
                    <a:bodyPr/>
                    <a:lstStyle/>
                    <a:p>
                      <a:pPr algn="ctr"/>
                      <a:r>
                        <a:rPr lang="en-US" dirty="0">
                          <a:solidFill>
                            <a:schemeClr val="tx1"/>
                          </a:solidFill>
                        </a:rPr>
                        <a:t>$510,300+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786085"/>
                  </a:ext>
                </a:extLst>
              </a:tr>
            </a:tbl>
          </a:graphicData>
        </a:graphic>
      </p:graphicFrame>
      <p:sp>
        <p:nvSpPr>
          <p:cNvPr id="3" name="TextBox 2">
            <a:extLst>
              <a:ext uri="{FF2B5EF4-FFF2-40B4-BE49-F238E27FC236}">
                <a16:creationId xmlns:a16="http://schemas.microsoft.com/office/drawing/2014/main" id="{1D06C2B8-72FA-4A46-BCE7-6B4C85DF6763}"/>
              </a:ext>
            </a:extLst>
          </p:cNvPr>
          <p:cNvSpPr txBox="1"/>
          <p:nvPr/>
        </p:nvSpPr>
        <p:spPr>
          <a:xfrm>
            <a:off x="4254504" y="3260685"/>
            <a:ext cx="3682451" cy="369332"/>
          </a:xfrm>
          <a:prstGeom prst="rect">
            <a:avLst/>
          </a:prstGeom>
          <a:noFill/>
        </p:spPr>
        <p:txBody>
          <a:bodyPr wrap="square" rtlCol="0">
            <a:spAutoFit/>
          </a:bodyPr>
          <a:lstStyle/>
          <a:p>
            <a:r>
              <a:rPr lang="en-US" dirty="0"/>
              <a:t>Table 1: Tax Brackets and Rates, 2019</a:t>
            </a:r>
          </a:p>
        </p:txBody>
      </p:sp>
    </p:spTree>
    <p:extLst>
      <p:ext uri="{BB962C8B-B14F-4D97-AF65-F5344CB8AC3E}">
        <p14:creationId xmlns:p14="http://schemas.microsoft.com/office/powerpoint/2010/main" val="306434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Social Security and Medicare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fact is that the federal income tax is designed so that tax rates increase as income increases, up to a certain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payroll taxes that support Social Security and Medicare are designed in a different way.</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payroll taxes for Social Security are imposed at a rate of 12.4% up to a certain wage limit, set at $118,500 in 2015.</a:t>
              </a:r>
            </a:p>
          </p:txBody>
        </p:sp>
      </p:grpSp>
      <p:grpSp>
        <p:nvGrpSpPr>
          <p:cNvPr id="18" name="Group 17">
            <a:extLst>
              <a:ext uri="{FF2B5EF4-FFF2-40B4-BE49-F238E27FC236}">
                <a16:creationId xmlns:a16="http://schemas.microsoft.com/office/drawing/2014/main" id="{11E29669-5833-4C55-AC71-A0CDC67F2DC9}"/>
              </a:ext>
            </a:extLst>
          </p:cNvPr>
          <p:cNvGrpSpPr/>
          <p:nvPr/>
        </p:nvGrpSpPr>
        <p:grpSpPr>
          <a:xfrm>
            <a:off x="2066654" y="4332374"/>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0E142619-E7C3-4B71-9A63-0117C07947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78896B-26EE-4CFB-BED2-F796E3302563}"/>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Medicare, on the other hand, pays for elderly health care and is fixed at 2.9%, with no upper ceiling.</a:t>
              </a:r>
            </a:p>
          </p:txBody>
        </p:sp>
      </p:grpSp>
    </p:spTree>
    <p:extLst>
      <p:ext uri="{BB962C8B-B14F-4D97-AF65-F5344CB8AC3E}">
        <p14:creationId xmlns:p14="http://schemas.microsoft.com/office/powerpoint/2010/main" val="47811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Proportional and Regressive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also call the Medicare payroll tax a </a:t>
              </a:r>
              <a:r>
                <a:rPr lang="en-US" sz="2000" b="1" dirty="0">
                  <a:solidFill>
                    <a:schemeClr val="bg1"/>
                  </a:solidFill>
                </a:rPr>
                <a:t>proportional tax</a:t>
              </a:r>
              <a:r>
                <a:rPr lang="en-US" sz="2000" dirty="0">
                  <a:solidFill>
                    <a:schemeClr val="bg1"/>
                  </a:solidFill>
                </a:rPr>
                <a:t>: a flat percentage of all wages earned.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86566"/>
            <a:ext cx="8052373" cy="1015663"/>
            <a:chOff x="542655" y="1732248"/>
            <a:chExt cx="8058422" cy="101566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32248"/>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Social Security payroll tax is proportional up to the wage limit, but above that level it becomes a </a:t>
              </a:r>
              <a:r>
                <a:rPr lang="en-US" sz="2000" b="1" dirty="0">
                  <a:solidFill>
                    <a:schemeClr val="bg1"/>
                  </a:solidFill>
                </a:rPr>
                <a:t>regressive tax</a:t>
              </a:r>
              <a:r>
                <a:rPr lang="en-US" sz="2000" dirty="0">
                  <a:solidFill>
                    <a:schemeClr val="bg1"/>
                  </a:solidFill>
                </a:rPr>
                <a:t>, meaning that people with higher incomes pay a smaller share of their income in tax.</a:t>
              </a:r>
            </a:p>
          </p:txBody>
        </p:sp>
      </p:grpSp>
    </p:spTree>
    <p:extLst>
      <p:ext uri="{BB962C8B-B14F-4D97-AF65-F5344CB8AC3E}">
        <p14:creationId xmlns:p14="http://schemas.microsoft.com/office/powerpoint/2010/main" val="242900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Other Federal Tax Income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largest source of federal tax revenue is the </a:t>
              </a:r>
              <a:r>
                <a:rPr lang="en-US" sz="2000" b="1" dirty="0">
                  <a:solidFill>
                    <a:schemeClr val="bg1"/>
                  </a:solidFill>
                </a:rPr>
                <a:t>corporate income tax</a:t>
              </a:r>
              <a:r>
                <a:rPr lang="en-US" sz="2000" dirty="0">
                  <a:solidFill>
                    <a:schemeClr val="bg1"/>
                  </a:solidFill>
                </a:rPr>
                <a: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excise tax </a:t>
              </a:r>
              <a:r>
                <a:rPr lang="en-US" sz="2000" dirty="0">
                  <a:solidFill>
                    <a:schemeClr val="bg1"/>
                  </a:solidFill>
                </a:rPr>
                <a:t>is a tax on a particular good, such as gasoline, tobacco, or alcohol.</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Estate and gift taxes </a:t>
              </a:r>
              <a:r>
                <a:rPr lang="en-US" sz="2000" dirty="0">
                  <a:solidFill>
                    <a:schemeClr val="bg1"/>
                  </a:solidFill>
                </a:rPr>
                <a:t>are placed on people who pass large amounts of assets to the next generation, either after death or during life as gifts.</a:t>
              </a:r>
            </a:p>
          </p:txBody>
        </p:sp>
      </p:grpSp>
    </p:spTree>
    <p:extLst>
      <p:ext uri="{BB962C8B-B14F-4D97-AF65-F5344CB8AC3E}">
        <p14:creationId xmlns:p14="http://schemas.microsoft.com/office/powerpoint/2010/main" val="316331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State and Local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the state and local level, taxes have been rising as a share of GDP over the last few decades to match the gradual rise in spending.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1023018"/>
            <a:chOff x="542655" y="1736761"/>
            <a:chExt cx="8058422" cy="102301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4411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main revenue sources for state and local governments are sales taxes, property taxes, and revenue passed along from the federal government.</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62468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state and local governments also levy personal and corporate income taxes and impose a wide variety of fees and charges.</a:t>
              </a:r>
            </a:p>
          </p:txBody>
        </p:sp>
      </p:grpSp>
    </p:spTree>
    <p:extLst>
      <p:ext uri="{BB962C8B-B14F-4D97-AF65-F5344CB8AC3E}">
        <p14:creationId xmlns:p14="http://schemas.microsoft.com/office/powerpoint/2010/main" val="885534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1492</TotalTime>
  <Words>1325</Words>
  <Application>Microsoft Office PowerPoint</Application>
  <PresentationFormat>Widescreen</PresentationFormat>
  <Paragraphs>540</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136</cp:revision>
  <dcterms:created xsi:type="dcterms:W3CDTF">2014-11-06T15:36:04Z</dcterms:created>
  <dcterms:modified xsi:type="dcterms:W3CDTF">2021-08-13T16:54:11Z</dcterms:modified>
</cp:coreProperties>
</file>