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371" r:id="rId3"/>
    <p:sldId id="386" r:id="rId4"/>
    <p:sldId id="258" r:id="rId5"/>
    <p:sldId id="329" r:id="rId6"/>
    <p:sldId id="391" r:id="rId7"/>
    <p:sldId id="387" r:id="rId8"/>
    <p:sldId id="388" r:id="rId9"/>
    <p:sldId id="389" r:id="rId10"/>
    <p:sldId id="390" r:id="rId11"/>
    <p:sldId id="392" r:id="rId12"/>
    <p:sldId id="364" r:id="rId13"/>
    <p:sldId id="27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41" autoAdjust="0"/>
  </p:normalViewPr>
  <p:slideViewPr>
    <p:cSldViewPr snapToGrid="0">
      <p:cViewPr varScale="1">
        <p:scale>
          <a:sx n="100" d="100"/>
          <a:sy n="100" d="100"/>
        </p:scale>
        <p:origin x="9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Research and development, or R&amp;D, is the key to creating new technology. Fiscal policy can encourage R&amp;D through either direct spending or tax policy. The government could expand federal R&amp;D grants to universities and colleges, nonprofit organizations, and the private sector. Fiscal policy could support R&amp;D through tax incentives, which allow firms to reduce their tax bill as they increase spending on R&amp;D.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086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Which do you think is more effective in producing economic growth, public or private investment? Explain your reasoning.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6517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Economic growth requires investment in physical capital, human capital, and technology. The economic environment must provide well-functioning markets and flexible prices. Government borrowing can reduce the total amount of financial capital available for private firms to invest in physical capital. Government spending encourages certain elements of long-term growth, like education and research and development that creates new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Larger budget deficits will increase demand for financial capital. If private saving and the trade balance remain the same, less financial capital will be available for private investment. When government borrowing soaks up available financial capital and leaves less for private investment, economists call the result crowding out.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82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the government budget deficit increases, the demand for financial capital increases. The interest rate will then increase, which has the potential to crowd out private investment. A 1% increase in the budget deficit will lead to around a 0.5% to 1% rise in the interest rate, all else equal.</a:t>
            </a: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rPr>
              <a:t>Why can’t the Federal Reserve just use expansionary monetary policy to reduce interest rates or prevent interest rates from rising?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sym typeface="Calibri"/>
              </a:rPr>
              <a:t>If the economy is near potential GDP: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bg1"/>
              </a:solidFill>
              <a:latin typeface="Calibri" panose="020F0502020204030204" pitchFamily="34" charset="0"/>
              <a:cs typeface="Times New Roman" panose="02020603050405020304" pitchFamily="18" charset="0"/>
              <a:sym typeface="Calibri"/>
            </a:endParaRP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Inflation is very likely.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then reacts with contractionary monetary policy.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higher interest rates crowd out a greater deal of private investment</a:t>
            </a:r>
          </a:p>
          <a:p>
            <a:pPr marL="342900" indent="-342900">
              <a:buClr>
                <a:schemeClr val="bg1"/>
              </a:buClr>
              <a:buFont typeface="+mj-lt"/>
              <a:buAutoNum type="arabicPeriod"/>
            </a:pPr>
            <a:endParaRPr lang="en-US" sz="1200" dirty="0">
              <a:solidFill>
                <a:schemeClr val="bg1"/>
              </a:solidFill>
              <a:latin typeface="Calibri" panose="020F0502020204030204" pitchFamily="34" charset="0"/>
              <a:cs typeface="Calibri" panose="020F0502020204030204" pitchFamily="34" charset="0"/>
            </a:endParaRPr>
          </a:p>
          <a:p>
            <a:pPr marL="0" indent="0">
              <a:buClr>
                <a:schemeClr val="bg1"/>
              </a:buClr>
              <a:buFont typeface="+mj-lt"/>
              <a:buNone/>
            </a:pPr>
            <a:r>
              <a:rPr lang="en-US" sz="1200" dirty="0">
                <a:solidFill>
                  <a:schemeClr val="bg1"/>
                </a:solidFill>
                <a:latin typeface="Calibri" panose="020F0502020204030204" pitchFamily="34" charset="0"/>
                <a:cs typeface="Calibri" panose="020F0502020204030204" pitchFamily="34" charset="0"/>
              </a:rPr>
              <a:t>If the economy is below potential GDP:</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Inflation is not likely.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then reacts with expansionary monetary policy.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interest rates cancel out, resulting in little crowding out of private investment.</a:t>
            </a:r>
            <a:endParaRPr lang="en-US" sz="1200" dirty="0">
              <a:latin typeface="Calibri" panose="020F0502020204030204" pitchFamily="34" charset="0"/>
              <a:cs typeface="Calibri" panose="020F0502020204030204" pitchFamily="34" charset="0"/>
            </a:endParaRPr>
          </a:p>
          <a:p>
            <a:pPr marL="0" indent="0">
              <a:buClr>
                <a:schemeClr val="bg1"/>
              </a:buClr>
              <a:buFont typeface="+mj-lt"/>
              <a:buNone/>
            </a:pPr>
            <a:endParaRPr lang="en-US" dirty="0"/>
          </a:p>
        </p:txBody>
      </p:sp>
    </p:spTree>
    <p:extLst>
      <p:ext uri="{BB962C8B-B14F-4D97-AF65-F5344CB8AC3E}">
        <p14:creationId xmlns:p14="http://schemas.microsoft.com/office/powerpoint/2010/main" val="1179784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Clr>
                <a:schemeClr val="bg1"/>
              </a:buClr>
              <a:buFont typeface="+mj-lt"/>
              <a:buNone/>
            </a:pPr>
            <a:r>
              <a:rPr lang="en-US" dirty="0"/>
              <a:t>In 2020, the economy experienced an abrupt downturn in response to the COVID-19 pandemic. The U.S. government responded swiftly, and the bipartisan CARES Act provided over $2 trillion in aid. The Federal Reserve also responded with expansionary monetary policy. Do you think these policies led to the crowding out of private investment? Why or why not?</a:t>
            </a:r>
          </a:p>
          <a:p>
            <a:pPr marL="0" indent="0">
              <a:buClr>
                <a:schemeClr val="bg1"/>
              </a:buClr>
              <a:buFont typeface="+mj-lt"/>
              <a:buNone/>
            </a:pPr>
            <a:endParaRPr lang="en-US" dirty="0"/>
          </a:p>
        </p:txBody>
      </p:sp>
    </p:spTree>
    <p:extLst>
      <p:ext uri="{BB962C8B-B14F-4D97-AF65-F5344CB8AC3E}">
        <p14:creationId xmlns:p14="http://schemas.microsoft.com/office/powerpoint/2010/main" val="183210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government will invest in physical capital directly. Public physical capital investment can increase an economy's output and productivity. It is hard to determine how much government investment in physical capital will benefit the economy. Governments respond to both political and economic incentives.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6212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Lawmakers focused on spending money in key politicians' districts may spend public money on investment in physical capital that is not economically justified. Decisions to spend on infrastructure need to make both economic and political sense. When projects are funded by higher taxes, consumers may bear the burden. If the government finances an investment with borrowed money, it may increase interest rates and cause crowding out of productive private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752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government plays a large role in society's investment in human capital through the education system. For low-income nations, additional investment in human capital seems likely to increase productivity and growth. In the U.S. there is a question as to how much additional government spending on education will improve the actual level of education. For the U.S., the current focus is on how to get a bigger return from existing spending on education rather than dramatic increases in education spending.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217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8" y="2209531"/>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Fiscal Policy, Investment, and Economic Growth</a:t>
            </a:r>
            <a:endParaRPr lang="en-US" dirty="0"/>
          </a:p>
        </p:txBody>
      </p:sp>
      <p:cxnSp>
        <p:nvCxnSpPr>
          <p:cNvPr id="51" name="Google Shape;51;p1"/>
          <p:cNvCxnSpPr/>
          <p:nvPr/>
        </p:nvCxnSpPr>
        <p:spPr>
          <a:xfrm>
            <a:off x="3130059" y="5071812"/>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60" y="22095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How Fiscal Policy Can Improve Technology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787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Research and development, or R&amp;D, is the key to creating new technology.</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92" y="2613886"/>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92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Fiscal policy can encourage R&amp;D through either direct spending or tax policy.</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08" y="3754573"/>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6400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government could expand federal R&amp;D grants to universities and colleges, nonprofit organizations, and the private sector.</a:t>
              </a:r>
            </a:p>
          </p:txBody>
        </p:sp>
      </p:grpSp>
      <p:grpSp>
        <p:nvGrpSpPr>
          <p:cNvPr id="23" name="Google Shape;157;p18">
            <a:extLst>
              <a:ext uri="{FF2B5EF4-FFF2-40B4-BE49-F238E27FC236}">
                <a16:creationId xmlns:a16="http://schemas.microsoft.com/office/drawing/2014/main" id="{D2677579-C37F-49EA-A538-F856A95F51B9}"/>
              </a:ext>
            </a:extLst>
          </p:cNvPr>
          <p:cNvGrpSpPr/>
          <p:nvPr/>
        </p:nvGrpSpPr>
        <p:grpSpPr>
          <a:xfrm>
            <a:off x="2066736" y="4895260"/>
            <a:ext cx="8058357" cy="1047325"/>
            <a:chOff x="542866" y="1736761"/>
            <a:chExt cx="8058357"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66" y="185082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Fiscal policy could support R&amp;D through tax incentives, which allow firms to reduce their tax bill as they increase spending on R&amp;D.</a:t>
              </a:r>
            </a:p>
          </p:txBody>
        </p:sp>
      </p:grpSp>
    </p:spTree>
    <p:extLst>
      <p:ext uri="{BB962C8B-B14F-4D97-AF65-F5344CB8AC3E}">
        <p14:creationId xmlns:p14="http://schemas.microsoft.com/office/powerpoint/2010/main" val="139091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7876"/>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sym typeface="Calibri"/>
                </a:rPr>
                <a:t>Which do you think is more effective in producing economic growth, public or private investment? Explain your reasoning.</a:t>
              </a:r>
            </a:p>
          </p:txBody>
        </p:sp>
      </p:grpSp>
      <p:pic>
        <p:nvPicPr>
          <p:cNvPr id="3" name="Picture 2" descr="A tablet displaying a graph of data exhibiting growth">
            <a:extLst>
              <a:ext uri="{FF2B5EF4-FFF2-40B4-BE49-F238E27FC236}">
                <a16:creationId xmlns:a16="http://schemas.microsoft.com/office/drawing/2014/main" id="{B6681D14-763E-40FF-8F6D-463B49FCEECF}"/>
              </a:ext>
            </a:extLst>
          </p:cNvPr>
          <p:cNvPicPr>
            <a:picLocks noChangeAspect="1"/>
          </p:cNvPicPr>
          <p:nvPr/>
        </p:nvPicPr>
        <p:blipFill>
          <a:blip r:embed="rId3"/>
          <a:stretch>
            <a:fillRect/>
          </a:stretch>
        </p:blipFill>
        <p:spPr>
          <a:xfrm>
            <a:off x="3478774" y="3049063"/>
            <a:ext cx="4983479" cy="3322319"/>
          </a:xfrm>
          <a:prstGeom prst="rect">
            <a:avLst/>
          </a:prstGeom>
        </p:spPr>
      </p:pic>
    </p:spTree>
    <p:extLst>
      <p:ext uri="{BB962C8B-B14F-4D97-AF65-F5344CB8AC3E}">
        <p14:creationId xmlns:p14="http://schemas.microsoft.com/office/powerpoint/2010/main" val="123364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Economic growth comes from a combination of investment in physical capital, human capital, and technology.</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borrowing can crowd out private investment, but fiscal policy can increase investment in publicly owned physical capital, human capital </a:t>
            </a:r>
            <a:r>
              <a:rPr lang="en-US" sz="2000">
                <a:solidFill>
                  <a:schemeClr val="lt1"/>
                </a:solidFill>
                <a:latin typeface="Calibri"/>
                <a:ea typeface="Calibri"/>
                <a:cs typeface="Calibri"/>
                <a:sym typeface="Calibri"/>
              </a:rPr>
              <a:t>(education), </a:t>
            </a:r>
            <a:r>
              <a:rPr lang="en-US" sz="2000" dirty="0">
                <a:solidFill>
                  <a:schemeClr val="lt1"/>
                </a:solidFill>
                <a:latin typeface="Calibri"/>
                <a:ea typeface="Calibri"/>
                <a:cs typeface="Calibri"/>
                <a:sym typeface="Calibri"/>
              </a:rPr>
              <a:t>and R&amp;D.</a:t>
            </a:r>
          </a:p>
          <a:p>
            <a:pPr marL="444500" indent="-342900">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Methods for improving society's investment in human capital include spending more money on education resources and reorganizing the education system to provide greater incentives for success. </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Methods for increasing R&amp;D spending include direct government spending and tax incentives.</a:t>
            </a:r>
            <a:endParaRPr lang="en-US" sz="2000" dirty="0">
              <a:solidFill>
                <a:schemeClr val="bg1"/>
              </a:solidFill>
              <a:latin typeface="Calibri" panose="020F0502020204030204" pitchFamily="34" charset="0"/>
              <a:cs typeface="Times New Roman" panose="02020603050405020304" pitchFamily="18" charset="0"/>
            </a:endParaRP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Introduction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481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Economic growth requires investment in physical capital, human capital, and technology.</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42677"/>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460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economic environment must provide well-functioning markets and flexible prices.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13854"/>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7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borrowing can reduce the total amount of financial capital available for private firms to invest in physical capital.</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4993800"/>
            <a:ext cx="8058357" cy="1129070"/>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78863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spending encourages certain elements of long-term growth, like education and research and development that creates new technology.</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Crowding Out</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916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Larger budget deficits will increase demand for financial capital.</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92" y="263217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5376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private saving and the trade balance remain the same, less financial capital will be available for private investment.</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800582"/>
            <a:ext cx="8058385" cy="1235589"/>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9081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government borrowing soaks up available financial capital and leaves less for private investment, economists call the result </a:t>
              </a:r>
              <a:r>
                <a:rPr lang="en-US" sz="2000" b="1" dirty="0">
                  <a:solidFill>
                    <a:schemeClr val="lt1"/>
                  </a:solidFill>
                  <a:latin typeface="Calibri"/>
                  <a:ea typeface="Calibri"/>
                  <a:cs typeface="Calibri"/>
                  <a:sym typeface="Calibri"/>
                </a:rPr>
                <a:t>crowding out</a:t>
              </a:r>
              <a:r>
                <a:rPr lang="en-US" sz="2000" dirty="0">
                  <a:solidFill>
                    <a:schemeClr val="lt1"/>
                  </a:solidFill>
                  <a:latin typeface="Calibri"/>
                  <a:ea typeface="Calibri"/>
                  <a:cs typeface="Calibri"/>
                  <a:sym typeface="Calibri"/>
                </a:rPr>
                <a:t>.</a:t>
              </a:r>
            </a:p>
          </p:txBody>
        </p:sp>
      </p:grpSp>
    </p:spTree>
    <p:extLst>
      <p:ext uri="{BB962C8B-B14F-4D97-AF65-F5344CB8AC3E}">
        <p14:creationId xmlns:p14="http://schemas.microsoft.com/office/powerpoint/2010/main" val="147084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The Interest Rate Connection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6781800" y="1657077"/>
            <a:ext cx="3727132" cy="43465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6781800" y="1858780"/>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If the government budget deficit increases, the demand for financial capital increases.</a:t>
            </a:r>
          </a:p>
        </p:txBody>
      </p:sp>
      <p:sp>
        <p:nvSpPr>
          <p:cNvPr id="9" name="TextBox 8">
            <a:extLst>
              <a:ext uri="{FF2B5EF4-FFF2-40B4-BE49-F238E27FC236}">
                <a16:creationId xmlns:a16="http://schemas.microsoft.com/office/drawing/2014/main" id="{B5E91B25-57AA-4A9F-8AE3-45B6A52573AE}"/>
              </a:ext>
            </a:extLst>
          </p:cNvPr>
          <p:cNvSpPr txBox="1"/>
          <p:nvPr/>
        </p:nvSpPr>
        <p:spPr>
          <a:xfrm>
            <a:off x="6781794" y="3193248"/>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interest rate will then increase, which has the potential to crowd out private investment.</a:t>
            </a:r>
          </a:p>
        </p:txBody>
      </p:sp>
      <p:sp>
        <p:nvSpPr>
          <p:cNvPr id="10" name="TextBox 9">
            <a:extLst>
              <a:ext uri="{FF2B5EF4-FFF2-40B4-BE49-F238E27FC236}">
                <a16:creationId xmlns:a16="http://schemas.microsoft.com/office/drawing/2014/main" id="{E3E8CAE7-E45C-478D-A30D-30561488E76F}"/>
              </a:ext>
            </a:extLst>
          </p:cNvPr>
          <p:cNvSpPr txBox="1"/>
          <p:nvPr/>
        </p:nvSpPr>
        <p:spPr>
          <a:xfrm>
            <a:off x="6781793" y="4528024"/>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 1% increase in the budget deficit will lead to around a 0.5% to 1% rise in the interest rate, all else equal.</a:t>
            </a:r>
          </a:p>
        </p:txBody>
      </p:sp>
      <p:pic>
        <p:nvPicPr>
          <p:cNvPr id="5" name="Picture 4" descr="A graph showing how interest rates increase as the demand for financial capital increases.">
            <a:extLst>
              <a:ext uri="{FF2B5EF4-FFF2-40B4-BE49-F238E27FC236}">
                <a16:creationId xmlns:a16="http://schemas.microsoft.com/office/drawing/2014/main" id="{E754154D-0F86-47A2-B79D-70CA1B0794A8}"/>
              </a:ext>
            </a:extLst>
          </p:cNvPr>
          <p:cNvPicPr>
            <a:picLocks noChangeAspect="1"/>
          </p:cNvPicPr>
          <p:nvPr/>
        </p:nvPicPr>
        <p:blipFill>
          <a:blip r:embed="rId3"/>
          <a:stretch>
            <a:fillRect/>
          </a:stretch>
        </p:blipFill>
        <p:spPr>
          <a:xfrm>
            <a:off x="1407967" y="1511678"/>
            <a:ext cx="4944165" cy="47726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Monetary Policy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062672" y="2619569"/>
            <a:ext cx="8058300" cy="3252040"/>
            <a:chOff x="365111" y="1821206"/>
            <a:chExt cx="8443024" cy="3298655"/>
          </a:xfrm>
          <a:solidFill>
            <a:srgbClr val="627981"/>
          </a:solid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&amp;</a:t>
              </a:r>
              <a:endParaRPr lang="en-US" sz="4000" b="1" dirty="0">
                <a:solidFill>
                  <a:schemeClr val="bg1"/>
                </a:solidFill>
              </a:endParaRPr>
            </a:p>
          </p:txBody>
        </p:sp>
      </p:grpSp>
      <p:grpSp>
        <p:nvGrpSpPr>
          <p:cNvPr id="13" name="Google Shape;154;p18">
            <a:extLst>
              <a:ext uri="{FF2B5EF4-FFF2-40B4-BE49-F238E27FC236}">
                <a16:creationId xmlns:a16="http://schemas.microsoft.com/office/drawing/2014/main" id="{C37A557C-5CCA-44CB-B371-9F8AA674CCAF}"/>
              </a:ext>
            </a:extLst>
          </p:cNvPr>
          <p:cNvGrpSpPr/>
          <p:nvPr/>
        </p:nvGrpSpPr>
        <p:grpSpPr>
          <a:xfrm>
            <a:off x="2062672" y="1381304"/>
            <a:ext cx="8058467" cy="994870"/>
            <a:chOff x="542756" y="1736761"/>
            <a:chExt cx="8058467" cy="807000"/>
          </a:xfrm>
        </p:grpSpPr>
        <p:sp>
          <p:nvSpPr>
            <p:cNvPr id="14" name="Google Shape;155;p18">
              <a:extLst>
                <a:ext uri="{FF2B5EF4-FFF2-40B4-BE49-F238E27FC236}">
                  <a16:creationId xmlns:a16="http://schemas.microsoft.com/office/drawing/2014/main" id="{C1E3718A-A4EB-45CC-89DA-71BD42D8BC29}"/>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5" name="Google Shape;156;p18">
              <a:extLst>
                <a:ext uri="{FF2B5EF4-FFF2-40B4-BE49-F238E27FC236}">
                  <a16:creationId xmlns:a16="http://schemas.microsoft.com/office/drawing/2014/main" id="{5C93BDBF-418D-4C8E-A498-B3B1975CF8D2}"/>
                </a:ext>
              </a:extLst>
            </p:cNvPr>
            <p:cNvSpPr txBox="1"/>
            <p:nvPr/>
          </p:nvSpPr>
          <p:spPr>
            <a:xfrm>
              <a:off x="542756" y="1855180"/>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Why can’t the Federal Reserve just use expansionary monetary policy to reduce interest rates or prevent interest rates from rising?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
        <p:nvSpPr>
          <p:cNvPr id="3" name="TextBox 2">
            <a:extLst>
              <a:ext uri="{FF2B5EF4-FFF2-40B4-BE49-F238E27FC236}">
                <a16:creationId xmlns:a16="http://schemas.microsoft.com/office/drawing/2014/main" id="{953C6788-58A4-449B-AE44-43C5BCB8CCE9}"/>
              </a:ext>
            </a:extLst>
          </p:cNvPr>
          <p:cNvSpPr txBox="1"/>
          <p:nvPr/>
        </p:nvSpPr>
        <p:spPr>
          <a:xfrm>
            <a:off x="2508228" y="2671277"/>
            <a:ext cx="3502282" cy="369332"/>
          </a:xfrm>
          <a:prstGeom prst="rect">
            <a:avLst/>
          </a:prstGeom>
          <a:noFill/>
        </p:spPr>
        <p:txBody>
          <a:bodyPr wrap="square" rtlCol="0">
            <a:spAutoFit/>
          </a:bodyPr>
          <a:lstStyle/>
          <a:p>
            <a:r>
              <a:rPr lang="en-US" sz="1800" u="sng" dirty="0">
                <a:solidFill>
                  <a:schemeClr val="bg1"/>
                </a:solidFill>
                <a:latin typeface="Calibri" panose="020F0502020204030204" pitchFamily="34" charset="0"/>
                <a:cs typeface="Times New Roman" panose="02020603050405020304" pitchFamily="18" charset="0"/>
              </a:rPr>
              <a:t>Economy is near potential GDP</a:t>
            </a:r>
          </a:p>
        </p:txBody>
      </p:sp>
      <p:sp>
        <p:nvSpPr>
          <p:cNvPr id="5" name="TextBox 4">
            <a:extLst>
              <a:ext uri="{FF2B5EF4-FFF2-40B4-BE49-F238E27FC236}">
                <a16:creationId xmlns:a16="http://schemas.microsoft.com/office/drawing/2014/main" id="{73640BCC-FD60-4CBF-8A8F-0DD67B42F60B}"/>
              </a:ext>
            </a:extLst>
          </p:cNvPr>
          <p:cNvSpPr txBox="1"/>
          <p:nvPr/>
        </p:nvSpPr>
        <p:spPr>
          <a:xfrm>
            <a:off x="6493712" y="2671277"/>
            <a:ext cx="3502282" cy="369332"/>
          </a:xfrm>
          <a:prstGeom prst="rect">
            <a:avLst/>
          </a:prstGeom>
          <a:noFill/>
        </p:spPr>
        <p:txBody>
          <a:bodyPr wrap="square" rtlCol="0">
            <a:spAutoFit/>
          </a:bodyPr>
          <a:lstStyle/>
          <a:p>
            <a:r>
              <a:rPr lang="en-US" sz="1800" u="sng" dirty="0">
                <a:solidFill>
                  <a:schemeClr val="bg1"/>
                </a:solidFill>
                <a:latin typeface="Calibri" panose="020F0502020204030204" pitchFamily="34" charset="0"/>
                <a:cs typeface="Times New Roman" panose="02020603050405020304" pitchFamily="18" charset="0"/>
              </a:rPr>
              <a:t>Economy is below potential GDP</a:t>
            </a:r>
          </a:p>
        </p:txBody>
      </p:sp>
      <p:sp>
        <p:nvSpPr>
          <p:cNvPr id="7" name="TextBox 6">
            <a:extLst>
              <a:ext uri="{FF2B5EF4-FFF2-40B4-BE49-F238E27FC236}">
                <a16:creationId xmlns:a16="http://schemas.microsoft.com/office/drawing/2014/main" id="{BDAF5B1D-433D-4592-98C6-C77472B0F8C2}"/>
              </a:ext>
            </a:extLst>
          </p:cNvPr>
          <p:cNvSpPr txBox="1"/>
          <p:nvPr/>
        </p:nvSpPr>
        <p:spPr>
          <a:xfrm>
            <a:off x="2554123" y="3024948"/>
            <a:ext cx="3371711" cy="2862322"/>
          </a:xfrm>
          <a:prstGeom prst="rect">
            <a:avLst/>
          </a:prstGeom>
          <a:noFill/>
        </p:spPr>
        <p:txBody>
          <a:bodyPr wrap="square" rtlCol="0">
            <a:spAutoFit/>
          </a:bodyPr>
          <a:lstStyle/>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Inflation is very likely.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then reacts with contractionary monetary policy.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higher interest rates crowd out a greater deal of private investment.</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AC0581D-5B6B-4E8F-9B1F-ECB525CF23E4}"/>
              </a:ext>
            </a:extLst>
          </p:cNvPr>
          <p:cNvSpPr txBox="1"/>
          <p:nvPr/>
        </p:nvSpPr>
        <p:spPr>
          <a:xfrm>
            <a:off x="6597793" y="3009287"/>
            <a:ext cx="3371711" cy="2862322"/>
          </a:xfrm>
          <a:prstGeom prst="rect">
            <a:avLst/>
          </a:prstGeom>
          <a:noFill/>
        </p:spPr>
        <p:txBody>
          <a:bodyPr wrap="square" rtlCol="0">
            <a:spAutoFit/>
          </a:bodyPr>
          <a:lstStyle/>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Inflation is not likely.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then reacts with expansionary monetary policy.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interest rates cancel out, resulting in little crowding out of private investment.</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977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Monetary Policy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oogle Shape;154;p18">
            <a:extLst>
              <a:ext uri="{FF2B5EF4-FFF2-40B4-BE49-F238E27FC236}">
                <a16:creationId xmlns:a16="http://schemas.microsoft.com/office/drawing/2014/main" id="{C37A557C-5CCA-44CB-B371-9F8AA674CCAF}"/>
              </a:ext>
            </a:extLst>
          </p:cNvPr>
          <p:cNvGrpSpPr/>
          <p:nvPr/>
        </p:nvGrpSpPr>
        <p:grpSpPr>
          <a:xfrm>
            <a:off x="2062839" y="1381304"/>
            <a:ext cx="8058300" cy="2047696"/>
            <a:chOff x="542923" y="1736761"/>
            <a:chExt cx="8058300" cy="807000"/>
          </a:xfrm>
        </p:grpSpPr>
        <p:sp>
          <p:nvSpPr>
            <p:cNvPr id="14" name="Google Shape;155;p18">
              <a:extLst>
                <a:ext uri="{FF2B5EF4-FFF2-40B4-BE49-F238E27FC236}">
                  <a16:creationId xmlns:a16="http://schemas.microsoft.com/office/drawing/2014/main" id="{C1E3718A-A4EB-45CC-89DA-71BD42D8BC29}"/>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5" name="Google Shape;156;p18">
              <a:extLst>
                <a:ext uri="{FF2B5EF4-FFF2-40B4-BE49-F238E27FC236}">
                  <a16:creationId xmlns:a16="http://schemas.microsoft.com/office/drawing/2014/main" id="{5C93BDBF-418D-4C8E-A498-B3B1975CF8D2}"/>
                </a:ext>
              </a:extLst>
            </p:cNvPr>
            <p:cNvSpPr txBox="1"/>
            <p:nvPr/>
          </p:nvSpPr>
          <p:spPr>
            <a:xfrm>
              <a:off x="542923" y="1765455"/>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In 2020, the economy experienced an abrupt downturn in response to the COVID-19 pandemic. The U.S. government responded swiftly, and the bipartisan CARES Act provided over $2 trillion in aid. The Federal Reserve also responded with expansionary monetary policy. Do you think these policies led to the crowding out of private investment? Why or why not?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pic>
        <p:nvPicPr>
          <p:cNvPr id="8" name="Picture 7" descr="A closeup of a COVID-19 virus particle">
            <a:extLst>
              <a:ext uri="{FF2B5EF4-FFF2-40B4-BE49-F238E27FC236}">
                <a16:creationId xmlns:a16="http://schemas.microsoft.com/office/drawing/2014/main" id="{67C0598B-8060-4F0B-BD5F-C886BD886B6F}"/>
              </a:ext>
            </a:extLst>
          </p:cNvPr>
          <p:cNvPicPr>
            <a:picLocks noChangeAspect="1"/>
          </p:cNvPicPr>
          <p:nvPr/>
        </p:nvPicPr>
        <p:blipFill>
          <a:blip r:embed="rId3"/>
          <a:stretch>
            <a:fillRect/>
          </a:stretch>
        </p:blipFill>
        <p:spPr>
          <a:xfrm>
            <a:off x="3432609" y="3580518"/>
            <a:ext cx="5318760" cy="2991803"/>
          </a:xfrm>
          <a:prstGeom prst="rect">
            <a:avLst/>
          </a:prstGeom>
        </p:spPr>
      </p:pic>
    </p:spTree>
    <p:extLst>
      <p:ext uri="{BB962C8B-B14F-4D97-AF65-F5344CB8AC3E}">
        <p14:creationId xmlns:p14="http://schemas.microsoft.com/office/powerpoint/2010/main" val="405767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Public Investment in Physical Capital</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108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The government will invest in physical capital directly. </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92" y="261564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92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Public physical capital investment can increase an economy's output and productivity.</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78236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9237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It is hard to determine how much government investment in physical capital will benefit the economy.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D2677579-C37F-49EA-A538-F856A95F51B9}"/>
              </a:ext>
            </a:extLst>
          </p:cNvPr>
          <p:cNvGrpSpPr/>
          <p:nvPr/>
        </p:nvGrpSpPr>
        <p:grpSpPr>
          <a:xfrm>
            <a:off x="2066764" y="4935241"/>
            <a:ext cx="8058385" cy="1047325"/>
            <a:chOff x="542838" y="1736761"/>
            <a:chExt cx="8058385"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38" y="194016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Governments respond to both political and economic incentives. </a:t>
              </a:r>
            </a:p>
          </p:txBody>
        </p:sp>
      </p:grpSp>
    </p:spTree>
    <p:extLst>
      <p:ext uri="{BB962C8B-B14F-4D97-AF65-F5344CB8AC3E}">
        <p14:creationId xmlns:p14="http://schemas.microsoft.com/office/powerpoint/2010/main" val="195601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Problems with Investment in Physical Capital</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43"/>
            <a:ext cx="8058467" cy="1164301"/>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8563"/>
              <a:ext cx="796306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Lawmakers focused on spending money in key politicians' districts may spend public money on investment in physical capital that is not economically justified.</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7443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4672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Decisions to spend on infrastructure need to make both economic and political sense.</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922212"/>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projects are funded by higher taxes, consumers may bear the burden.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D2677579-C37F-49EA-A538-F856A95F51B9}"/>
              </a:ext>
            </a:extLst>
          </p:cNvPr>
          <p:cNvGrpSpPr/>
          <p:nvPr/>
        </p:nvGrpSpPr>
        <p:grpSpPr>
          <a:xfrm>
            <a:off x="2066792" y="5080485"/>
            <a:ext cx="8058357" cy="1203618"/>
            <a:chOff x="542866" y="1736761"/>
            <a:chExt cx="8058357"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66" y="177588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the government finances an investment with borrowed money, it may increase interest rates and cause crowding out of productive private investment.</a:t>
              </a:r>
            </a:p>
          </p:txBody>
        </p:sp>
      </p:grpSp>
    </p:spTree>
    <p:extLst>
      <p:ext uri="{BB962C8B-B14F-4D97-AF65-F5344CB8AC3E}">
        <p14:creationId xmlns:p14="http://schemas.microsoft.com/office/powerpoint/2010/main" val="350890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Public Investment in Human Capital</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787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The government plays a large role in society's investment in human capital through the education system.</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3546"/>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92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low-income nations, additional investment in human capital seems likely to increase productivity and growth.</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7" y="3810375"/>
            <a:ext cx="8058386" cy="1047325"/>
            <a:chOff x="542837" y="1736761"/>
            <a:chExt cx="805838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7" y="1864002"/>
              <a:ext cx="7982097"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U.S., there is a question as to how much additional government spending on education will improve the actual level of education.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D2677579-C37F-49EA-A538-F856A95F51B9}"/>
              </a:ext>
            </a:extLst>
          </p:cNvPr>
          <p:cNvGrpSpPr/>
          <p:nvPr/>
        </p:nvGrpSpPr>
        <p:grpSpPr>
          <a:xfrm>
            <a:off x="2066764" y="4987204"/>
            <a:ext cx="8058385" cy="1164015"/>
            <a:chOff x="542838" y="1736761"/>
            <a:chExt cx="8058385"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38" y="178494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the U.S., the current focus is on how to get a bigger return from existing spending on education rather than dramatic increases in education spending.</a:t>
              </a:r>
            </a:p>
          </p:txBody>
        </p:sp>
      </p:grpSp>
    </p:spTree>
    <p:extLst>
      <p:ext uri="{BB962C8B-B14F-4D97-AF65-F5344CB8AC3E}">
        <p14:creationId xmlns:p14="http://schemas.microsoft.com/office/powerpoint/2010/main" val="262095409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TotalTime>
  <Words>1747</Words>
  <Application>Microsoft Office PowerPoint</Application>
  <PresentationFormat>Widescreen</PresentationFormat>
  <Paragraphs>119</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105</cp:revision>
  <dcterms:modified xsi:type="dcterms:W3CDTF">2021-08-20T13:59:16Z</dcterms:modified>
</cp:coreProperties>
</file>