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50"/>
  </p:notesMasterIdLst>
  <p:sldIdLst>
    <p:sldId id="256" r:id="rId2"/>
    <p:sldId id="371" r:id="rId3"/>
    <p:sldId id="391" r:id="rId4"/>
    <p:sldId id="392" r:id="rId5"/>
    <p:sldId id="393" r:id="rId6"/>
    <p:sldId id="401" r:id="rId7"/>
    <p:sldId id="386" r:id="rId8"/>
    <p:sldId id="394" r:id="rId9"/>
    <p:sldId id="395" r:id="rId10"/>
    <p:sldId id="396" r:id="rId11"/>
    <p:sldId id="397" r:id="rId12"/>
    <p:sldId id="398" r:id="rId13"/>
    <p:sldId id="399" r:id="rId14"/>
    <p:sldId id="400" r:id="rId15"/>
    <p:sldId id="364" r:id="rId16"/>
    <p:sldId id="402" r:id="rId17"/>
    <p:sldId id="403" r:id="rId18"/>
    <p:sldId id="404" r:id="rId19"/>
    <p:sldId id="405" r:id="rId20"/>
    <p:sldId id="406" r:id="rId21"/>
    <p:sldId id="407" r:id="rId22"/>
    <p:sldId id="408" r:id="rId23"/>
    <p:sldId id="409" r:id="rId24"/>
    <p:sldId id="410" r:id="rId25"/>
    <p:sldId id="411" r:id="rId26"/>
    <p:sldId id="412" r:id="rId27"/>
    <p:sldId id="413" r:id="rId28"/>
    <p:sldId id="414" r:id="rId29"/>
    <p:sldId id="415" r:id="rId30"/>
    <p:sldId id="416" r:id="rId31"/>
    <p:sldId id="417" r:id="rId32"/>
    <p:sldId id="418" r:id="rId33"/>
    <p:sldId id="419" r:id="rId34"/>
    <p:sldId id="420" r:id="rId35"/>
    <p:sldId id="421" r:id="rId36"/>
    <p:sldId id="422" r:id="rId37"/>
    <p:sldId id="423" r:id="rId38"/>
    <p:sldId id="424" r:id="rId39"/>
    <p:sldId id="425" r:id="rId40"/>
    <p:sldId id="426" r:id="rId41"/>
    <p:sldId id="427" r:id="rId42"/>
    <p:sldId id="428" r:id="rId43"/>
    <p:sldId id="429" r:id="rId44"/>
    <p:sldId id="430" r:id="rId45"/>
    <p:sldId id="431" r:id="rId46"/>
    <p:sldId id="432" r:id="rId47"/>
    <p:sldId id="433" r:id="rId48"/>
    <p:sldId id="275" r:id="rId49"/>
  </p:sldIdLst>
  <p:sldSz cx="12192000" cy="6858000"/>
  <p:notesSz cx="6858000" cy="9144000"/>
  <p:embeddedFontLst>
    <p:embeddedFont>
      <p:font typeface="Calibri" panose="020F0502020204030204" pitchFamily="34" charset="0"/>
      <p:regular r:id="rId51"/>
      <p:bold r:id="rId52"/>
      <p:italic r:id="rId53"/>
      <p:boldItalic r:id="rId54"/>
    </p:embeddedFont>
    <p:embeddedFont>
      <p:font typeface="Century Gothic" panose="020B0502020202020204" pitchFamily="34" charset="0"/>
      <p:regular r:id="rId55"/>
      <p:bold r:id="rId56"/>
      <p:italic r:id="rId57"/>
      <p:boldItalic r:id="rId5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9" roundtripDataSignature="AMtx7mgpqKudZmLSWKrr7AFFTErfzhMQcA=="/>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Edahl" initials="CE" lastIdx="15" clrIdx="0">
    <p:extLst>
      <p:ext uri="{19B8F6BF-5375-455C-9EA6-DF929625EA0E}">
        <p15:presenceInfo xmlns:p15="http://schemas.microsoft.com/office/powerpoint/2012/main" userId="S::cedahl@hawkeslearning.com::f9c8dab7-bc9e-4aed-a3a5-891b49192fba" providerId="AD"/>
      </p:ext>
    </p:extLst>
  </p:cmAuthor>
  <p:cmAuthor id="2" name="Nathan Mirmow" initials="NM" lastIdx="7" clrIdx="1">
    <p:extLst>
      <p:ext uri="{19B8F6BF-5375-455C-9EA6-DF929625EA0E}">
        <p15:presenceInfo xmlns:p15="http://schemas.microsoft.com/office/powerpoint/2012/main" userId="Nathan Mirmow" providerId="None"/>
      </p:ext>
    </p:extLst>
  </p:cmAuthor>
  <p:cmAuthor id="3" name="Caitlin Coleman" initials="CC" lastIdx="3" clrIdx="2">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6271" autoAdjust="0"/>
  </p:normalViewPr>
  <p:slideViewPr>
    <p:cSldViewPr snapToGrid="0">
      <p:cViewPr varScale="1">
        <p:scale>
          <a:sx n="98" d="100"/>
          <a:sy n="98" d="100"/>
        </p:scale>
        <p:origin x="103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font" Target="fonts/font5.fntdata"/><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3.fntdata"/><Relationship Id="rId58" Type="http://schemas.openxmlformats.org/officeDocument/2006/relationships/font" Target="fonts/font8.fntdata"/><Relationship Id="rId5" Type="http://schemas.openxmlformats.org/officeDocument/2006/relationships/slide" Target="slides/slide4.xml"/><Relationship Id="rId61"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6.fntdata"/><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font" Target="fonts/font1.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customschemas.google.com/relationships/presentationmetadata" Target="meta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4.fntdata"/><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7.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2.fntdata"/><Relationship Id="rId6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Geographic differences create positive and negative opportunities for trade, health, and the environment. Some countries have coastlines, while others are completely landlocked. Some countries have rivers to facilitate commerce, while others have mountains that are barriers to trade. Some countries have deserts, and some countries have rainforests.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501106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age distribution of the population will have considerable effects on the standard of living for both the young and the old. Many high-income countries have a large proportion of elderly citizens. Most low-income countries have a higher proportion of young workers, but the average age of these countries is expected to increase by 2050.</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991998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In high-income countries, only 2% of GDP comes from agriculture. In middle and low-income countries, 12% of GDP on average comes from agriculture. Countries have vastly different degrees of urbanization.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955947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Some countries are market-oriented, while others have command economies. Some economies are far more open to trade than others, with some limiting trade with tariffs and quotas. Countries have different levels of political stability and religious and social institutions.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685194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COVID-19 pandemic affected the entire world, but the outcomes varied widely from country to country. Consider the different factors that comprise standard of living and the data that has emerged on the impact of the pandemic. How would you measure and compare the effect of the pandemic on the standard of living in different countries? Why is that the best measure?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104853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Jobs are created in economies that grow. Economic growth is built on the foundation of productivity improvements. Increases in productivity are the result of greater human and physical capital and technology, all interacting in a market-driven economy. In the pursuit of modern economic growth, countries and regions start at different levels of GDP.</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298467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main challenge for economic growth in high-income countries is the push for a more educated workforce that can create, invest in, and apply new technologies. The goal of growth-oriented public policy is to shift the aggregate supply curve to the right. High-income countries recognize that growth is best maintained in a stable, market-oriented economic climate. These countries use monetary policy to keep inflation low and stable and minimize the risk of exchange rate fluctuations, while also encouraging domestic and international competition.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287527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Starting in 2008, many high-income countries were more focused on the short term than the long term. The governments of some of these countries began running very large budget deficits as part of expansionary fiscal policy. The central banks ran highly expansionary monetary policies, with near zero interest rates. Though these policies did help the economies of these countries in the short term, the transition to a more long-term and sustainable focus has proven a difficult transition.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266236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One of the world's recent economic success stories began with a group known as the Four Asian Tigers: South Korea, Singapore, Taiwan, and Hong Kong. These economies maintained high growth rates and rapid export-led industrialization, which allowed them to converge with high-income countries. The economic growth of the Tigers has averaged around 5.5% real per-capita growth for several decades. In the 1980s, countries like China and India began to show signs of convergence as well. </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025643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Economies across the world are extraordinarily different in composition and performance. Differences in productivity explain the diversity of average incomes across the world. Productivity depends on physical and human capital and technology. Different economic characteristics, institutions, history, and politics impact economic performance.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298467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underlying causes of rapid growth rates have been higher savings and investment in physical capital, investments in human capital, investments in technology, and freedom for market forces. China and the Tigers have been among some of the highest savers in the world, often saving one-third or more of GDP. They had policies that supported investment in human capital, focusing on encouraging math and science education. Middle-income countries have done well in dismantling legacies of government economic controls that hindered economic growth.</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25291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Many low-income economies are located in sub-Saharan Africa, the former Soviet Bloc, and parts of Central and South America. Macroeconomic policies for low-income economies are vastly different for those of high-income economies. The World Bank has made it a priority to combat poverty and raise income levels in these countries, but political instability has proven a major obstacle. People in these countries live on less than $710 a year, meaning money is immediately spent on necessities like food and that saving is often not an option.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894614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This bar chart shows the ten lowest-income countries in 2018 as measured by GNI per capita.</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894179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If you were working for the World Bank, how would you combat poverty and raise overall income levels? What pushback might your plans receive? How would you change your policies or respond to </a:t>
            </a:r>
            <a:r>
              <a:rPr lang="en-US"/>
              <a:t>criticism?</a:t>
            </a:r>
            <a:endParaRPr lang="en-US"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428050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There are two ways to categorize the causes of unemployment in the world's high-income countries:</a:t>
            </a:r>
          </a:p>
          <a:p>
            <a:pPr marL="0" lvl="0" indent="0" algn="l" rtl="0">
              <a:spcBef>
                <a:spcPts val="0"/>
              </a:spcBef>
              <a:spcAft>
                <a:spcPts val="0"/>
              </a:spcAft>
              <a:buNone/>
            </a:pPr>
            <a:r>
              <a:rPr lang="en-US" dirty="0"/>
              <a:t>Cyclical unemployment caused by a recession</a:t>
            </a:r>
          </a:p>
          <a:p>
            <a:pPr marL="0" lvl="0" indent="0" algn="l" rtl="0">
              <a:spcBef>
                <a:spcPts val="0"/>
              </a:spcBef>
              <a:spcAft>
                <a:spcPts val="0"/>
              </a:spcAft>
              <a:buNone/>
            </a:pPr>
            <a:r>
              <a:rPr lang="en-US" dirty="0"/>
              <a:t>Natural rate of unemployment caused by factors in labor markets</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298467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Keynesian economic model shows that there are effective tools to counteract unemployment caused by a recession. Expansionary monetary policy is used to increase the quantity of money and loans, drive down interest rates, and increase aggregate demand. During a recession, there is little danger of inflation, so even a central bank that prioritizes fighting inflation can justify some reduction in interest rates.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287527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Regarding fiscal policy, automatic stabilizers should be allowed to work, even if this means larger budget deficits in times of recession. There is less of an argument on whether governments should also try to adopt a discretionary fiscal policy of additional tax cuts or increased spending. For a minor recession, countries should use discretionary fiscal policy with caution due to the time lags of policy implementation. Once a recession is over, it can take a long time before firms believe the economic climate is healthy enough to expand their workforces.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358298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Typically, unemployment rates are higher in Europe than in the United States. European countries have more rules and restrictions that discourage firms from hiring and unemployed workers from taking new jobs. Government can play a useful role in providing unemployment and welfare payments; however, sometimes these laws can become intrusive enough to prevent businesses from hiring new workers.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266236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Individuals in lower-income economies often provide for their own needs by farming, fishing, trading, and other similar occupations. They are not unemployed in the same way unemployed individuals in high-income countries are, nor are they employed in a steady job. Workers in these countries are often not connected to a labor market and are unable to specialize. A key factor for people escaping poverty is a connection to a somewhat consistent, wage-paying job.</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025643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goal of most economies is to maintain quality of life. Quality of life includes low unemployment, price stability, and the ability to trade. Most countries' goals are similar, but they may use different macroeconomic policies to achieve those goals.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287527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Policy makers in high-income economies appear to have learned some lessons about fighting inflation. Whatever happens with AS and AD in the short run, countries can use monetary policy to prevent inflation from becoming entrenched in the medium and long term. Allowing inflation to become lasting and persistent poses undesirable risks and tradeoffs.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252915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In many middle- and low-income economies around the world, inflation is far from a solved problem. High levels of inflation are generally a result of huge budget deficits, which the government finances by printing large amounts of its own domestic currency. Some of these countries have maintained solid levels of economic growth even with inflation levels of 10% to 30% per year. It is possible for a converging economy to live with a degree of uncertainty regarding inflation.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8946148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By late 2008, Zimbabwe’s currency was nearly worthless, which led the country to adopt the U.S. dollar, immediately halting hyperinflation.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8907503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In the mid- to late twentieth century, low- and middle-income countries often had a negative view of trade. They feared that foreign trade would lead to economic losses if   high-income trading partners exploited their economies. They also feared losing domestic political control to powerful multinational corporations. Small economies have now learned that if they do not actively participate in world trade, they are unlikely to join the success stories of converging economies. </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2875276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Although most countries now claim that their goal is to participate in global trade, there are still potential negative consequences. These potential consequences can be divided into issues involving trade of goods and services and issues involving international capital flows. An economy could have a high level of trade relative to GDP, but if exports and imports are balanced, the net flow of foreign investment will be zero. An economy could have a moderate level of trade relative to GDP but a significant current account trade imbalance.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3582984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There is a long list of worries about foreign trade in goods and services. The most controversial is the infant industry argument: subsidizing or protecting new industries for a time until they become established. In the world as a whole, support is often directed at long-established industries with substantial political power that are suffering losses and laying off workers. If a government intends to favor certain industries, it must do so in a way that is temporary and effective, not unending.</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2662363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Trade deficits occur when a country's imports are greater than its exports. In the case of a deficit, foreign countries supply capital as loans and investments, which will be repaid when the deficit turns into a surplus. To change a deficit to a surplus, the country's exports must increase, and imports must decrease. Imports decrease and exports increase when the country's currency depreciates.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0314421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High-income economies will run trade surpluses, which means they will experience a net outflow of capital to foreign countries. Low- and middle-income economies will run trade deficits, which means they will experience a net inflow of foreign capital. Investors in high-income countries can receive high returns on their investments and can diversify their funds. Low-income economies that receive inflows have the potential for rapid catch-up economic growth.</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0256439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Due to its large trade deficits, the U.S. economy is soaking up savings from all over the world. While trade deficits are not immediately a bad thing, the question is whether they will be reduced gradually or hastily. In a gradual reduction scenario, U.S. exports could grow more rapidly than imports aided by dollar depreciation. If foreign investors became less willing to hold dollar assets, the dollar exchange rate could weaken, causing speculators to rush to unload their dollar assets, which would rapidly reduce the trade deficit.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25291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GDP per capita is a useful indicator to quantify the diversity in the standard of living across countries. Purchasing power parity (PPP) must be considered in order to convert average incomes into comparable units. PPP takes into account the fact that prices of the same good may be different across countries. The primary goal for most countries is to not only increase GDP but also GDP per capita, which will raise the overall standard of living.</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4209192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Countries like Ireland, Iceland, and Greece have all experienced severe shocks when foreign leaders decided to stop extending funds. Many nations take steps to reduce the risk that their economies will be injured when losing foreign financial capital. These can include holding large amounts of reserves of foreign exchange, increasing regulations on domestic banks to avoid imprudent lending, and discouraging speculative short-term inflow.</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4737153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In the last half century, the standard of living has increased dramatically for billions of people around the world. The challenge for most countries is to maintain these growth rates. The economically challenged regions of the world have stagnated and become stuck in poverty traps. Modern technology allows investment in education and human capital development in ways that would not have been possible just a few decades ago.</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6389281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If you were an economic advisor to the president of a low- or middle-income country, would you encourage inflows of foreign financial capital? Why or why not?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9388430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If you were an economic advisor to the president of a low- or middle-income country, would you encourage inflows of foreign financial capital? Why or why not? Small low- and middle-income economies do not usually have enough domestic saving for meaningful investment in the human and physical capital needed for economic growth. However, foreign financial capital can be abruptly withdrawn, so the country should consider holding reserves of foreign currency and regulating domestic banks to prevent them from making high-risk loans.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7991182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20: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6" name="Google Shape;346;p2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World Bank uses gross national income (GNI) per capita to classify countries as low, lower-middle, upper-middle, or high income.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Low income </a:t>
            </a:r>
            <a:r>
              <a:rPr lang="en-US" sz="1200" b="0" i="0" u="none" strike="noStrike" cap="none" dirty="0">
                <a:solidFill>
                  <a:schemeClr val="bg1"/>
                </a:solidFill>
                <a:latin typeface="Calibri" panose="020F0502020204030204" pitchFamily="34" charset="0"/>
                <a:ea typeface="+mn-ea"/>
                <a:cs typeface="Times New Roman" panose="02020603050405020304" pitchFamily="18" charset="0"/>
                <a:sym typeface="Arial"/>
              </a:rPr>
              <a:t>&lt; $1,026</a:t>
            </a:r>
            <a:endParaRPr lang="en-US" sz="1200" b="0" i="0" u="none" strike="noStrike" cap="none" dirty="0">
              <a:solidFill>
                <a:schemeClr val="bg1"/>
              </a:solidFill>
              <a:latin typeface="Calibri" panose="020F0502020204030204" pitchFamily="34" charset="0"/>
              <a:cs typeface="Times New Roman" panose="02020603050405020304" pitchFamily="18" charset="0"/>
              <a:sym typeface="Arial"/>
            </a:endParaRPr>
          </a:p>
          <a:p>
            <a:pPr marL="0" lvl="0" indent="0" algn="l" rtl="0">
              <a:spcBef>
                <a:spcPts val="0"/>
              </a:spcBef>
              <a:spcAft>
                <a:spcPts val="0"/>
              </a:spcAft>
              <a:buNone/>
            </a:pPr>
            <a:r>
              <a:rPr lang="en-US" dirty="0"/>
              <a:t>Lower-middle income $1,026–$3,995</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i="0" u="none" strike="noStrike" cap="none" dirty="0">
                <a:solidFill>
                  <a:schemeClr val="bg1"/>
                </a:solidFill>
                <a:latin typeface="Calibri" panose="020F0502020204030204" pitchFamily="34" charset="0"/>
                <a:ea typeface="+mn-ea"/>
                <a:cs typeface="Times New Roman" panose="02020603050405020304" pitchFamily="18" charset="0"/>
                <a:sym typeface="Arial"/>
              </a:rPr>
              <a:t>Upper-middle income </a:t>
            </a:r>
            <a:r>
              <a:rPr lang="en-US" sz="1200" b="0" i="0" u="none" strike="noStrike" cap="none" dirty="0">
                <a:solidFill>
                  <a:schemeClr val="bg1"/>
                </a:solidFill>
                <a:latin typeface="Calibri" panose="020F0502020204030204" pitchFamily="34" charset="0"/>
                <a:cs typeface="Times New Roman" panose="02020603050405020304" pitchFamily="18" charset="0"/>
                <a:sym typeface="Arial"/>
              </a:rPr>
              <a:t>$3,996– $12,375</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i="0" u="none" strike="noStrike" cap="none" dirty="0">
                <a:solidFill>
                  <a:schemeClr val="bg1"/>
                </a:solidFill>
                <a:latin typeface="Calibri" panose="020F0502020204030204" pitchFamily="34" charset="0"/>
                <a:cs typeface="Times New Roman" panose="02020603050405020304" pitchFamily="18" charset="0"/>
                <a:sym typeface="Arial"/>
              </a:rPr>
              <a:t>High income &gt; $12,375</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i="0" u="none" strike="noStrike" cap="none" dirty="0">
              <a:solidFill>
                <a:schemeClr val="bg1"/>
              </a:solidFill>
              <a:latin typeface="Calibri" panose="020F0502020204030204" pitchFamily="34" charset="0"/>
              <a:cs typeface="Times New Roman" panose="02020603050405020304" pitchFamily="18" charset="0"/>
              <a:sym typeface="Arial"/>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i="0" u="none" strike="noStrike" cap="none" dirty="0">
              <a:solidFill>
                <a:schemeClr val="bg1"/>
              </a:solidFill>
              <a:latin typeface="Calibri" panose="020F0502020204030204" pitchFamily="34" charset="0"/>
              <a:cs typeface="Times New Roman" panose="02020603050405020304" pitchFamily="18" charset="0"/>
              <a:sym typeface="Arial"/>
            </a:endParaRPr>
          </a:p>
          <a:p>
            <a:pPr marL="0" lvl="0" indent="0" algn="l" rtl="0">
              <a:spcBef>
                <a:spcPts val="0"/>
              </a:spcBef>
              <a:spcAft>
                <a:spcPts val="0"/>
              </a:spcAft>
              <a:buNone/>
            </a:pPr>
            <a:r>
              <a:rPr lang="en-US" dirty="0"/>
              <a:t> </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754305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This world map shows an overview of GDP per capita by country in 2018. There is a clear imbalance in the GDP across the world.</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874168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There is a clear imbalance in GDP levels across the world. North America, Australia, and western Europe have the highest GDPs. Large areas of the world, like Africa and South Asia, have much lower GDPs. North America and the European Union have about 11.5% of the world's population, but they produce close to 48% of the world's GDP.</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398294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solidFill>
                  <a:schemeClr val="bg1"/>
                </a:solidFill>
                <a:latin typeface="Calibri" panose="020F0502020204030204" pitchFamily="34" charset="0"/>
                <a:cs typeface="Times New Roman" panose="02020603050405020304" pitchFamily="18" charset="0"/>
              </a:rPr>
              <a:t>Factors like health, education, human rights, crime and personal safety, and environmental quality are not entirely captured in a GDP per capita calculation. Many of these factors are correlated with per-capita GDP, but there are exceptions. No region can claim to have a perfect standard of living; for instance, even high-income regions like Europe and North America still have malnourishment and poverty.</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dirty="0">
              <a:solidFill>
                <a:schemeClr val="bg1"/>
              </a:solidFill>
              <a:latin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dirty="0">
              <a:solidFill>
                <a:schemeClr val="bg1"/>
              </a:solidFill>
              <a:latin typeface="Calibri" panose="020F0502020204030204" pitchFamily="34" charset="0"/>
              <a:cs typeface="Times New Roman" panose="02020603050405020304" pitchFamily="18" charset="0"/>
              <a:sym typeface="Calibri"/>
            </a:endParaRP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307309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Four additional factors are significant in a wide range of statistical studies: geography, demography, industrial structure, institutions.</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460340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2"/>
          <p:cNvSpPr txBox="1">
            <a:spLocks noGrp="1"/>
          </p:cNvSpPr>
          <p:nvPr>
            <p:ph type="title"/>
          </p:nvPr>
        </p:nvSpPr>
        <p:spPr>
          <a:xfrm>
            <a:off x="1524000" y="1122362"/>
            <a:ext cx="9144000" cy="2387601"/>
          </a:xfrm>
          <a:prstGeom prst="rect">
            <a:avLst/>
          </a:prstGeom>
          <a:noFill/>
          <a:ln>
            <a:noFill/>
          </a:ln>
        </p:spPr>
        <p:txBody>
          <a:bodyPr spcFirstLastPara="1" wrap="square" lIns="45700" tIns="45700" rIns="45700" bIns="45700" anchor="b" anchorCtr="0">
            <a:normAutofit/>
          </a:bodyPr>
          <a:lstStyle>
            <a:lvl1pPr lvl="0" algn="ctr">
              <a:lnSpc>
                <a:spcPct val="90000"/>
              </a:lnSpc>
              <a:spcBef>
                <a:spcPts val="0"/>
              </a:spcBef>
              <a:spcAft>
                <a:spcPts val="0"/>
              </a:spcAft>
              <a:buClr>
                <a:srgbClr val="000000"/>
              </a:buClr>
              <a:buSzPts val="6000"/>
              <a:buFont typeface="Calibri"/>
              <a:buNone/>
              <a:defRPr sz="60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11" name="Google Shape;11;p22"/>
          <p:cNvSpPr txBox="1">
            <a:spLocks noGrp="1"/>
          </p:cNvSpPr>
          <p:nvPr>
            <p:ph type="body" idx="1"/>
          </p:nvPr>
        </p:nvSpPr>
        <p:spPr>
          <a:xfrm>
            <a:off x="1524000" y="3602037"/>
            <a:ext cx="9144000" cy="1655763"/>
          </a:xfrm>
          <a:prstGeom prst="rect">
            <a:avLst/>
          </a:prstGeom>
          <a:noFill/>
          <a:ln>
            <a:noFill/>
          </a:ln>
        </p:spPr>
        <p:txBody>
          <a:bodyPr spcFirstLastPara="1" wrap="square" lIns="45700" tIns="45700" rIns="45700" bIns="45700" anchor="t" anchorCtr="0">
            <a:normAutofit/>
          </a:bodyPr>
          <a:lstStyle>
            <a:lvl1pPr marL="457200" lvl="0" indent="-228600" algn="ctr">
              <a:lnSpc>
                <a:spcPct val="90000"/>
              </a:lnSpc>
              <a:spcBef>
                <a:spcPts val="1000"/>
              </a:spcBef>
              <a:spcAft>
                <a:spcPts val="0"/>
              </a:spcAft>
              <a:buClr>
                <a:srgbClr val="000000"/>
              </a:buClr>
              <a:buSzPts val="2400"/>
              <a:buFont typeface="Calibri"/>
              <a:buNone/>
              <a:defRPr sz="2400"/>
            </a:lvl1pPr>
            <a:lvl2pPr marL="914400" lvl="1" indent="-228600" algn="ctr">
              <a:lnSpc>
                <a:spcPct val="90000"/>
              </a:lnSpc>
              <a:spcBef>
                <a:spcPts val="1000"/>
              </a:spcBef>
              <a:spcAft>
                <a:spcPts val="0"/>
              </a:spcAft>
              <a:buClr>
                <a:srgbClr val="000000"/>
              </a:buClr>
              <a:buSzPts val="2400"/>
              <a:buFont typeface="Calibri"/>
              <a:buNone/>
              <a:defRPr sz="2400"/>
            </a:lvl2pPr>
            <a:lvl3pPr marL="1371600" lvl="2" indent="-228600" algn="ctr">
              <a:lnSpc>
                <a:spcPct val="90000"/>
              </a:lnSpc>
              <a:spcBef>
                <a:spcPts val="1000"/>
              </a:spcBef>
              <a:spcAft>
                <a:spcPts val="0"/>
              </a:spcAft>
              <a:buClr>
                <a:srgbClr val="000000"/>
              </a:buClr>
              <a:buSzPts val="2400"/>
              <a:buFont typeface="Calibri"/>
              <a:buNone/>
              <a:defRPr sz="2400"/>
            </a:lvl3pPr>
            <a:lvl4pPr marL="1828800" lvl="3" indent="-228600" algn="ctr">
              <a:lnSpc>
                <a:spcPct val="90000"/>
              </a:lnSpc>
              <a:spcBef>
                <a:spcPts val="1000"/>
              </a:spcBef>
              <a:spcAft>
                <a:spcPts val="0"/>
              </a:spcAft>
              <a:buClr>
                <a:srgbClr val="000000"/>
              </a:buClr>
              <a:buSzPts val="2400"/>
              <a:buFont typeface="Calibri"/>
              <a:buNone/>
              <a:defRPr sz="2400"/>
            </a:lvl4pPr>
            <a:lvl5pPr marL="2286000" lvl="4" indent="-228600" algn="ctr">
              <a:lnSpc>
                <a:spcPct val="90000"/>
              </a:lnSpc>
              <a:spcBef>
                <a:spcPts val="1000"/>
              </a:spcBef>
              <a:spcAft>
                <a:spcPts val="0"/>
              </a:spcAft>
              <a:buClr>
                <a:srgbClr val="000000"/>
              </a:buClr>
              <a:buSzPts val="2400"/>
              <a:buFont typeface="Calibri"/>
              <a:buNone/>
              <a:defRPr sz="2400"/>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12" name="Google Shape;12;p22"/>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tx">
  <p:cSld name="TITLE_AND_BODY">
    <p:spTree>
      <p:nvGrpSpPr>
        <p:cNvPr id="1" name="Shape 13"/>
        <p:cNvGrpSpPr/>
        <p:nvPr/>
      </p:nvGrpSpPr>
      <p:grpSpPr>
        <a:xfrm>
          <a:off x="0" y="0"/>
          <a:ext cx="0" cy="0"/>
          <a:chOff x="0" y="0"/>
          <a:chExt cx="0" cy="0"/>
        </a:xfrm>
      </p:grpSpPr>
      <p:sp>
        <p:nvSpPr>
          <p:cNvPr id="14" name="Google Shape;14;p23"/>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15" name="Google Shape;15;p23"/>
          <p:cNvSpPr txBox="1">
            <a:spLocks noGrp="1"/>
          </p:cNvSpPr>
          <p:nvPr>
            <p:ph type="body" idx="1"/>
          </p:nvPr>
        </p:nvSpPr>
        <p:spPr>
          <a:xfrm>
            <a:off x="838200" y="1825625"/>
            <a:ext cx="10515600" cy="4351338"/>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16" name="Google Shape;16;p23"/>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p:cSld name="Section Header">
    <p:spTree>
      <p:nvGrpSpPr>
        <p:cNvPr id="1" name="Shape 17"/>
        <p:cNvGrpSpPr/>
        <p:nvPr/>
      </p:nvGrpSpPr>
      <p:grpSpPr>
        <a:xfrm>
          <a:off x="0" y="0"/>
          <a:ext cx="0" cy="0"/>
          <a:chOff x="0" y="0"/>
          <a:chExt cx="0" cy="0"/>
        </a:xfrm>
      </p:grpSpPr>
      <p:sp>
        <p:nvSpPr>
          <p:cNvPr id="18" name="Google Shape;18;p24"/>
          <p:cNvSpPr txBox="1">
            <a:spLocks noGrp="1"/>
          </p:cNvSpPr>
          <p:nvPr>
            <p:ph type="title"/>
          </p:nvPr>
        </p:nvSpPr>
        <p:spPr>
          <a:xfrm>
            <a:off x="831850" y="1709738"/>
            <a:ext cx="10515600" cy="2852737"/>
          </a:xfrm>
          <a:prstGeom prst="rect">
            <a:avLst/>
          </a:prstGeom>
          <a:noFill/>
          <a:ln>
            <a:noFill/>
          </a:ln>
        </p:spPr>
        <p:txBody>
          <a:bodyPr spcFirstLastPara="1" wrap="square" lIns="45700" tIns="45700" rIns="45700" bIns="45700" anchor="b" anchorCtr="0">
            <a:normAutofit/>
          </a:bodyPr>
          <a:lstStyle>
            <a:lvl1pPr lvl="0" algn="l">
              <a:lnSpc>
                <a:spcPct val="90000"/>
              </a:lnSpc>
              <a:spcBef>
                <a:spcPts val="0"/>
              </a:spcBef>
              <a:spcAft>
                <a:spcPts val="0"/>
              </a:spcAft>
              <a:buClr>
                <a:srgbClr val="000000"/>
              </a:buClr>
              <a:buSzPts val="6000"/>
              <a:buFont typeface="Calibri"/>
              <a:buNone/>
              <a:defRPr sz="60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19" name="Google Shape;19;p24"/>
          <p:cNvSpPr txBox="1">
            <a:spLocks noGrp="1"/>
          </p:cNvSpPr>
          <p:nvPr>
            <p:ph type="body" idx="1"/>
          </p:nvPr>
        </p:nvSpPr>
        <p:spPr>
          <a:xfrm>
            <a:off x="831850" y="4589462"/>
            <a:ext cx="10515600" cy="1500188"/>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888888"/>
              </a:buClr>
              <a:buSzPts val="2400"/>
              <a:buFont typeface="Calibri"/>
              <a:buNone/>
              <a:defRPr sz="2400">
                <a:solidFill>
                  <a:srgbClr val="888888"/>
                </a:solidFill>
              </a:defRPr>
            </a:lvl1pPr>
            <a:lvl2pPr marL="914400" lvl="1" indent="-228600" algn="l">
              <a:lnSpc>
                <a:spcPct val="90000"/>
              </a:lnSpc>
              <a:spcBef>
                <a:spcPts val="1000"/>
              </a:spcBef>
              <a:spcAft>
                <a:spcPts val="0"/>
              </a:spcAft>
              <a:buClr>
                <a:srgbClr val="888888"/>
              </a:buClr>
              <a:buSzPts val="2400"/>
              <a:buFont typeface="Calibri"/>
              <a:buNone/>
              <a:defRPr sz="2400">
                <a:solidFill>
                  <a:srgbClr val="888888"/>
                </a:solidFill>
              </a:defRPr>
            </a:lvl2pPr>
            <a:lvl3pPr marL="1371600" lvl="2" indent="-228600" algn="l">
              <a:lnSpc>
                <a:spcPct val="90000"/>
              </a:lnSpc>
              <a:spcBef>
                <a:spcPts val="1000"/>
              </a:spcBef>
              <a:spcAft>
                <a:spcPts val="0"/>
              </a:spcAft>
              <a:buClr>
                <a:srgbClr val="888888"/>
              </a:buClr>
              <a:buSzPts val="2400"/>
              <a:buFont typeface="Calibri"/>
              <a:buNone/>
              <a:defRPr sz="2400">
                <a:solidFill>
                  <a:srgbClr val="888888"/>
                </a:solidFill>
              </a:defRPr>
            </a:lvl3pPr>
            <a:lvl4pPr marL="1828800" lvl="3" indent="-228600" algn="l">
              <a:lnSpc>
                <a:spcPct val="90000"/>
              </a:lnSpc>
              <a:spcBef>
                <a:spcPts val="1000"/>
              </a:spcBef>
              <a:spcAft>
                <a:spcPts val="0"/>
              </a:spcAft>
              <a:buClr>
                <a:srgbClr val="888888"/>
              </a:buClr>
              <a:buSzPts val="2400"/>
              <a:buFont typeface="Calibri"/>
              <a:buNone/>
              <a:defRPr sz="2400">
                <a:solidFill>
                  <a:srgbClr val="888888"/>
                </a:solidFill>
              </a:defRPr>
            </a:lvl4pPr>
            <a:lvl5pPr marL="2286000" lvl="4" indent="-228600" algn="l">
              <a:lnSpc>
                <a:spcPct val="90000"/>
              </a:lnSpc>
              <a:spcBef>
                <a:spcPts val="1000"/>
              </a:spcBef>
              <a:spcAft>
                <a:spcPts val="0"/>
              </a:spcAft>
              <a:buClr>
                <a:srgbClr val="888888"/>
              </a:buClr>
              <a:buSzPts val="2400"/>
              <a:buFont typeface="Calibri"/>
              <a:buNone/>
              <a:defRPr sz="2400">
                <a:solidFill>
                  <a:srgbClr val="888888"/>
                </a:solidFill>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0" name="Google Shape;20;p24"/>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21"/>
        <p:cNvGrpSpPr/>
        <p:nvPr/>
      </p:nvGrpSpPr>
      <p:grpSpPr>
        <a:xfrm>
          <a:off x="0" y="0"/>
          <a:ext cx="0" cy="0"/>
          <a:chOff x="0" y="0"/>
          <a:chExt cx="0" cy="0"/>
        </a:xfrm>
      </p:grpSpPr>
      <p:sp>
        <p:nvSpPr>
          <p:cNvPr id="22" name="Google Shape;22;p25"/>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23" name="Google Shape;23;p25"/>
          <p:cNvSpPr txBox="1">
            <a:spLocks noGrp="1"/>
          </p:cNvSpPr>
          <p:nvPr>
            <p:ph type="body" idx="1"/>
          </p:nvPr>
        </p:nvSpPr>
        <p:spPr>
          <a:xfrm>
            <a:off x="838200" y="1825625"/>
            <a:ext cx="5181600" cy="4351338"/>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4" name="Google Shape;24;p25"/>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25"/>
        <p:cNvGrpSpPr/>
        <p:nvPr/>
      </p:nvGrpSpPr>
      <p:grpSpPr>
        <a:xfrm>
          <a:off x="0" y="0"/>
          <a:ext cx="0" cy="0"/>
          <a:chOff x="0" y="0"/>
          <a:chExt cx="0" cy="0"/>
        </a:xfrm>
      </p:grpSpPr>
      <p:sp>
        <p:nvSpPr>
          <p:cNvPr id="26" name="Google Shape;26;p26"/>
          <p:cNvSpPr txBox="1">
            <a:spLocks noGrp="1"/>
          </p:cNvSpPr>
          <p:nvPr>
            <p:ph type="title"/>
          </p:nvPr>
        </p:nvSpPr>
        <p:spPr>
          <a:xfrm>
            <a:off x="839787" y="365125"/>
            <a:ext cx="10515601"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27" name="Google Shape;27;p26"/>
          <p:cNvSpPr txBox="1">
            <a:spLocks noGrp="1"/>
          </p:cNvSpPr>
          <p:nvPr>
            <p:ph type="body" idx="1"/>
          </p:nvPr>
        </p:nvSpPr>
        <p:spPr>
          <a:xfrm>
            <a:off x="839787" y="1681163"/>
            <a:ext cx="5157789" cy="823913"/>
          </a:xfrm>
          <a:prstGeom prst="rect">
            <a:avLst/>
          </a:prstGeom>
          <a:noFill/>
          <a:ln>
            <a:noFill/>
          </a:ln>
        </p:spPr>
        <p:txBody>
          <a:bodyPr spcFirstLastPara="1" wrap="square" lIns="45700" tIns="45700" rIns="45700" bIns="45700" anchor="b" anchorCtr="0">
            <a:normAutofit/>
          </a:bodyPr>
          <a:lstStyle>
            <a:lvl1pPr marL="457200" lvl="0" indent="-228600" algn="l">
              <a:lnSpc>
                <a:spcPct val="90000"/>
              </a:lnSpc>
              <a:spcBef>
                <a:spcPts val="1000"/>
              </a:spcBef>
              <a:spcAft>
                <a:spcPts val="0"/>
              </a:spcAft>
              <a:buClr>
                <a:srgbClr val="000000"/>
              </a:buClr>
              <a:buSzPts val="2400"/>
              <a:buFont typeface="Calibri"/>
              <a:buNone/>
              <a:defRPr sz="2400" b="1"/>
            </a:lvl1pPr>
            <a:lvl2pPr marL="914400" lvl="1" indent="-228600" algn="l">
              <a:lnSpc>
                <a:spcPct val="90000"/>
              </a:lnSpc>
              <a:spcBef>
                <a:spcPts val="1000"/>
              </a:spcBef>
              <a:spcAft>
                <a:spcPts val="0"/>
              </a:spcAft>
              <a:buClr>
                <a:srgbClr val="000000"/>
              </a:buClr>
              <a:buSzPts val="2400"/>
              <a:buFont typeface="Calibri"/>
              <a:buNone/>
              <a:defRPr sz="2400" b="1"/>
            </a:lvl2pPr>
            <a:lvl3pPr marL="1371600" lvl="2" indent="-228600" algn="l">
              <a:lnSpc>
                <a:spcPct val="90000"/>
              </a:lnSpc>
              <a:spcBef>
                <a:spcPts val="1000"/>
              </a:spcBef>
              <a:spcAft>
                <a:spcPts val="0"/>
              </a:spcAft>
              <a:buClr>
                <a:srgbClr val="000000"/>
              </a:buClr>
              <a:buSzPts val="2400"/>
              <a:buFont typeface="Calibri"/>
              <a:buNone/>
              <a:defRPr sz="2400" b="1"/>
            </a:lvl3pPr>
            <a:lvl4pPr marL="1828800" lvl="3" indent="-228600" algn="l">
              <a:lnSpc>
                <a:spcPct val="90000"/>
              </a:lnSpc>
              <a:spcBef>
                <a:spcPts val="1000"/>
              </a:spcBef>
              <a:spcAft>
                <a:spcPts val="0"/>
              </a:spcAft>
              <a:buClr>
                <a:srgbClr val="000000"/>
              </a:buClr>
              <a:buSzPts val="2400"/>
              <a:buFont typeface="Calibri"/>
              <a:buNone/>
              <a:defRPr sz="2400" b="1"/>
            </a:lvl4pPr>
            <a:lvl5pPr marL="2286000" lvl="4" indent="-228600" algn="l">
              <a:lnSpc>
                <a:spcPct val="90000"/>
              </a:lnSpc>
              <a:spcBef>
                <a:spcPts val="1000"/>
              </a:spcBef>
              <a:spcAft>
                <a:spcPts val="0"/>
              </a:spcAft>
              <a:buClr>
                <a:srgbClr val="000000"/>
              </a:buClr>
              <a:buSzPts val="2400"/>
              <a:buFont typeface="Calibri"/>
              <a:buNone/>
              <a:defRPr sz="2400" b="1"/>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8" name="Google Shape;28;p26"/>
          <p:cNvSpPr txBox="1">
            <a:spLocks noGrp="1"/>
          </p:cNvSpPr>
          <p:nvPr>
            <p:ph type="body" idx="2"/>
          </p:nvPr>
        </p:nvSpPr>
        <p:spPr>
          <a:xfrm>
            <a:off x="6172200" y="1681163"/>
            <a:ext cx="5183188" cy="823913"/>
          </a:xfrm>
          <a:prstGeom prst="rect">
            <a:avLst/>
          </a:prstGeom>
          <a:noFill/>
          <a:ln>
            <a:noFill/>
          </a:ln>
        </p:spPr>
        <p:txBody>
          <a:bodyPr spcFirstLastPara="1" wrap="square" lIns="45700" tIns="45700" rIns="45700" bIns="45700" anchor="b"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9" name="Google Shape;29;p26"/>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30"/>
        <p:cNvGrpSpPr/>
        <p:nvPr/>
      </p:nvGrpSpPr>
      <p:grpSpPr>
        <a:xfrm>
          <a:off x="0" y="0"/>
          <a:ext cx="0" cy="0"/>
          <a:chOff x="0" y="0"/>
          <a:chExt cx="0" cy="0"/>
        </a:xfrm>
      </p:grpSpPr>
      <p:sp>
        <p:nvSpPr>
          <p:cNvPr id="31" name="Google Shape;31;p27"/>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32" name="Google Shape;32;p27"/>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33"/>
        <p:cNvGrpSpPr/>
        <p:nvPr/>
      </p:nvGrpSpPr>
      <p:grpSpPr>
        <a:xfrm>
          <a:off x="0" y="0"/>
          <a:ext cx="0" cy="0"/>
          <a:chOff x="0" y="0"/>
          <a:chExt cx="0" cy="0"/>
        </a:xfrm>
      </p:grpSpPr>
      <p:sp>
        <p:nvSpPr>
          <p:cNvPr id="34" name="Google Shape;34;p28"/>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p:cSld name="Content with Caption">
    <p:spTree>
      <p:nvGrpSpPr>
        <p:cNvPr id="1" name="Shape 35"/>
        <p:cNvGrpSpPr/>
        <p:nvPr/>
      </p:nvGrpSpPr>
      <p:grpSpPr>
        <a:xfrm>
          <a:off x="0" y="0"/>
          <a:ext cx="0" cy="0"/>
          <a:chOff x="0" y="0"/>
          <a:chExt cx="0" cy="0"/>
        </a:xfrm>
      </p:grpSpPr>
      <p:sp>
        <p:nvSpPr>
          <p:cNvPr id="36" name="Google Shape;36;p29"/>
          <p:cNvSpPr txBox="1">
            <a:spLocks noGrp="1"/>
          </p:cNvSpPr>
          <p:nvPr>
            <p:ph type="title"/>
          </p:nvPr>
        </p:nvSpPr>
        <p:spPr>
          <a:xfrm>
            <a:off x="839787" y="457200"/>
            <a:ext cx="3932239" cy="1600200"/>
          </a:xfrm>
          <a:prstGeom prst="rect">
            <a:avLst/>
          </a:prstGeom>
          <a:noFill/>
          <a:ln>
            <a:noFill/>
          </a:ln>
        </p:spPr>
        <p:txBody>
          <a:bodyPr spcFirstLastPara="1" wrap="square" lIns="45700" tIns="45700" rIns="45700" bIns="45700" anchor="b" anchorCtr="0">
            <a:normAutofit/>
          </a:bodyPr>
          <a:lstStyle>
            <a:lvl1pPr lvl="0" algn="l">
              <a:lnSpc>
                <a:spcPct val="90000"/>
              </a:lnSpc>
              <a:spcBef>
                <a:spcPts val="0"/>
              </a:spcBef>
              <a:spcAft>
                <a:spcPts val="0"/>
              </a:spcAft>
              <a:buClr>
                <a:srgbClr val="000000"/>
              </a:buClr>
              <a:buSzPts val="3200"/>
              <a:buFont typeface="Calibri"/>
              <a:buNone/>
              <a:defRPr sz="32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37" name="Google Shape;37;p29"/>
          <p:cNvSpPr txBox="1">
            <a:spLocks noGrp="1"/>
          </p:cNvSpPr>
          <p:nvPr>
            <p:ph type="body" idx="1"/>
          </p:nvPr>
        </p:nvSpPr>
        <p:spPr>
          <a:xfrm>
            <a:off x="5183187" y="987425"/>
            <a:ext cx="6172201" cy="4873625"/>
          </a:xfrm>
          <a:prstGeom prst="rect">
            <a:avLst/>
          </a:prstGeom>
          <a:noFill/>
          <a:ln>
            <a:noFill/>
          </a:ln>
        </p:spPr>
        <p:txBody>
          <a:bodyPr spcFirstLastPara="1" wrap="square" lIns="45700" tIns="45700" rIns="45700" bIns="45700" anchor="t" anchorCtr="0">
            <a:normAutofit/>
          </a:bodyPr>
          <a:lstStyle>
            <a:lvl1pPr marL="457200" lvl="0" indent="-431800" algn="l">
              <a:lnSpc>
                <a:spcPct val="90000"/>
              </a:lnSpc>
              <a:spcBef>
                <a:spcPts val="1000"/>
              </a:spcBef>
              <a:spcAft>
                <a:spcPts val="0"/>
              </a:spcAft>
              <a:buClr>
                <a:srgbClr val="000000"/>
              </a:buClr>
              <a:buSzPts val="3200"/>
              <a:buChar char="•"/>
              <a:defRPr sz="3200"/>
            </a:lvl1pPr>
            <a:lvl2pPr marL="914400" lvl="1" indent="-431800" algn="l">
              <a:lnSpc>
                <a:spcPct val="90000"/>
              </a:lnSpc>
              <a:spcBef>
                <a:spcPts val="1000"/>
              </a:spcBef>
              <a:spcAft>
                <a:spcPts val="0"/>
              </a:spcAft>
              <a:buClr>
                <a:srgbClr val="000000"/>
              </a:buClr>
              <a:buSzPts val="3200"/>
              <a:buChar char="•"/>
              <a:defRPr sz="3200"/>
            </a:lvl2pPr>
            <a:lvl3pPr marL="1371600" lvl="2" indent="-431800" algn="l">
              <a:lnSpc>
                <a:spcPct val="90000"/>
              </a:lnSpc>
              <a:spcBef>
                <a:spcPts val="1000"/>
              </a:spcBef>
              <a:spcAft>
                <a:spcPts val="0"/>
              </a:spcAft>
              <a:buClr>
                <a:srgbClr val="000000"/>
              </a:buClr>
              <a:buSzPts val="3200"/>
              <a:buChar char="•"/>
              <a:defRPr sz="3200"/>
            </a:lvl3pPr>
            <a:lvl4pPr marL="1828800" lvl="3" indent="-431800" algn="l">
              <a:lnSpc>
                <a:spcPct val="90000"/>
              </a:lnSpc>
              <a:spcBef>
                <a:spcPts val="1000"/>
              </a:spcBef>
              <a:spcAft>
                <a:spcPts val="0"/>
              </a:spcAft>
              <a:buClr>
                <a:srgbClr val="000000"/>
              </a:buClr>
              <a:buSzPts val="3200"/>
              <a:buChar char="•"/>
              <a:defRPr sz="3200"/>
            </a:lvl4pPr>
            <a:lvl5pPr marL="2286000" lvl="4" indent="-431800" algn="l">
              <a:lnSpc>
                <a:spcPct val="90000"/>
              </a:lnSpc>
              <a:spcBef>
                <a:spcPts val="1000"/>
              </a:spcBef>
              <a:spcAft>
                <a:spcPts val="0"/>
              </a:spcAft>
              <a:buClr>
                <a:srgbClr val="000000"/>
              </a:buClr>
              <a:buSzPts val="3200"/>
              <a:buChar char="•"/>
              <a:defRPr sz="3200"/>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38" name="Google Shape;38;p29"/>
          <p:cNvSpPr txBox="1">
            <a:spLocks noGrp="1"/>
          </p:cNvSpPr>
          <p:nvPr>
            <p:ph type="body" idx="2"/>
          </p:nvPr>
        </p:nvSpPr>
        <p:spPr>
          <a:xfrm>
            <a:off x="839787" y="2057400"/>
            <a:ext cx="3932239" cy="3811588"/>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39" name="Google Shape;39;p29"/>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p:cSld name="Picture with Caption">
    <p:spTree>
      <p:nvGrpSpPr>
        <p:cNvPr id="1" name="Shape 40"/>
        <p:cNvGrpSpPr/>
        <p:nvPr/>
      </p:nvGrpSpPr>
      <p:grpSpPr>
        <a:xfrm>
          <a:off x="0" y="0"/>
          <a:ext cx="0" cy="0"/>
          <a:chOff x="0" y="0"/>
          <a:chExt cx="0" cy="0"/>
        </a:xfrm>
      </p:grpSpPr>
      <p:sp>
        <p:nvSpPr>
          <p:cNvPr id="41" name="Google Shape;41;p30"/>
          <p:cNvSpPr txBox="1">
            <a:spLocks noGrp="1"/>
          </p:cNvSpPr>
          <p:nvPr>
            <p:ph type="title"/>
          </p:nvPr>
        </p:nvSpPr>
        <p:spPr>
          <a:xfrm>
            <a:off x="839787" y="457200"/>
            <a:ext cx="3932239" cy="1600200"/>
          </a:xfrm>
          <a:prstGeom prst="rect">
            <a:avLst/>
          </a:prstGeom>
          <a:noFill/>
          <a:ln>
            <a:noFill/>
          </a:ln>
        </p:spPr>
        <p:txBody>
          <a:bodyPr spcFirstLastPara="1" wrap="square" lIns="45700" tIns="45700" rIns="45700" bIns="45700" anchor="b" anchorCtr="0">
            <a:normAutofit/>
          </a:bodyPr>
          <a:lstStyle>
            <a:lvl1pPr lvl="0" algn="l">
              <a:lnSpc>
                <a:spcPct val="90000"/>
              </a:lnSpc>
              <a:spcBef>
                <a:spcPts val="0"/>
              </a:spcBef>
              <a:spcAft>
                <a:spcPts val="0"/>
              </a:spcAft>
              <a:buClr>
                <a:srgbClr val="000000"/>
              </a:buClr>
              <a:buSzPts val="3200"/>
              <a:buFont typeface="Calibri"/>
              <a:buNone/>
              <a:defRPr sz="32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42" name="Google Shape;42;p30"/>
          <p:cNvSpPr>
            <a:spLocks noGrp="1"/>
          </p:cNvSpPr>
          <p:nvPr>
            <p:ph type="pic" idx="2"/>
          </p:nvPr>
        </p:nvSpPr>
        <p:spPr>
          <a:xfrm>
            <a:off x="5183187" y="987425"/>
            <a:ext cx="6172201" cy="487362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1pPr>
            <a:lvl2pPr marR="0" lvl="1"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2pPr>
            <a:lvl3pPr marR="0" lvl="2"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3pPr>
            <a:lvl4pPr marR="0" lvl="3"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4pPr>
            <a:lvl5pPr marR="0" lvl="4"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5pPr>
            <a:lvl6pPr marR="0" lvl="5"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6pPr>
            <a:lvl7pPr marR="0" lvl="6"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7pPr>
            <a:lvl8pPr marR="0" lvl="7"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8pPr>
            <a:lvl9pPr marR="0" lvl="8"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9pPr>
          </a:lstStyle>
          <a:p>
            <a:endParaRPr/>
          </a:p>
        </p:txBody>
      </p:sp>
      <p:sp>
        <p:nvSpPr>
          <p:cNvPr id="43" name="Google Shape;43;p30"/>
          <p:cNvSpPr txBox="1">
            <a:spLocks noGrp="1"/>
          </p:cNvSpPr>
          <p:nvPr>
            <p:ph type="body" idx="1"/>
          </p:nvPr>
        </p:nvSpPr>
        <p:spPr>
          <a:xfrm>
            <a:off x="839787" y="2057400"/>
            <a:ext cx="3932239" cy="3811588"/>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000000"/>
              </a:buClr>
              <a:buSzPts val="1600"/>
              <a:buFont typeface="Calibri"/>
              <a:buNone/>
              <a:defRPr sz="1600"/>
            </a:lvl1pPr>
            <a:lvl2pPr marL="914400" lvl="1" indent="-228600" algn="l">
              <a:lnSpc>
                <a:spcPct val="90000"/>
              </a:lnSpc>
              <a:spcBef>
                <a:spcPts val="1000"/>
              </a:spcBef>
              <a:spcAft>
                <a:spcPts val="0"/>
              </a:spcAft>
              <a:buClr>
                <a:srgbClr val="000000"/>
              </a:buClr>
              <a:buSzPts val="1600"/>
              <a:buFont typeface="Calibri"/>
              <a:buNone/>
              <a:defRPr sz="1600"/>
            </a:lvl2pPr>
            <a:lvl3pPr marL="1371600" lvl="2" indent="-228600" algn="l">
              <a:lnSpc>
                <a:spcPct val="90000"/>
              </a:lnSpc>
              <a:spcBef>
                <a:spcPts val="1000"/>
              </a:spcBef>
              <a:spcAft>
                <a:spcPts val="0"/>
              </a:spcAft>
              <a:buClr>
                <a:srgbClr val="000000"/>
              </a:buClr>
              <a:buSzPts val="1600"/>
              <a:buFont typeface="Calibri"/>
              <a:buNone/>
              <a:defRPr sz="1600"/>
            </a:lvl3pPr>
            <a:lvl4pPr marL="1828800" lvl="3" indent="-228600" algn="l">
              <a:lnSpc>
                <a:spcPct val="90000"/>
              </a:lnSpc>
              <a:spcBef>
                <a:spcPts val="1000"/>
              </a:spcBef>
              <a:spcAft>
                <a:spcPts val="0"/>
              </a:spcAft>
              <a:buClr>
                <a:srgbClr val="000000"/>
              </a:buClr>
              <a:buSzPts val="1600"/>
              <a:buFont typeface="Calibri"/>
              <a:buNone/>
              <a:defRPr sz="1600"/>
            </a:lvl4pPr>
            <a:lvl5pPr marL="2286000" lvl="4" indent="-228600" algn="l">
              <a:lnSpc>
                <a:spcPct val="90000"/>
              </a:lnSpc>
              <a:spcBef>
                <a:spcPts val="1000"/>
              </a:spcBef>
              <a:spcAft>
                <a:spcPts val="0"/>
              </a:spcAft>
              <a:buClr>
                <a:srgbClr val="000000"/>
              </a:buClr>
              <a:buSzPts val="1600"/>
              <a:buFont typeface="Calibri"/>
              <a:buNone/>
              <a:defRPr sz="1600"/>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44" name="Google Shape;44;p30"/>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
        <p:cNvGrpSpPr/>
        <p:nvPr/>
      </p:nvGrpSpPr>
      <p:grpSpPr>
        <a:xfrm>
          <a:off x="0" y="0"/>
          <a:ext cx="0" cy="0"/>
          <a:chOff x="0" y="0"/>
          <a:chExt cx="0" cy="0"/>
        </a:xfrm>
      </p:grpSpPr>
      <p:sp>
        <p:nvSpPr>
          <p:cNvPr id="6" name="Google Shape;6;p21"/>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marR="0" lvl="0"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1pPr>
            <a:lvl2pPr marR="0" lvl="1"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2pPr>
            <a:lvl3pPr marR="0" lvl="2"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3pPr>
            <a:lvl4pPr marR="0" lvl="3"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4pPr>
            <a:lvl5pPr marR="0" lvl="4"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5pPr>
            <a:lvl6pPr marR="0" lvl="5"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6pPr>
            <a:lvl7pPr marR="0" lvl="6"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7pPr>
            <a:lvl8pPr marR="0" lvl="7"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8pPr>
            <a:lvl9pPr marR="0" lvl="8"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9pPr>
          </a:lstStyle>
          <a:p>
            <a:endParaRPr/>
          </a:p>
        </p:txBody>
      </p:sp>
      <p:sp>
        <p:nvSpPr>
          <p:cNvPr id="7" name="Google Shape;7;p21"/>
          <p:cNvSpPr txBox="1">
            <a:spLocks noGrp="1"/>
          </p:cNvSpPr>
          <p:nvPr>
            <p:ph type="body" idx="1"/>
          </p:nvPr>
        </p:nvSpPr>
        <p:spPr>
          <a:xfrm>
            <a:off x="838200" y="1825625"/>
            <a:ext cx="10515600" cy="4351338"/>
          </a:xfrm>
          <a:prstGeom prst="rect">
            <a:avLst/>
          </a:prstGeom>
          <a:noFill/>
          <a:ln>
            <a:noFill/>
          </a:ln>
        </p:spPr>
        <p:txBody>
          <a:bodyPr spcFirstLastPara="1" wrap="square" lIns="45700" tIns="45700" rIns="45700" bIns="45700" anchor="t" anchorCtr="0">
            <a:normAutofit/>
          </a:bodyPr>
          <a:lstStyle>
            <a:lvl1pPr marL="457200" marR="0" lvl="0"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1pPr>
            <a:lvl2pPr marL="914400" marR="0" lvl="1"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2pPr>
            <a:lvl3pPr marL="1371600" marR="0" lvl="2"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3pPr>
            <a:lvl4pPr marL="1828800" marR="0" lvl="3"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4pPr>
            <a:lvl5pPr marL="2286000" marR="0" lvl="4"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5pPr>
            <a:lvl6pPr marL="2743200" marR="0" lvl="5"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6pPr>
            <a:lvl7pPr marL="3200400" marR="0" lvl="6"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7pPr>
            <a:lvl8pPr marL="3657600" marR="0" lvl="7"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8pPr>
            <a:lvl9pPr marL="4114800" marR="0" lvl="8"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9pPr>
          </a:lstStyle>
          <a:p>
            <a:endParaRPr/>
          </a:p>
        </p:txBody>
      </p:sp>
      <p:sp>
        <p:nvSpPr>
          <p:cNvPr id="8" name="Google Shape;8;p21"/>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marR="0" lvl="0"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sz="140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4.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a:solidFill>
                <a:srgbClr val="404040"/>
              </a:solidFill>
              <a:latin typeface="Calibri"/>
              <a:ea typeface="Calibri"/>
              <a:cs typeface="Calibri"/>
              <a:sym typeface="Calibri"/>
            </a:endParaRPr>
          </a:p>
        </p:txBody>
      </p:sp>
      <p:sp>
        <p:nvSpPr>
          <p:cNvPr id="50" name="Google Shape;50;p1"/>
          <p:cNvSpPr txBox="1"/>
          <p:nvPr/>
        </p:nvSpPr>
        <p:spPr>
          <a:xfrm>
            <a:off x="1569719" y="1919314"/>
            <a:ext cx="9052562" cy="3785611"/>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6000"/>
              <a:buFont typeface="Century Gothic"/>
              <a:buNone/>
            </a:pPr>
            <a:r>
              <a:rPr lang="en-US" sz="6000" b="0" i="0" u="none" strike="noStrike" cap="none" dirty="0">
                <a:solidFill>
                  <a:srgbClr val="000000"/>
                </a:solidFill>
                <a:latin typeface="Century Gothic"/>
                <a:ea typeface="Century Gothic"/>
                <a:cs typeface="Century Gothic"/>
                <a:sym typeface="Century Gothic"/>
              </a:rPr>
              <a:t>The Diversity of Countries and Economies across the World</a:t>
            </a:r>
            <a:endParaRPr lang="en-US" dirty="0"/>
          </a:p>
        </p:txBody>
      </p:sp>
      <p:cxnSp>
        <p:nvCxnSpPr>
          <p:cNvPr id="51" name="Google Shape;51;p1"/>
          <p:cNvCxnSpPr/>
          <p:nvPr/>
        </p:nvCxnSpPr>
        <p:spPr>
          <a:xfrm>
            <a:off x="3130059" y="5704925"/>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53" name="Google Shape;53;p1"/>
          <p:cNvCxnSpPr/>
          <p:nvPr/>
        </p:nvCxnSpPr>
        <p:spPr>
          <a:xfrm>
            <a:off x="3130059" y="1919314"/>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Geography</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224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Geographic differences create positive and negative opportunities for trade, health, and the environment.</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49478"/>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78422"/>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Some countries have coastlines, while others are completely landlocked. </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64" y="3836180"/>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5522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Some countries have rivers to facilitate commerce, while others have mountains that are barriers to trade.</a:t>
              </a:r>
            </a:p>
          </p:txBody>
        </p:sp>
      </p:grpSp>
      <p:grpSp>
        <p:nvGrpSpPr>
          <p:cNvPr id="23" name="Google Shape;157;p18">
            <a:extLst>
              <a:ext uri="{FF2B5EF4-FFF2-40B4-BE49-F238E27FC236}">
                <a16:creationId xmlns:a16="http://schemas.microsoft.com/office/drawing/2014/main" id="{11F7696C-225A-4176-B845-029D6454DA49}"/>
              </a:ext>
            </a:extLst>
          </p:cNvPr>
          <p:cNvGrpSpPr/>
          <p:nvPr/>
        </p:nvGrpSpPr>
        <p:grpSpPr>
          <a:xfrm>
            <a:off x="2066764" y="5016745"/>
            <a:ext cx="8058357" cy="1047325"/>
            <a:chOff x="542866" y="1736761"/>
            <a:chExt cx="8058357" cy="807000"/>
          </a:xfrm>
        </p:grpSpPr>
        <p:sp>
          <p:nvSpPr>
            <p:cNvPr id="24" name="Google Shape;158;p18">
              <a:extLst>
                <a:ext uri="{FF2B5EF4-FFF2-40B4-BE49-F238E27FC236}">
                  <a16:creationId xmlns:a16="http://schemas.microsoft.com/office/drawing/2014/main" id="{8B1F8D67-26E8-49B8-9A16-7A42ADBC9068}"/>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3518B115-2338-4DEB-977B-56C2034AFE18}"/>
                </a:ext>
              </a:extLst>
            </p:cNvPr>
            <p:cNvSpPr txBox="1"/>
            <p:nvPr/>
          </p:nvSpPr>
          <p:spPr>
            <a:xfrm>
              <a:off x="542866" y="1938596"/>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Some countries have deserts, and some countries have rainforests.</a:t>
              </a:r>
            </a:p>
          </p:txBody>
        </p:sp>
      </p:grpSp>
    </p:spTree>
    <p:extLst>
      <p:ext uri="{BB962C8B-B14F-4D97-AF65-F5344CB8AC3E}">
        <p14:creationId xmlns:p14="http://schemas.microsoft.com/office/powerpoint/2010/main" val="25746452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Age Distribution</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224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age distribution of the population will have considerable effects on the standard of living for both the young and the old.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849" y="2626285"/>
            <a:ext cx="8058300" cy="996696"/>
            <a:chOff x="542923" y="1736761"/>
            <a:chExt cx="8058300"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923" y="1943117"/>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Many high-income countries have a large proportion of elderly citizens.</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823" y="3739165"/>
            <a:ext cx="8058326" cy="1047325"/>
            <a:chOff x="542897" y="1736761"/>
            <a:chExt cx="8058326"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97" y="1821675"/>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Most low-income countries have a higher proportion of young workers, but the average age of these countries is expected to increase by 2050.</a:t>
              </a:r>
            </a:p>
          </p:txBody>
        </p:sp>
      </p:grpSp>
    </p:spTree>
    <p:extLst>
      <p:ext uri="{BB962C8B-B14F-4D97-AF65-F5344CB8AC3E}">
        <p14:creationId xmlns:p14="http://schemas.microsoft.com/office/powerpoint/2010/main" val="17735578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Industrial Structure</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965302"/>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In high-income countries, only 2% of GDP comes from agriculture.</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32112"/>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9845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 middle and low-income countries, 12% of GDP on average comes from agriculture. </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64" y="3801448"/>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97211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Countries have vastly different degrees of urbanization.</a:t>
              </a:r>
            </a:p>
          </p:txBody>
        </p:sp>
      </p:grpSp>
    </p:spTree>
    <p:extLst>
      <p:ext uri="{BB962C8B-B14F-4D97-AF65-F5344CB8AC3E}">
        <p14:creationId xmlns:p14="http://schemas.microsoft.com/office/powerpoint/2010/main" val="2898711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Economic Institutions</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224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Some countries are market-oriented, while others have command economies.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18953"/>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62359"/>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Some economies are far more open to trade than others, with some limiting trade with tariffs and quotas. </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64" y="3791820"/>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5522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Countries have different levels of political stability and religious and social institutions.</a:t>
              </a:r>
            </a:p>
          </p:txBody>
        </p:sp>
      </p:grpSp>
    </p:spTree>
    <p:extLst>
      <p:ext uri="{BB962C8B-B14F-4D97-AF65-F5344CB8AC3E}">
        <p14:creationId xmlns:p14="http://schemas.microsoft.com/office/powerpoint/2010/main" val="8821285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p:nvPr/>
        </p:nvSpPr>
        <p:spPr>
          <a:xfrm>
            <a:off x="1569721" y="225068"/>
            <a:ext cx="9052501"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On Your Own</a:t>
            </a:r>
            <a:endParaRPr lang="en-US" sz="3200" dirty="0"/>
          </a:p>
        </p:txBody>
      </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9" y="1344753"/>
            <a:ext cx="8058462" cy="2033882"/>
            <a:chOff x="542761" y="1736761"/>
            <a:chExt cx="8058462"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61" y="1754716"/>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The COVID-19 pandemic affected the entire world, but the outcomes varied widely from country to country. Consider the different factors that comprise standard of living and the data that has emerged on the impact of the pandemic. How would you measure and compare the effect of the pandemic on the standard of living in different countries? Why is that the best measure?</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pic>
        <p:nvPicPr>
          <p:cNvPr id="3" name="Picture 2" descr="A woman sitting on the ground in an impoverished area">
            <a:extLst>
              <a:ext uri="{FF2B5EF4-FFF2-40B4-BE49-F238E27FC236}">
                <a16:creationId xmlns:a16="http://schemas.microsoft.com/office/drawing/2014/main" id="{19B99567-C568-4C59-8F81-9078254AC5AF}"/>
              </a:ext>
            </a:extLst>
          </p:cNvPr>
          <p:cNvPicPr>
            <a:picLocks noChangeAspect="1"/>
          </p:cNvPicPr>
          <p:nvPr/>
        </p:nvPicPr>
        <p:blipFill>
          <a:blip r:embed="rId3"/>
          <a:stretch>
            <a:fillRect/>
          </a:stretch>
        </p:blipFill>
        <p:spPr>
          <a:xfrm>
            <a:off x="3803244" y="3582028"/>
            <a:ext cx="4585454" cy="3050904"/>
          </a:xfrm>
          <a:prstGeom prst="rect">
            <a:avLst/>
          </a:prstGeom>
        </p:spPr>
      </p:pic>
    </p:spTree>
    <p:extLst>
      <p:ext uri="{BB962C8B-B14F-4D97-AF65-F5344CB8AC3E}">
        <p14:creationId xmlns:p14="http://schemas.microsoft.com/office/powerpoint/2010/main" val="27802897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56E9BCE-F8DF-4D43-9451-DE1D45B86F57}"/>
              </a:ext>
            </a:extLst>
          </p:cNvPr>
          <p:cNvSpPr/>
          <p:nvPr/>
        </p:nvSpPr>
        <p:spPr>
          <a:xfrm>
            <a:off x="1881188" y="1371259"/>
            <a:ext cx="8429625" cy="4437458"/>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066769" y="1607520"/>
            <a:ext cx="7807500" cy="493367"/>
          </a:xfrm>
          <a:prstGeom prst="rect">
            <a:avLst/>
          </a:prstGeom>
          <a:solidFill>
            <a:srgbClr val="627981"/>
          </a:solidFill>
          <a:ln>
            <a:solidFill>
              <a:srgbClr val="627981"/>
            </a:solid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Economies across the world are extraordinarily different in composition and performance.</a:t>
            </a:r>
          </a:p>
          <a:p>
            <a:pPr marL="444500" marR="0" lvl="0" indent="-342900" algn="l" rtl="0">
              <a:spcBef>
                <a:spcPts val="0"/>
              </a:spcBef>
              <a:spcAft>
                <a:spcPts val="0"/>
              </a:spcAft>
              <a:buClr>
                <a:schemeClr val="lt1"/>
              </a:buClr>
              <a:buSzPts val="2000"/>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ea typeface="Calibri"/>
                <a:cs typeface="Times New Roman" panose="02020603050405020304" pitchFamily="18" charset="0"/>
                <a:sym typeface="Calibri"/>
              </a:rPr>
              <a:t>M</a:t>
            </a:r>
            <a:r>
              <a:rPr lang="en-US" sz="2000" dirty="0">
                <a:solidFill>
                  <a:schemeClr val="lt1"/>
                </a:solidFill>
                <a:latin typeface="Calibri"/>
                <a:ea typeface="Calibri"/>
                <a:cs typeface="Calibri"/>
                <a:sym typeface="Calibri"/>
              </a:rPr>
              <a:t>acroeconomic policy strives towards low levels of unemployment and inflation, but the ways in which countries reach these goals vary.</a:t>
            </a:r>
          </a:p>
          <a:p>
            <a:pPr marL="444500" indent="-342900">
              <a:buClr>
                <a:schemeClr val="lt1"/>
              </a:buClr>
              <a:buSzPts val="20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Economists analyze countries based on their income per person and rank them as low, lower-middle, upper-middle, or high income. </a:t>
            </a:r>
          </a:p>
          <a:p>
            <a:pPr marL="444500" indent="-342900">
              <a:buClr>
                <a:schemeClr val="lt1"/>
              </a:buClr>
              <a:buSzPts val="2000"/>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GDP per capita is a useful indicator for the differences between countries, but geography, demography, industrial structure, and institutions play a part as well.</a:t>
            </a:r>
            <a:endParaRPr lang="en-US" sz="2000" dirty="0">
              <a:solidFill>
                <a:schemeClr val="bg1"/>
              </a:solidFill>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449790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a:solidFill>
                <a:srgbClr val="404040"/>
              </a:solidFill>
              <a:latin typeface="Calibri"/>
              <a:ea typeface="Calibri"/>
              <a:cs typeface="Calibri"/>
              <a:sym typeface="Calibri"/>
            </a:endParaRPr>
          </a:p>
        </p:txBody>
      </p:sp>
      <p:sp>
        <p:nvSpPr>
          <p:cNvPr id="50" name="Google Shape;50;p1"/>
          <p:cNvSpPr txBox="1"/>
          <p:nvPr/>
        </p:nvSpPr>
        <p:spPr>
          <a:xfrm>
            <a:off x="1569719" y="2277123"/>
            <a:ext cx="9052562" cy="193895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6000"/>
              <a:buFont typeface="Century Gothic"/>
              <a:buNone/>
            </a:pPr>
            <a:r>
              <a:rPr lang="en-US" sz="6000" b="0" i="0" u="none" strike="noStrike" cap="none" dirty="0">
                <a:solidFill>
                  <a:srgbClr val="000000"/>
                </a:solidFill>
                <a:latin typeface="Century Gothic"/>
                <a:ea typeface="Century Gothic"/>
                <a:cs typeface="Century Gothic"/>
                <a:sym typeface="Century Gothic"/>
              </a:rPr>
              <a:t>Improving Countries' Standards of Living</a:t>
            </a:r>
            <a:endParaRPr lang="en-US" dirty="0"/>
          </a:p>
        </p:txBody>
      </p:sp>
      <p:cxnSp>
        <p:nvCxnSpPr>
          <p:cNvPr id="51" name="Google Shape;51;p1"/>
          <p:cNvCxnSpPr/>
          <p:nvPr/>
        </p:nvCxnSpPr>
        <p:spPr>
          <a:xfrm>
            <a:off x="3130060" y="4216075"/>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53" name="Google Shape;53;p1"/>
          <p:cNvCxnSpPr/>
          <p:nvPr/>
        </p:nvCxnSpPr>
        <p:spPr>
          <a:xfrm>
            <a:off x="3130060" y="2277123"/>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Standard of Living</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940160"/>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Jobs are created in economies that grow.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09473"/>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61223"/>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Economic growth is built on the foundation of productivity improvements.</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821" y="3755524"/>
            <a:ext cx="8058300" cy="1047325"/>
            <a:chOff x="542923" y="1736761"/>
            <a:chExt cx="8058300"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61979" y="188257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Increases in productivity are the result of greater human and physical capital and technology, all interacting in a market-driven economy.</a:t>
              </a:r>
            </a:p>
          </p:txBody>
        </p:sp>
      </p:grpSp>
      <p:grpSp>
        <p:nvGrpSpPr>
          <p:cNvPr id="23" name="Google Shape;157;p18">
            <a:extLst>
              <a:ext uri="{FF2B5EF4-FFF2-40B4-BE49-F238E27FC236}">
                <a16:creationId xmlns:a16="http://schemas.microsoft.com/office/drawing/2014/main" id="{24C1B760-C371-46B4-9F29-0AE3F79868C9}"/>
              </a:ext>
            </a:extLst>
          </p:cNvPr>
          <p:cNvGrpSpPr/>
          <p:nvPr/>
        </p:nvGrpSpPr>
        <p:grpSpPr>
          <a:xfrm>
            <a:off x="2066764" y="4899636"/>
            <a:ext cx="8058357" cy="1047325"/>
            <a:chOff x="542866" y="1736761"/>
            <a:chExt cx="8058357" cy="807000"/>
          </a:xfrm>
        </p:grpSpPr>
        <p:sp>
          <p:nvSpPr>
            <p:cNvPr id="24" name="Google Shape;158;p18">
              <a:extLst>
                <a:ext uri="{FF2B5EF4-FFF2-40B4-BE49-F238E27FC236}">
                  <a16:creationId xmlns:a16="http://schemas.microsoft.com/office/drawing/2014/main" id="{4FC53407-8B83-4D78-BBAB-36C7F4770F7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F51165E-1A78-4FBF-A503-54F4B4330AFB}"/>
                </a:ext>
              </a:extLst>
            </p:cNvPr>
            <p:cNvSpPr txBox="1"/>
            <p:nvPr/>
          </p:nvSpPr>
          <p:spPr>
            <a:xfrm>
              <a:off x="542866" y="185192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 the pursuit of modern economic growth, countries and regions start at different levels of GDP.</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36421316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Growth Policies for High-Income Countries</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409700"/>
            <a:ext cx="8058357" cy="1170073"/>
            <a:chOff x="542756" y="1721611"/>
            <a:chExt cx="8058357" cy="878665"/>
          </a:xfrm>
        </p:grpSpPr>
        <p:sp>
          <p:nvSpPr>
            <p:cNvPr id="12" name="Google Shape;155;p18">
              <a:extLst>
                <a:ext uri="{FF2B5EF4-FFF2-40B4-BE49-F238E27FC236}">
                  <a16:creationId xmlns:a16="http://schemas.microsoft.com/office/drawing/2014/main" id="{09F4D6FC-FD1D-4E00-AC0E-F8E426DDD0CA}"/>
                </a:ext>
              </a:extLst>
            </p:cNvPr>
            <p:cNvSpPr/>
            <p:nvPr/>
          </p:nvSpPr>
          <p:spPr>
            <a:xfrm>
              <a:off x="542813" y="1721611"/>
              <a:ext cx="8058300" cy="878665"/>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752950"/>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main challenge for economic growth in high-income countries is the push for a more educated workforce that can create, invest in, and apply new technologies.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64559"/>
            <a:ext cx="8058414" cy="1047325"/>
            <a:chOff x="542809" y="1736761"/>
            <a:chExt cx="8058414"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09" y="1873606"/>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goal of growth-oriented public policy is to shift the aggregate supply curve to the right.</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64" y="3814052"/>
            <a:ext cx="8058357" cy="1047325"/>
            <a:chOff x="542866" y="1736761"/>
            <a:chExt cx="8058357"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66" y="1848945"/>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High-income countries recognize that growth is best maintained in a stable, market-oriented economic climate. </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274DE29F-AF88-4D2F-8298-D0569DB109DC}"/>
              </a:ext>
            </a:extLst>
          </p:cNvPr>
          <p:cNvGrpSpPr/>
          <p:nvPr/>
        </p:nvGrpSpPr>
        <p:grpSpPr>
          <a:xfrm>
            <a:off x="2066764" y="4964017"/>
            <a:ext cx="8058385" cy="1227233"/>
            <a:chOff x="542838" y="1736761"/>
            <a:chExt cx="8058385" cy="807000"/>
          </a:xfrm>
        </p:grpSpPr>
        <p:sp>
          <p:nvSpPr>
            <p:cNvPr id="24" name="Google Shape;158;p18">
              <a:extLst>
                <a:ext uri="{FF2B5EF4-FFF2-40B4-BE49-F238E27FC236}">
                  <a16:creationId xmlns:a16="http://schemas.microsoft.com/office/drawing/2014/main" id="{8C7026AC-7106-46EB-82A1-60A8D1719BE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E31787E-5B95-4F4A-9F4E-E42B0751318A}"/>
                </a:ext>
              </a:extLst>
            </p:cNvPr>
            <p:cNvSpPr txBox="1"/>
            <p:nvPr/>
          </p:nvSpPr>
          <p:spPr>
            <a:xfrm>
              <a:off x="542838" y="1785117"/>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These countries use monetary policy to keep inflation low and stable and minimize the risk of exchange rate fluctuations, while also encouraging domestic and international competition.</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5481495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Problems with Growth in High-Income Countries</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6530"/>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Starting in 2008, many high-income countries were more focused on the short term than the long term.</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33546"/>
            <a:ext cx="8058357" cy="996696"/>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52473"/>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governments of some of these countries began running very large budget deficits as part of expansionary fiscal policy.</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64" y="3752103"/>
            <a:ext cx="8058399" cy="996696"/>
            <a:chOff x="542824" y="1736761"/>
            <a:chExt cx="8058399"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24" y="186941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central banks ran highly expansionary monetary policies, with near zero interest rates.</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274DE29F-AF88-4D2F-8298-D0569DB109DC}"/>
              </a:ext>
            </a:extLst>
          </p:cNvPr>
          <p:cNvGrpSpPr/>
          <p:nvPr/>
        </p:nvGrpSpPr>
        <p:grpSpPr>
          <a:xfrm>
            <a:off x="2066764" y="4871364"/>
            <a:ext cx="8058385" cy="1188216"/>
            <a:chOff x="542838" y="1736761"/>
            <a:chExt cx="8058385" cy="807000"/>
          </a:xfrm>
        </p:grpSpPr>
        <p:sp>
          <p:nvSpPr>
            <p:cNvPr id="24" name="Google Shape;158;p18">
              <a:extLst>
                <a:ext uri="{FF2B5EF4-FFF2-40B4-BE49-F238E27FC236}">
                  <a16:creationId xmlns:a16="http://schemas.microsoft.com/office/drawing/2014/main" id="{8C7026AC-7106-46EB-82A1-60A8D1719BE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E31787E-5B95-4F4A-9F4E-E42B0751318A}"/>
                </a:ext>
              </a:extLst>
            </p:cNvPr>
            <p:cNvSpPr txBox="1"/>
            <p:nvPr/>
          </p:nvSpPr>
          <p:spPr>
            <a:xfrm>
              <a:off x="542838" y="1786625"/>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Though these policies did help the economies of these countries in the short term, the transition to a more long-term and sustainable focus has proven a difficult transition.</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7386767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Introduction</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6481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Economies across the world are extraordinarily different in composition and performance.</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92" y="2621722"/>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7970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Differences in productivity explain the diversity of average incomes across the world.</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36" y="3780668"/>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973615"/>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Productivity depends on physical and human capital and technology.</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24C1B760-C371-46B4-9F29-0AE3F79868C9}"/>
              </a:ext>
            </a:extLst>
          </p:cNvPr>
          <p:cNvGrpSpPr/>
          <p:nvPr/>
        </p:nvGrpSpPr>
        <p:grpSpPr>
          <a:xfrm>
            <a:off x="2066736" y="4938977"/>
            <a:ext cx="8058357" cy="1047325"/>
            <a:chOff x="542866" y="1736761"/>
            <a:chExt cx="8058357" cy="807000"/>
          </a:xfrm>
        </p:grpSpPr>
        <p:sp>
          <p:nvSpPr>
            <p:cNvPr id="24" name="Google Shape;158;p18">
              <a:extLst>
                <a:ext uri="{FF2B5EF4-FFF2-40B4-BE49-F238E27FC236}">
                  <a16:creationId xmlns:a16="http://schemas.microsoft.com/office/drawing/2014/main" id="{4FC53407-8B83-4D78-BBAB-36C7F4770F7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F51165E-1A78-4FBF-A503-54F4B4330AFB}"/>
                </a:ext>
              </a:extLst>
            </p:cNvPr>
            <p:cNvSpPr txBox="1"/>
            <p:nvPr/>
          </p:nvSpPr>
          <p:spPr>
            <a:xfrm>
              <a:off x="542866" y="185192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Different economic characteristics, institutions, history, and politics impact economic performance.</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37988449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The Four Asian Tigers</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0"/>
            <a:ext cx="8058467" cy="1082133"/>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771919"/>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One of the world's recent economic success stories began with a group known as the Four Asian Tigers: South Korea, Singapore, Taiwan, and Hong Kong.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719932"/>
            <a:ext cx="8058357" cy="1078992"/>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79238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These economies maintained high growth rates and rapid export-led industrialization, which allowed them to converge with high-income countries.</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64" y="3921492"/>
            <a:ext cx="8058385" cy="996696"/>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34277"/>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economic growth of the Tigers has averaged around 5.5% real per-capita growth for several decades. </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274DE29F-AF88-4D2F-8298-D0569DB109DC}"/>
              </a:ext>
            </a:extLst>
          </p:cNvPr>
          <p:cNvGrpSpPr/>
          <p:nvPr/>
        </p:nvGrpSpPr>
        <p:grpSpPr>
          <a:xfrm>
            <a:off x="2066764" y="5038626"/>
            <a:ext cx="8058357" cy="996696"/>
            <a:chOff x="542866" y="1736761"/>
            <a:chExt cx="8058357" cy="807000"/>
          </a:xfrm>
        </p:grpSpPr>
        <p:sp>
          <p:nvSpPr>
            <p:cNvPr id="24" name="Google Shape;158;p18">
              <a:extLst>
                <a:ext uri="{FF2B5EF4-FFF2-40B4-BE49-F238E27FC236}">
                  <a16:creationId xmlns:a16="http://schemas.microsoft.com/office/drawing/2014/main" id="{8C7026AC-7106-46EB-82A1-60A8D1719BE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E31787E-5B95-4F4A-9F4E-E42B0751318A}"/>
                </a:ext>
              </a:extLst>
            </p:cNvPr>
            <p:cNvSpPr txBox="1"/>
            <p:nvPr/>
          </p:nvSpPr>
          <p:spPr>
            <a:xfrm>
              <a:off x="542866" y="1856203"/>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 the 1980s, countries like China and India began to show signs of convergence as well. </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18475330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Growth Policies for Middle-Income Countries</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1078992"/>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763966"/>
              <a:ext cx="7944011"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underlying causes of rapid growth rates have been higher savings and investment in physical capital, investments in human capital, investments in technology, and freedom for market forces.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677" y="2691568"/>
            <a:ext cx="8058445" cy="996697"/>
            <a:chOff x="542778" y="1736761"/>
            <a:chExt cx="8058445" cy="767989"/>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767989"/>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778" y="1846882"/>
              <a:ext cx="7944011"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China and the Tigers have been among some of the highest savers in the world, often saving one-third or more of GDP.</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691" y="3807635"/>
            <a:ext cx="8058386" cy="996696"/>
            <a:chOff x="542837" y="1736761"/>
            <a:chExt cx="8058386"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7" y="1850341"/>
              <a:ext cx="8058299"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They had policies that supported investment in human capital, focusing on encouraging math and science education.</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274DE29F-AF88-4D2F-8298-D0569DB109DC}"/>
              </a:ext>
            </a:extLst>
          </p:cNvPr>
          <p:cNvGrpSpPr/>
          <p:nvPr/>
        </p:nvGrpSpPr>
        <p:grpSpPr>
          <a:xfrm>
            <a:off x="2066677" y="4927202"/>
            <a:ext cx="8058357" cy="996696"/>
            <a:chOff x="542866" y="1736761"/>
            <a:chExt cx="8058357" cy="807000"/>
          </a:xfrm>
        </p:grpSpPr>
        <p:sp>
          <p:nvSpPr>
            <p:cNvPr id="24" name="Google Shape;158;p18">
              <a:extLst>
                <a:ext uri="{FF2B5EF4-FFF2-40B4-BE49-F238E27FC236}">
                  <a16:creationId xmlns:a16="http://schemas.microsoft.com/office/drawing/2014/main" id="{8C7026AC-7106-46EB-82A1-60A8D1719BE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E31787E-5B95-4F4A-9F4E-E42B0751318A}"/>
                </a:ext>
              </a:extLst>
            </p:cNvPr>
            <p:cNvSpPr txBox="1"/>
            <p:nvPr/>
          </p:nvSpPr>
          <p:spPr>
            <a:xfrm>
              <a:off x="542866" y="1869880"/>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Middle-income countries have done well in dismantling legacies of government economic controls that hindered economic growth.</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6700092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Growth Policies for Low-Income Countries</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39506"/>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Many low-income economies are located in sub-Saharan Africa, the former Soviet Bloc, and parts of Central and South America.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3" y="2626800"/>
            <a:ext cx="8058358" cy="996696"/>
            <a:chOff x="542865" y="1736761"/>
            <a:chExt cx="8058358"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5" y="1836450"/>
              <a:ext cx="7963061"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Macroeconomic policies for low-income economies are vastly different from those for high-income economies. </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64" y="3727188"/>
            <a:ext cx="8058385" cy="1078993"/>
            <a:chOff x="542838" y="1736760"/>
            <a:chExt cx="8058385" cy="831401"/>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0"/>
              <a:ext cx="8058300" cy="831401"/>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76696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World Bank has made it a priority to combat poverty and raise income levels in these countries, but political instability has proven a major obstacle.</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274DE29F-AF88-4D2F-8298-D0569DB109DC}"/>
              </a:ext>
            </a:extLst>
          </p:cNvPr>
          <p:cNvGrpSpPr/>
          <p:nvPr/>
        </p:nvGrpSpPr>
        <p:grpSpPr>
          <a:xfrm>
            <a:off x="2066792" y="4930642"/>
            <a:ext cx="8058357" cy="1078992"/>
            <a:chOff x="542866" y="1736761"/>
            <a:chExt cx="8058357" cy="807000"/>
          </a:xfrm>
        </p:grpSpPr>
        <p:sp>
          <p:nvSpPr>
            <p:cNvPr id="24" name="Google Shape;158;p18">
              <a:extLst>
                <a:ext uri="{FF2B5EF4-FFF2-40B4-BE49-F238E27FC236}">
                  <a16:creationId xmlns:a16="http://schemas.microsoft.com/office/drawing/2014/main" id="{8C7026AC-7106-46EB-82A1-60A8D1719BE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E31787E-5B95-4F4A-9F4E-E42B0751318A}"/>
                </a:ext>
              </a:extLst>
            </p:cNvPr>
            <p:cNvSpPr txBox="1"/>
            <p:nvPr/>
          </p:nvSpPr>
          <p:spPr>
            <a:xfrm>
              <a:off x="542866" y="1764221"/>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People in these countries live on less than $710 a year, meaning money is immediately spent on necessities and that saving is often not an option.</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33193351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Growth Policies for Low-Income Countries</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23" name="Google Shape;157;p18">
            <a:extLst>
              <a:ext uri="{FF2B5EF4-FFF2-40B4-BE49-F238E27FC236}">
                <a16:creationId xmlns:a16="http://schemas.microsoft.com/office/drawing/2014/main" id="{274DE29F-AF88-4D2F-8298-D0569DB109DC}"/>
              </a:ext>
            </a:extLst>
          </p:cNvPr>
          <p:cNvGrpSpPr/>
          <p:nvPr/>
        </p:nvGrpSpPr>
        <p:grpSpPr>
          <a:xfrm>
            <a:off x="2277821" y="5831930"/>
            <a:ext cx="8058300" cy="816451"/>
            <a:chOff x="542923" y="1736761"/>
            <a:chExt cx="8058300" cy="807000"/>
          </a:xfrm>
        </p:grpSpPr>
        <p:sp>
          <p:nvSpPr>
            <p:cNvPr id="24" name="Google Shape;158;p18">
              <a:extLst>
                <a:ext uri="{FF2B5EF4-FFF2-40B4-BE49-F238E27FC236}">
                  <a16:creationId xmlns:a16="http://schemas.microsoft.com/office/drawing/2014/main" id="{8C7026AC-7106-46EB-82A1-60A8D1719BE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E31787E-5B95-4F4A-9F4E-E42B0751318A}"/>
                </a:ext>
              </a:extLst>
            </p:cNvPr>
            <p:cNvSpPr txBox="1"/>
            <p:nvPr/>
          </p:nvSpPr>
          <p:spPr>
            <a:xfrm>
              <a:off x="668323" y="1778794"/>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lt1"/>
                  </a:solidFill>
                  <a:latin typeface="Calibri"/>
                  <a:ea typeface="Calibri"/>
                  <a:cs typeface="Calibri"/>
                  <a:sym typeface="Calibri"/>
                </a:rPr>
                <a:t>This bar chart shows the ten lowest-income countries in 2018 as measured by GNI per capita.</a:t>
              </a:r>
              <a:endParaRPr sz="2000" dirty="0">
                <a:solidFill>
                  <a:schemeClr val="lt1"/>
                </a:solidFill>
                <a:latin typeface="Calibri"/>
                <a:ea typeface="Calibri"/>
                <a:cs typeface="Calibri"/>
                <a:sym typeface="Calibri"/>
              </a:endParaRPr>
            </a:p>
          </p:txBody>
        </p:sp>
      </p:grpSp>
      <p:pic>
        <p:nvPicPr>
          <p:cNvPr id="4" name="Picture 3" descr="Bar chart of the ten lowest income countries in 2018.">
            <a:extLst>
              <a:ext uri="{FF2B5EF4-FFF2-40B4-BE49-F238E27FC236}">
                <a16:creationId xmlns:a16="http://schemas.microsoft.com/office/drawing/2014/main" id="{3C1EA89D-F709-4347-BE5D-FE61C1F201DB}"/>
              </a:ext>
            </a:extLst>
          </p:cNvPr>
          <p:cNvPicPr>
            <a:picLocks noChangeAspect="1"/>
          </p:cNvPicPr>
          <p:nvPr/>
        </p:nvPicPr>
        <p:blipFill>
          <a:blip r:embed="rId3"/>
          <a:stretch>
            <a:fillRect/>
          </a:stretch>
        </p:blipFill>
        <p:spPr>
          <a:xfrm>
            <a:off x="3888534" y="1309677"/>
            <a:ext cx="4407741" cy="4332524"/>
          </a:xfrm>
          <a:prstGeom prst="rect">
            <a:avLst/>
          </a:prstGeom>
        </p:spPr>
      </p:pic>
    </p:spTree>
    <p:extLst>
      <p:ext uri="{BB962C8B-B14F-4D97-AF65-F5344CB8AC3E}">
        <p14:creationId xmlns:p14="http://schemas.microsoft.com/office/powerpoint/2010/main" val="27921571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On Your Own</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23" name="Google Shape;157;p18">
            <a:extLst>
              <a:ext uri="{FF2B5EF4-FFF2-40B4-BE49-F238E27FC236}">
                <a16:creationId xmlns:a16="http://schemas.microsoft.com/office/drawing/2014/main" id="{274DE29F-AF88-4D2F-8298-D0569DB109DC}"/>
              </a:ext>
            </a:extLst>
          </p:cNvPr>
          <p:cNvGrpSpPr/>
          <p:nvPr/>
        </p:nvGrpSpPr>
        <p:grpSpPr>
          <a:xfrm>
            <a:off x="2066821" y="1496790"/>
            <a:ext cx="8058300" cy="1194777"/>
            <a:chOff x="542923" y="1736761"/>
            <a:chExt cx="8058300" cy="807000"/>
          </a:xfrm>
        </p:grpSpPr>
        <p:sp>
          <p:nvSpPr>
            <p:cNvPr id="24" name="Google Shape;158;p18">
              <a:extLst>
                <a:ext uri="{FF2B5EF4-FFF2-40B4-BE49-F238E27FC236}">
                  <a16:creationId xmlns:a16="http://schemas.microsoft.com/office/drawing/2014/main" id="{8C7026AC-7106-46EB-82A1-60A8D1719BE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E31787E-5B95-4F4A-9F4E-E42B0751318A}"/>
                </a:ext>
              </a:extLst>
            </p:cNvPr>
            <p:cNvSpPr txBox="1"/>
            <p:nvPr/>
          </p:nvSpPr>
          <p:spPr>
            <a:xfrm>
              <a:off x="668323" y="1778794"/>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lt1"/>
                  </a:solidFill>
                  <a:latin typeface="Calibri"/>
                  <a:ea typeface="Calibri"/>
                  <a:cs typeface="Calibri"/>
                  <a:sym typeface="Calibri"/>
                </a:rPr>
                <a:t>If you were working for the World Bank, how would you combat poverty and raise overall income levels? What pushback might your plans receive? How would you change your policies or respond to criticism?</a:t>
              </a:r>
              <a:endParaRPr sz="2000" dirty="0">
                <a:solidFill>
                  <a:schemeClr val="lt1"/>
                </a:solidFill>
                <a:latin typeface="Calibri"/>
                <a:ea typeface="Calibri"/>
                <a:cs typeface="Calibri"/>
                <a:sym typeface="Calibri"/>
              </a:endParaRPr>
            </a:p>
          </p:txBody>
        </p:sp>
      </p:grpSp>
      <p:pic>
        <p:nvPicPr>
          <p:cNvPr id="8" name="Picture 7" descr="A run down apartment building">
            <a:extLst>
              <a:ext uri="{FF2B5EF4-FFF2-40B4-BE49-F238E27FC236}">
                <a16:creationId xmlns:a16="http://schemas.microsoft.com/office/drawing/2014/main" id="{D40E243B-3310-4946-91CA-F0E67316197A}"/>
              </a:ext>
            </a:extLst>
          </p:cNvPr>
          <p:cNvPicPr>
            <a:picLocks noChangeAspect="1"/>
          </p:cNvPicPr>
          <p:nvPr/>
        </p:nvPicPr>
        <p:blipFill>
          <a:blip r:embed="rId3"/>
          <a:stretch>
            <a:fillRect/>
          </a:stretch>
        </p:blipFill>
        <p:spPr>
          <a:xfrm>
            <a:off x="2926051" y="2998880"/>
            <a:ext cx="6339840" cy="3566160"/>
          </a:xfrm>
          <a:prstGeom prst="rect">
            <a:avLst/>
          </a:prstGeom>
        </p:spPr>
      </p:pic>
    </p:spTree>
    <p:extLst>
      <p:ext uri="{BB962C8B-B14F-4D97-AF65-F5344CB8AC3E}">
        <p14:creationId xmlns:p14="http://schemas.microsoft.com/office/powerpoint/2010/main" val="40913010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56E9BCE-F8DF-4D43-9451-DE1D45B86F57}"/>
              </a:ext>
            </a:extLst>
          </p:cNvPr>
          <p:cNvSpPr/>
          <p:nvPr/>
        </p:nvSpPr>
        <p:spPr>
          <a:xfrm>
            <a:off x="1881188" y="1433251"/>
            <a:ext cx="8429625" cy="4437458"/>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066769" y="1607520"/>
            <a:ext cx="7807500" cy="493367"/>
          </a:xfrm>
          <a:prstGeom prst="rect">
            <a:avLst/>
          </a:prstGeom>
          <a:solidFill>
            <a:srgbClr val="627981"/>
          </a:solidFill>
          <a:ln>
            <a:solidFill>
              <a:srgbClr val="627981"/>
            </a:solid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fundamentals of economic growth are the same in every country: improvements in human capital, physical capital, and technology, all interacting in a market-oriented economy.</a:t>
            </a:r>
          </a:p>
          <a:p>
            <a:pPr marL="444500" marR="0" lvl="0" indent="-342900" algn="l" rtl="0">
              <a:spcBef>
                <a:spcPts val="0"/>
              </a:spcBef>
              <a:spcAft>
                <a:spcPts val="0"/>
              </a:spcAft>
              <a:buClr>
                <a:schemeClr val="lt1"/>
              </a:buClr>
              <a:buSzPts val="2000"/>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ea typeface="Calibri"/>
                <a:cs typeface="Times New Roman" panose="02020603050405020304" pitchFamily="18" charset="0"/>
                <a:sym typeface="Calibri"/>
              </a:rPr>
              <a:t>High-income countries tend to focus on developing and using new technology.</a:t>
            </a:r>
          </a:p>
          <a:p>
            <a:pPr marL="444500" marR="0" lvl="0" indent="-342900" algn="l" rtl="0">
              <a:spcBef>
                <a:spcPts val="0"/>
              </a:spcBef>
              <a:spcAft>
                <a:spcPts val="0"/>
              </a:spcAft>
              <a:buClr>
                <a:schemeClr val="lt1"/>
              </a:buClr>
              <a:buSzPts val="20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Middle-income countries tend to focus on increasing human capital and becoming more connected to technology and global markets. </a:t>
            </a:r>
          </a:p>
          <a:p>
            <a:pPr marL="444500" indent="-342900">
              <a:buClr>
                <a:schemeClr val="lt1"/>
              </a:buClr>
              <a:buSzPts val="2000"/>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Low-income and/or economically challenged countries have many health and human development needs and often struggle with political instability.</a:t>
            </a:r>
            <a:endParaRPr lang="en-US" sz="2000" dirty="0">
              <a:solidFill>
                <a:schemeClr val="bg1"/>
              </a:solidFill>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272147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a:solidFill>
                <a:srgbClr val="404040"/>
              </a:solidFill>
              <a:latin typeface="Calibri"/>
              <a:ea typeface="Calibri"/>
              <a:cs typeface="Calibri"/>
              <a:sym typeface="Calibri"/>
            </a:endParaRPr>
          </a:p>
        </p:txBody>
      </p:sp>
      <p:sp>
        <p:nvSpPr>
          <p:cNvPr id="50" name="Google Shape;50;p1"/>
          <p:cNvSpPr txBox="1"/>
          <p:nvPr/>
        </p:nvSpPr>
        <p:spPr>
          <a:xfrm>
            <a:off x="1569716" y="1839802"/>
            <a:ext cx="9052562" cy="3785611"/>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6000"/>
              <a:buFont typeface="Century Gothic"/>
              <a:buNone/>
            </a:pPr>
            <a:r>
              <a:rPr lang="en-US" sz="6000" b="0" i="0" u="none" strike="noStrike" cap="none" dirty="0">
                <a:solidFill>
                  <a:srgbClr val="000000"/>
                </a:solidFill>
                <a:latin typeface="Century Gothic"/>
                <a:ea typeface="Century Gothic"/>
                <a:cs typeface="Century Gothic"/>
                <a:sym typeface="Century Gothic"/>
              </a:rPr>
              <a:t>Causes of Unemployment and Inflation around the World</a:t>
            </a:r>
            <a:endParaRPr lang="en-US" dirty="0"/>
          </a:p>
        </p:txBody>
      </p:sp>
      <p:cxnSp>
        <p:nvCxnSpPr>
          <p:cNvPr id="51" name="Google Shape;51;p1"/>
          <p:cNvCxnSpPr/>
          <p:nvPr/>
        </p:nvCxnSpPr>
        <p:spPr>
          <a:xfrm>
            <a:off x="3130057" y="5625413"/>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53" name="Google Shape;53;p1"/>
          <p:cNvCxnSpPr/>
          <p:nvPr/>
        </p:nvCxnSpPr>
        <p:spPr>
          <a:xfrm>
            <a:off x="3130058" y="1839802"/>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Introduction</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The CPI is subject to two types of bias: substitution bias and quality/new goods bias. </a:t>
            </a:r>
            <a:endParaRPr dirty="0"/>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9" y="1515231"/>
            <a:ext cx="8058462" cy="994870"/>
            <a:chOff x="542761" y="1736761"/>
            <a:chExt cx="8058462"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61" y="1826187"/>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There are two ways to categorize the causes of unemployment in the world's high-income countries: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sp>
        <p:nvSpPr>
          <p:cNvPr id="2" name="Rectangle 1">
            <a:extLst>
              <a:ext uri="{FF2B5EF4-FFF2-40B4-BE49-F238E27FC236}">
                <a16:creationId xmlns:a16="http://schemas.microsoft.com/office/drawing/2014/main" id="{D46ACDC7-A394-4FEA-8DED-5E909CDC0FCF}"/>
              </a:ext>
            </a:extLst>
          </p:cNvPr>
          <p:cNvSpPr/>
          <p:nvPr/>
        </p:nvSpPr>
        <p:spPr>
          <a:xfrm>
            <a:off x="2066768" y="2809461"/>
            <a:ext cx="3711179" cy="1715854"/>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Times New Roman" panose="02020603050405020304" pitchFamily="18" charset="0"/>
              </a:rPr>
              <a:t>Cyclical unemployment caused by a recession</a:t>
            </a:r>
          </a:p>
        </p:txBody>
      </p:sp>
      <p:sp>
        <p:nvSpPr>
          <p:cNvPr id="3" name="Rectangle 2">
            <a:extLst>
              <a:ext uri="{FF2B5EF4-FFF2-40B4-BE49-F238E27FC236}">
                <a16:creationId xmlns:a16="http://schemas.microsoft.com/office/drawing/2014/main" id="{DCBAEA57-12E4-4EA1-B53A-9D1D624F0FC8}"/>
              </a:ext>
            </a:extLst>
          </p:cNvPr>
          <p:cNvSpPr/>
          <p:nvPr/>
        </p:nvSpPr>
        <p:spPr>
          <a:xfrm>
            <a:off x="6414052" y="2809461"/>
            <a:ext cx="3711179" cy="1715854"/>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Times New Roman" panose="02020603050405020304" pitchFamily="18" charset="0"/>
              </a:rPr>
              <a:t>The natural rate of unemployment caused by factors in labor markets</a:t>
            </a:r>
          </a:p>
        </p:txBody>
      </p:sp>
    </p:spTree>
    <p:extLst>
      <p:ext uri="{BB962C8B-B14F-4D97-AF65-F5344CB8AC3E}">
        <p14:creationId xmlns:p14="http://schemas.microsoft.com/office/powerpoint/2010/main" val="15952002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Unemployment from a Recession</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43245"/>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Keynesian economic model shows that there are effective tools to counteract unemployment caused by a recession.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41375"/>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754409"/>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Expansionary monetary policy is used to increase the quantity of money and loans, drive down interest rates, and increase aggregate demand.</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78" y="3824237"/>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752173"/>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During a recession, there is little danger of inflation, so even a central bank that prioritizes fighting inflation can justify some reduction in interest rates.</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79028974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Unemployment from a Recession</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The CPI is subject to two types of bias: substitution bias and quality/new goods bias. </a:t>
            </a:r>
            <a:endParaRPr dirty="0"/>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6530"/>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Regarding fiscal policy, automatic stabilizers should be allowed to work, even if this means larger budget deficits in times of recession.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24428"/>
            <a:ext cx="8058357" cy="1078992"/>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766770"/>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There is less of an argument on whether governments should also try to adopt a discretionary fiscal policy of additional tax cuts or increased spending.</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64" y="3828669"/>
            <a:ext cx="8058399" cy="996696"/>
            <a:chOff x="542824" y="1736761"/>
            <a:chExt cx="8058399"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24" y="1829195"/>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For a minor recession, countries should use discretionary fiscal policy with caution due to the time lags of policy implementation.</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AF60E2A4-F209-451F-8200-F25FD80746E6}"/>
              </a:ext>
            </a:extLst>
          </p:cNvPr>
          <p:cNvGrpSpPr/>
          <p:nvPr/>
        </p:nvGrpSpPr>
        <p:grpSpPr>
          <a:xfrm>
            <a:off x="2066764" y="4937773"/>
            <a:ext cx="8058357" cy="996696"/>
            <a:chOff x="542866" y="1736761"/>
            <a:chExt cx="8058357" cy="807000"/>
          </a:xfrm>
        </p:grpSpPr>
        <p:sp>
          <p:nvSpPr>
            <p:cNvPr id="24" name="Google Shape;158;p18">
              <a:extLst>
                <a:ext uri="{FF2B5EF4-FFF2-40B4-BE49-F238E27FC236}">
                  <a16:creationId xmlns:a16="http://schemas.microsoft.com/office/drawing/2014/main" id="{FC0FA97C-E983-4BCD-B8E9-2D4DB33E6BF8}"/>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09F5CAB7-394F-44FC-B000-25BD9847C6A7}"/>
                </a:ext>
              </a:extLst>
            </p:cNvPr>
            <p:cNvSpPr txBox="1"/>
            <p:nvPr/>
          </p:nvSpPr>
          <p:spPr>
            <a:xfrm>
              <a:off x="542866" y="1838072"/>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Once a recession is over, it can take a long time before firms believe the economic climate is healthy enough to expand their workforces.</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36981982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p:nvPr/>
        </p:nvSpPr>
        <p:spPr>
          <a:xfrm>
            <a:off x="1569721" y="225068"/>
            <a:ext cx="9052501"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The Goals of Different Countries</a:t>
            </a:r>
            <a:endParaRPr lang="en-US" sz="3200" dirty="0"/>
          </a:p>
        </p:txBody>
      </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965302"/>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goal of most economies is to maintain quality of life.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39119"/>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7970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Quality of life includes low unemployment, price stability, and the ability to trade. </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36" y="3807549"/>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88730"/>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Most countries' goals are similar, but they may use different macroeconomic policies to achieve those goals.</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317439862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The Natural Rate of Unemployment</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6530"/>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Typically, unemployment rates are higher in Europe than in the United States.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36" y="2627230"/>
            <a:ext cx="8058385" cy="996696"/>
            <a:chOff x="542838" y="1736761"/>
            <a:chExt cx="8058385"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38" y="1829679"/>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European countries have more rules and restrictions that discourage firms from hiring and unemployed workers from taking new jobs. </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36" y="3738686"/>
            <a:ext cx="8058385" cy="1078992"/>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74435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Government can play a useful role in providing unemployment and welfare payments; however, sometimes these laws can become intrusive enough to prevent businesses from hiring new workers.</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429363609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Undeveloped Labor Markets</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359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Individuals in lower-income economies often provide for their own needs by farming, fishing, trading, and other similar occupations.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3" y="2623618"/>
            <a:ext cx="8058357" cy="996696"/>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32403"/>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They are not unemployed in the same way unemployed individuals in high-income countries are, nor are they employed in a steady job. </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63" y="3739628"/>
            <a:ext cx="8058386" cy="996696"/>
            <a:chOff x="542837" y="1736761"/>
            <a:chExt cx="8058386"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7" y="1859869"/>
              <a:ext cx="7847415"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Workers in these countries are often not connected to a labor market and are unable to specialize.</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274DE29F-AF88-4D2F-8298-D0569DB109DC}"/>
              </a:ext>
            </a:extLst>
          </p:cNvPr>
          <p:cNvGrpSpPr/>
          <p:nvPr/>
        </p:nvGrpSpPr>
        <p:grpSpPr>
          <a:xfrm>
            <a:off x="2066762" y="4849841"/>
            <a:ext cx="8058358" cy="996696"/>
            <a:chOff x="542865" y="1736761"/>
            <a:chExt cx="8058358" cy="807000"/>
          </a:xfrm>
        </p:grpSpPr>
        <p:sp>
          <p:nvSpPr>
            <p:cNvPr id="24" name="Google Shape;158;p18">
              <a:extLst>
                <a:ext uri="{FF2B5EF4-FFF2-40B4-BE49-F238E27FC236}">
                  <a16:creationId xmlns:a16="http://schemas.microsoft.com/office/drawing/2014/main" id="{8C7026AC-7106-46EB-82A1-60A8D1719BE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E31787E-5B95-4F4A-9F4E-E42B0751318A}"/>
                </a:ext>
              </a:extLst>
            </p:cNvPr>
            <p:cNvSpPr txBox="1"/>
            <p:nvPr/>
          </p:nvSpPr>
          <p:spPr>
            <a:xfrm>
              <a:off x="542865" y="1836271"/>
              <a:ext cx="8058299"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A key factor for people escaping poverty is a connection to a somewhat consistent, wage-paying job.</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314878813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Causes of Inflation in Various Countries</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359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Policy makers in high-income economies appear to have learned some lessons about fighting inflation.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28859"/>
            <a:ext cx="8058357" cy="1078992"/>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752622"/>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Whatever happens with AS and AD in the short run, countries can use monetary policy to prevent inflation from becoming entrenched in the medium and long term.</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64" y="3826609"/>
            <a:ext cx="8058385" cy="996696"/>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43267"/>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Allowing inflation to become lasting and persistent poses undesirable risks and tradeoffs.</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180692773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Causes of Inflation in Various Countries</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3" y="1515231"/>
            <a:ext cx="8058468" cy="994870"/>
            <a:chOff x="542755" y="1736761"/>
            <a:chExt cx="8058468"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5" y="1824770"/>
              <a:ext cx="8058299"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In many middle- and low-income economies around the world, inflation is far from a solved problem.</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3" y="2625416"/>
            <a:ext cx="8058357" cy="1078992"/>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773319"/>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High levels of inflation are generally a result of huge budget deficits, which the government finances by printing large amounts of its own domestic currency. </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63" y="3819723"/>
            <a:ext cx="8058385" cy="996696"/>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48659"/>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Some of these countries have maintained solid levels of economic growth even with inflation levels of 10% to 30% per year. </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274DE29F-AF88-4D2F-8298-D0569DB109DC}"/>
              </a:ext>
            </a:extLst>
          </p:cNvPr>
          <p:cNvGrpSpPr/>
          <p:nvPr/>
        </p:nvGrpSpPr>
        <p:grpSpPr>
          <a:xfrm>
            <a:off x="2066763" y="4927202"/>
            <a:ext cx="8058357" cy="996697"/>
            <a:chOff x="542866" y="1736761"/>
            <a:chExt cx="8058357" cy="767989"/>
          </a:xfrm>
        </p:grpSpPr>
        <p:sp>
          <p:nvSpPr>
            <p:cNvPr id="24" name="Google Shape;158;p18">
              <a:extLst>
                <a:ext uri="{FF2B5EF4-FFF2-40B4-BE49-F238E27FC236}">
                  <a16:creationId xmlns:a16="http://schemas.microsoft.com/office/drawing/2014/main" id="{8C7026AC-7106-46EB-82A1-60A8D1719BEA}"/>
                </a:ext>
              </a:extLst>
            </p:cNvPr>
            <p:cNvSpPr/>
            <p:nvPr/>
          </p:nvSpPr>
          <p:spPr>
            <a:xfrm>
              <a:off x="542923" y="1736761"/>
              <a:ext cx="8058300" cy="767989"/>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E31787E-5B95-4F4A-9F4E-E42B0751318A}"/>
                </a:ext>
              </a:extLst>
            </p:cNvPr>
            <p:cNvSpPr txBox="1"/>
            <p:nvPr/>
          </p:nvSpPr>
          <p:spPr>
            <a:xfrm>
              <a:off x="542866" y="186701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It is possible for a converging economy to live with a degree of uncertainty regarding inflation.</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29666384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Real Life Example</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24770"/>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By late 2008, Zimbabwe’s currency was nearly worthless, which led the country to adopt the U.S. dollar, immediately halting hyperinflation.</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pic>
        <p:nvPicPr>
          <p:cNvPr id="3" name="Picture 2" descr="A Zimbabwe one hundred trillion dollar bill">
            <a:extLst>
              <a:ext uri="{FF2B5EF4-FFF2-40B4-BE49-F238E27FC236}">
                <a16:creationId xmlns:a16="http://schemas.microsoft.com/office/drawing/2014/main" id="{02B3A6FF-767F-407C-A8EC-506B18454B50}"/>
              </a:ext>
            </a:extLst>
          </p:cNvPr>
          <p:cNvPicPr>
            <a:picLocks noChangeAspect="1"/>
          </p:cNvPicPr>
          <p:nvPr/>
        </p:nvPicPr>
        <p:blipFill>
          <a:blip r:embed="rId3"/>
          <a:stretch>
            <a:fillRect/>
          </a:stretch>
        </p:blipFill>
        <p:spPr>
          <a:xfrm>
            <a:off x="2670663" y="2887424"/>
            <a:ext cx="6599701" cy="3672979"/>
          </a:xfrm>
          <a:prstGeom prst="rect">
            <a:avLst/>
          </a:prstGeom>
        </p:spPr>
      </p:pic>
    </p:spTree>
    <p:extLst>
      <p:ext uri="{BB962C8B-B14F-4D97-AF65-F5344CB8AC3E}">
        <p14:creationId xmlns:p14="http://schemas.microsoft.com/office/powerpoint/2010/main" val="10964367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56E9BCE-F8DF-4D43-9451-DE1D45B86F57}"/>
              </a:ext>
            </a:extLst>
          </p:cNvPr>
          <p:cNvSpPr/>
          <p:nvPr/>
        </p:nvSpPr>
        <p:spPr>
          <a:xfrm>
            <a:off x="1881188" y="1433251"/>
            <a:ext cx="8429625" cy="4437458"/>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Summary</a:t>
              </a:r>
            </a:p>
            <a:p>
              <a:pPr algn="ctr"/>
              <a:endParaRPr lang="en-US" sz="3000" dirty="0">
                <a:latin typeface="Century Gothic" panose="020B0502020202020204" pitchFamily="34" charset="0"/>
              </a:endParaRP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066769" y="1607520"/>
            <a:ext cx="7807500" cy="493367"/>
          </a:xfrm>
          <a:prstGeom prst="rect">
            <a:avLst/>
          </a:prstGeom>
          <a:solidFill>
            <a:srgbClr val="627981"/>
          </a:solidFill>
          <a:ln>
            <a:solidFill>
              <a:srgbClr val="627981"/>
            </a:solid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Monetary policy can address cyclical unemployment, but the natural rate of unemployment is harder to address.</a:t>
            </a:r>
          </a:p>
          <a:p>
            <a:pPr marL="444500" marR="0" lvl="0" indent="-342900" algn="l" rtl="0">
              <a:spcBef>
                <a:spcPts val="0"/>
              </a:spcBef>
              <a:spcAft>
                <a:spcPts val="0"/>
              </a:spcAft>
              <a:buClr>
                <a:schemeClr val="lt1"/>
              </a:buClr>
              <a:buSzPts val="2000"/>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ea typeface="Calibri"/>
                <a:cs typeface="Times New Roman" panose="02020603050405020304" pitchFamily="18" charset="0"/>
                <a:sym typeface="Calibri"/>
              </a:rPr>
              <a:t>People in low- and middle-income nations are not unemployed in the same sense meant in Western culture, but neither are they always employed in a consistent wage-paying job.</a:t>
            </a:r>
          </a:p>
          <a:p>
            <a:pPr marL="444500" marR="0" lvl="0" indent="-342900" algn="l" rtl="0">
              <a:spcBef>
                <a:spcPts val="0"/>
              </a:spcBef>
              <a:spcAft>
                <a:spcPts val="0"/>
              </a:spcAft>
              <a:buClr>
                <a:schemeClr val="lt1"/>
              </a:buClr>
              <a:buSzPts val="20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Most high-income economies have learned that their central banks can control inflation in the long-term and that inflation has no long-term benefits.</a:t>
            </a:r>
          </a:p>
          <a:p>
            <a:pPr marL="444500" indent="-342900">
              <a:buClr>
                <a:schemeClr val="lt1"/>
              </a:buClr>
              <a:buSzPts val="2000"/>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Smaller economies may face more volatile inflation because they can be unsettled by international movements of capital and goods.</a:t>
            </a:r>
            <a:endParaRPr lang="en-US" sz="2000" dirty="0">
              <a:solidFill>
                <a:schemeClr val="bg1"/>
              </a:solidFill>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4229471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a:solidFill>
                <a:srgbClr val="404040"/>
              </a:solidFill>
              <a:latin typeface="Calibri"/>
              <a:ea typeface="Calibri"/>
              <a:cs typeface="Calibri"/>
              <a:sym typeface="Calibri"/>
            </a:endParaRPr>
          </a:p>
        </p:txBody>
      </p:sp>
      <p:sp>
        <p:nvSpPr>
          <p:cNvPr id="50" name="Google Shape;50;p1"/>
          <p:cNvSpPr txBox="1"/>
          <p:nvPr/>
        </p:nvSpPr>
        <p:spPr>
          <a:xfrm>
            <a:off x="1569716" y="1839802"/>
            <a:ext cx="9052562" cy="193895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6000"/>
              <a:buFont typeface="Century Gothic"/>
              <a:buNone/>
            </a:pPr>
            <a:r>
              <a:rPr lang="en-US" sz="6000" b="0" i="0" u="none" strike="noStrike" cap="none" dirty="0">
                <a:solidFill>
                  <a:srgbClr val="000000"/>
                </a:solidFill>
                <a:latin typeface="Century Gothic"/>
                <a:ea typeface="Century Gothic"/>
                <a:cs typeface="Century Gothic"/>
                <a:sym typeface="Century Gothic"/>
              </a:rPr>
              <a:t>Balance of Trade Concerns</a:t>
            </a:r>
            <a:endParaRPr lang="en-US" dirty="0"/>
          </a:p>
        </p:txBody>
      </p:sp>
      <p:cxnSp>
        <p:nvCxnSpPr>
          <p:cNvPr id="51" name="Google Shape;51;p1"/>
          <p:cNvCxnSpPr/>
          <p:nvPr/>
        </p:nvCxnSpPr>
        <p:spPr>
          <a:xfrm>
            <a:off x="3130057" y="3778754"/>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53" name="Google Shape;53;p1"/>
          <p:cNvCxnSpPr/>
          <p:nvPr/>
        </p:nvCxnSpPr>
        <p:spPr>
          <a:xfrm>
            <a:off x="3130058" y="1839802"/>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Viewpoints on Trade</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69270"/>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In the mid- to late twentieth century, low- and middle-income countries often had a negative view of global trade.</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06192"/>
            <a:ext cx="8058357" cy="996696"/>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62186"/>
              <a:ext cx="7952307"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They feared that foreign trade would lead to economic losses if high-income trading partners exploited their economies. </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77" y="3705927"/>
            <a:ext cx="8058386" cy="996696"/>
            <a:chOff x="542837" y="1736761"/>
            <a:chExt cx="8058386"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7" y="1848974"/>
              <a:ext cx="8058299"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They also feared losing domestic political control to powerful multinational corporations.</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6D5DD9D3-4123-498B-AF35-39849358FBFC}"/>
              </a:ext>
            </a:extLst>
          </p:cNvPr>
          <p:cNvGrpSpPr/>
          <p:nvPr/>
        </p:nvGrpSpPr>
        <p:grpSpPr>
          <a:xfrm>
            <a:off x="2066791" y="4793415"/>
            <a:ext cx="8058358" cy="1078992"/>
            <a:chOff x="542865" y="1736761"/>
            <a:chExt cx="8058358" cy="807000"/>
          </a:xfrm>
        </p:grpSpPr>
        <p:sp>
          <p:nvSpPr>
            <p:cNvPr id="24" name="Google Shape;158;p18">
              <a:extLst>
                <a:ext uri="{FF2B5EF4-FFF2-40B4-BE49-F238E27FC236}">
                  <a16:creationId xmlns:a16="http://schemas.microsoft.com/office/drawing/2014/main" id="{49342086-5DCC-4C71-AD65-5A131CC32233}"/>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851FF84-BA10-40B6-B23E-26919BFCFE0F}"/>
                </a:ext>
              </a:extLst>
            </p:cNvPr>
            <p:cNvSpPr txBox="1"/>
            <p:nvPr/>
          </p:nvSpPr>
          <p:spPr>
            <a:xfrm>
              <a:off x="542865" y="1763012"/>
              <a:ext cx="8058299"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Small economies have now learned that if they do not actively participate in world trade, they are unlikely to join the success stories of converging economies. </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147158643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Potential Consequences of Trade</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The CPI is subject to two types of bias: substitution bias and quality/new goods bias. </a:t>
            </a:r>
            <a:endParaRPr dirty="0"/>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6530"/>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Although most countries now claim that their goal is to participate in global trade, there are still potential negative consequences.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3" y="2615476"/>
            <a:ext cx="8058358" cy="996696"/>
            <a:chOff x="542865" y="1736761"/>
            <a:chExt cx="8058358"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5" y="1813707"/>
              <a:ext cx="8058283"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These potential consequences can be divided into issues involving trade of goods and services and issues involving international capital flows.</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661" y="3737297"/>
            <a:ext cx="8058385" cy="1078992"/>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750043"/>
              <a:ext cx="8058284"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An economy could have a high level of trade relative to GDP, but if exports and imports are balanced, the net flow of foreign investment will be zero. </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AF60E2A4-F209-451F-8200-F25FD80746E6}"/>
              </a:ext>
            </a:extLst>
          </p:cNvPr>
          <p:cNvGrpSpPr/>
          <p:nvPr/>
        </p:nvGrpSpPr>
        <p:grpSpPr>
          <a:xfrm>
            <a:off x="2066661" y="4948276"/>
            <a:ext cx="8058358" cy="996696"/>
            <a:chOff x="542865" y="1736761"/>
            <a:chExt cx="8058358" cy="807000"/>
          </a:xfrm>
        </p:grpSpPr>
        <p:sp>
          <p:nvSpPr>
            <p:cNvPr id="24" name="Google Shape;158;p18">
              <a:extLst>
                <a:ext uri="{FF2B5EF4-FFF2-40B4-BE49-F238E27FC236}">
                  <a16:creationId xmlns:a16="http://schemas.microsoft.com/office/drawing/2014/main" id="{FC0FA97C-E983-4BCD-B8E9-2D4DB33E6BF8}"/>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09F5CAB7-394F-44FC-B000-25BD9847C6A7}"/>
                </a:ext>
              </a:extLst>
            </p:cNvPr>
            <p:cNvSpPr txBox="1"/>
            <p:nvPr/>
          </p:nvSpPr>
          <p:spPr>
            <a:xfrm>
              <a:off x="542865" y="1838072"/>
              <a:ext cx="8058299"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An economy could have a moderate level of trade relative to GDP but a significant current account trade imbalance.</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07040150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Concerns over International Trade</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36" y="1515231"/>
            <a:ext cx="8058495" cy="996696"/>
            <a:chOff x="542728" y="1736761"/>
            <a:chExt cx="8058495"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28" y="1976228"/>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There is a long list of worries about foreign trade in goods and services.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08711"/>
            <a:ext cx="8058357" cy="996696"/>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54056"/>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most controversial is the infant industry argument: subsidizing or protecting new industries for a time until they become established. </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36" y="3709067"/>
            <a:ext cx="8058385" cy="1078992"/>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756712"/>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 the world as a whole, support is often directed at long-established industries with substantial political power that are suffering losses and laying off workers. </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DE586F77-D402-452D-82E6-B1585C9C75FB}"/>
              </a:ext>
            </a:extLst>
          </p:cNvPr>
          <p:cNvGrpSpPr/>
          <p:nvPr/>
        </p:nvGrpSpPr>
        <p:grpSpPr>
          <a:xfrm>
            <a:off x="2066771" y="4900690"/>
            <a:ext cx="8058399" cy="996696"/>
            <a:chOff x="542824" y="1736761"/>
            <a:chExt cx="8058399" cy="807000"/>
          </a:xfrm>
        </p:grpSpPr>
        <p:sp>
          <p:nvSpPr>
            <p:cNvPr id="24" name="Google Shape;158;p18">
              <a:extLst>
                <a:ext uri="{FF2B5EF4-FFF2-40B4-BE49-F238E27FC236}">
                  <a16:creationId xmlns:a16="http://schemas.microsoft.com/office/drawing/2014/main" id="{6D605914-30EA-43DC-88BC-D20B1A44BE21}"/>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7F06D8E6-7DD4-4BAF-BFB1-783AC63A6E5B}"/>
                </a:ext>
              </a:extLst>
            </p:cNvPr>
            <p:cNvSpPr txBox="1"/>
            <p:nvPr/>
          </p:nvSpPr>
          <p:spPr>
            <a:xfrm>
              <a:off x="542824" y="1847706"/>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If a government intends to favor certain industries, it must do so in a way that is temporary and effective, not unending.</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7232440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Quantifying Economic Diversity</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6481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GDP per capita is a useful indicator to quantify the diversity in the standard of living across countries.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32533"/>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7970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Purchasing power parity (PPP) must be considered in order to convert average incomes into comparable units.</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36" y="3796268"/>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9229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PPP takes into account the fact that prices of the same good may be different across countries.</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24C1B760-C371-46B4-9F29-0AE3F79868C9}"/>
              </a:ext>
            </a:extLst>
          </p:cNvPr>
          <p:cNvGrpSpPr/>
          <p:nvPr/>
        </p:nvGrpSpPr>
        <p:grpSpPr>
          <a:xfrm>
            <a:off x="2066736" y="4965435"/>
            <a:ext cx="8058357" cy="1047325"/>
            <a:chOff x="542866" y="1736761"/>
            <a:chExt cx="8058357" cy="807000"/>
          </a:xfrm>
        </p:grpSpPr>
        <p:sp>
          <p:nvSpPr>
            <p:cNvPr id="24" name="Google Shape;158;p18">
              <a:extLst>
                <a:ext uri="{FF2B5EF4-FFF2-40B4-BE49-F238E27FC236}">
                  <a16:creationId xmlns:a16="http://schemas.microsoft.com/office/drawing/2014/main" id="{4FC53407-8B83-4D78-BBAB-36C7F4770F7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F51165E-1A78-4FBF-A503-54F4B4330AFB}"/>
                </a:ext>
              </a:extLst>
            </p:cNvPr>
            <p:cNvSpPr txBox="1"/>
            <p:nvPr/>
          </p:nvSpPr>
          <p:spPr>
            <a:xfrm>
              <a:off x="542866" y="185192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primary goal for most countries is to not only increase GDP but also GDP per capita, which will raise the overall standard of living.</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418171512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Concerns over International Flows of Capital</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37487"/>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Trade deficits occur when a country's imports are greater than its exports.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92" y="2634271"/>
            <a:ext cx="8058357" cy="1078992"/>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756872"/>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 the case of a deficit, foreign countries supply capital as loans and investments, which will be repaid when the deficit turns into a surplus.</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64" y="3837433"/>
            <a:ext cx="8058385" cy="996696"/>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4217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To change a deficit to a surplus, the country's exports must increase, and imports must decrease.</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DE586F77-D402-452D-82E6-B1585C9C75FB}"/>
              </a:ext>
            </a:extLst>
          </p:cNvPr>
          <p:cNvGrpSpPr/>
          <p:nvPr/>
        </p:nvGrpSpPr>
        <p:grpSpPr>
          <a:xfrm>
            <a:off x="2066771" y="4954097"/>
            <a:ext cx="8058399" cy="996696"/>
            <a:chOff x="542824" y="1736761"/>
            <a:chExt cx="8058399" cy="807000"/>
          </a:xfrm>
        </p:grpSpPr>
        <p:sp>
          <p:nvSpPr>
            <p:cNvPr id="24" name="Google Shape;158;p18">
              <a:extLst>
                <a:ext uri="{FF2B5EF4-FFF2-40B4-BE49-F238E27FC236}">
                  <a16:creationId xmlns:a16="http://schemas.microsoft.com/office/drawing/2014/main" id="{6D605914-30EA-43DC-88BC-D20B1A44BE21}"/>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7F06D8E6-7DD4-4BAF-BFB1-783AC63A6E5B}"/>
                </a:ext>
              </a:extLst>
            </p:cNvPr>
            <p:cNvSpPr txBox="1"/>
            <p:nvPr/>
          </p:nvSpPr>
          <p:spPr>
            <a:xfrm>
              <a:off x="542824" y="1847706"/>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Imports decrease and exports increase when the country's currency depreciates.</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310746263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Expected Pattern of Trade Imbalances</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359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High-income economies will run trade surpluses, which means they will experience a net outflow of capital to foreign countries.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92" y="2619467"/>
            <a:ext cx="8058357" cy="996696"/>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60288"/>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Low- and middle-income economies will run trade deficits, which means they will experience a net inflow of foreign capital.</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07" y="3727401"/>
            <a:ext cx="8058385" cy="996696"/>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59869"/>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Investors in high-income countries can receive high returns on their investments and can diversify their funds.</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274DE29F-AF88-4D2F-8298-D0569DB109DC}"/>
              </a:ext>
            </a:extLst>
          </p:cNvPr>
          <p:cNvGrpSpPr/>
          <p:nvPr/>
        </p:nvGrpSpPr>
        <p:grpSpPr>
          <a:xfrm>
            <a:off x="2066763" y="4835335"/>
            <a:ext cx="8058357" cy="996696"/>
            <a:chOff x="542866" y="1736761"/>
            <a:chExt cx="8058357" cy="807000"/>
          </a:xfrm>
        </p:grpSpPr>
        <p:sp>
          <p:nvSpPr>
            <p:cNvPr id="24" name="Google Shape;158;p18">
              <a:extLst>
                <a:ext uri="{FF2B5EF4-FFF2-40B4-BE49-F238E27FC236}">
                  <a16:creationId xmlns:a16="http://schemas.microsoft.com/office/drawing/2014/main" id="{8C7026AC-7106-46EB-82A1-60A8D1719BE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E31787E-5B95-4F4A-9F4E-E42B0751318A}"/>
                </a:ext>
              </a:extLst>
            </p:cNvPr>
            <p:cNvSpPr txBox="1"/>
            <p:nvPr/>
          </p:nvSpPr>
          <p:spPr>
            <a:xfrm>
              <a:off x="542866" y="1869880"/>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Low-income economies that receive inflows have the potential for rapid catch-up economic growth.</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304783682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Trade Deficits for the U.S. Economy</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6696"/>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359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Due to its large trade deficits, the U.S. economy is soaking up savings from all over the world.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06193"/>
            <a:ext cx="8058357" cy="996696"/>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5034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While trade deficits are not immediately a bad thing, the question is whether they will be reduced gradually or hastily. </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78" y="3708159"/>
            <a:ext cx="8058385" cy="996696"/>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5034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 a gradual reduction scenario, U.S. exports could grow more rapidly than imports aided by dollar depreciation. </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8C0182C8-B6DF-417B-91FB-418EF95CA0B7}"/>
              </a:ext>
            </a:extLst>
          </p:cNvPr>
          <p:cNvGrpSpPr/>
          <p:nvPr/>
        </p:nvGrpSpPr>
        <p:grpSpPr>
          <a:xfrm>
            <a:off x="2066771" y="4820342"/>
            <a:ext cx="8058400" cy="1078992"/>
            <a:chOff x="542823" y="1736761"/>
            <a:chExt cx="8058400" cy="807000"/>
          </a:xfrm>
        </p:grpSpPr>
        <p:sp>
          <p:nvSpPr>
            <p:cNvPr id="24" name="Google Shape;158;p18">
              <a:extLst>
                <a:ext uri="{FF2B5EF4-FFF2-40B4-BE49-F238E27FC236}">
                  <a16:creationId xmlns:a16="http://schemas.microsoft.com/office/drawing/2014/main" id="{199C4BBF-2999-4570-AB55-853ED5D850C0}"/>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EEC10B0C-4E9C-4E50-AE1D-FAEFD518D869}"/>
                </a:ext>
              </a:extLst>
            </p:cNvPr>
            <p:cNvSpPr txBox="1"/>
            <p:nvPr/>
          </p:nvSpPr>
          <p:spPr>
            <a:xfrm>
              <a:off x="542823" y="1762299"/>
              <a:ext cx="8058299"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If foreign investors became less willing to hold dollar assets, the dollar exchange rate could weaken, causing speculators to rush to unload their dollar assets, which would rapidly reduce the trade deficit.</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160385351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Trade Deficits in Small Economies</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359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Countries like Ireland, Iceland, and Greece have all experienced severe shocks when foreign leaders decided to stop extending funds.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92" y="2632198"/>
            <a:ext cx="8058357" cy="996696"/>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56632"/>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Many nations take steps to reduce the risk that their economies will be injured when losing foreign financial capital.</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78" y="3743478"/>
            <a:ext cx="8058385" cy="1078992"/>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756172"/>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These can include holding large amounts of reserves of foreign exchange, increasing regulations on domestic banks to avoid imprudent lending, and discouraging speculative short-term inflow.</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39871358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Market-Oriented Economic Reforms</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359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In the last half century, the standard of living has increased dramatically for billions of people around the world.</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23518"/>
            <a:ext cx="8058357" cy="996696"/>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950570"/>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challenge for most countries is to maintain these growth rates.</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78" y="3737328"/>
            <a:ext cx="8058386" cy="996696"/>
            <a:chOff x="542837" y="1736761"/>
            <a:chExt cx="8058386"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7" y="1850341"/>
              <a:ext cx="7971957"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economically challenged regions of the world have stagnated and become stuck in poverty traps.</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8C0182C8-B6DF-417B-91FB-418EF95CA0B7}"/>
              </a:ext>
            </a:extLst>
          </p:cNvPr>
          <p:cNvGrpSpPr/>
          <p:nvPr/>
        </p:nvGrpSpPr>
        <p:grpSpPr>
          <a:xfrm>
            <a:off x="2066771" y="4830465"/>
            <a:ext cx="8058399" cy="1078992"/>
            <a:chOff x="542824" y="1736761"/>
            <a:chExt cx="8058399" cy="807000"/>
          </a:xfrm>
        </p:grpSpPr>
        <p:sp>
          <p:nvSpPr>
            <p:cNvPr id="24" name="Google Shape;158;p18">
              <a:extLst>
                <a:ext uri="{FF2B5EF4-FFF2-40B4-BE49-F238E27FC236}">
                  <a16:creationId xmlns:a16="http://schemas.microsoft.com/office/drawing/2014/main" id="{199C4BBF-2999-4570-AB55-853ED5D850C0}"/>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EEC10B0C-4E9C-4E50-AE1D-FAEFD518D869}"/>
                </a:ext>
              </a:extLst>
            </p:cNvPr>
            <p:cNvSpPr txBox="1"/>
            <p:nvPr/>
          </p:nvSpPr>
          <p:spPr>
            <a:xfrm>
              <a:off x="542824" y="1762299"/>
              <a:ext cx="7971956"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Modern technology allows investment in education and human capital development in ways that would not have been possible just a few decades ago.</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30009566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Market-Oriented Economic Reforms</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0"/>
            <a:ext cx="8058467" cy="1432919"/>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3594"/>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If you were an economic advisor to the president of a low- or middle-income country, would you encourage inflows of foreign financial capital? Why or why not?</a:t>
              </a:r>
            </a:p>
          </p:txBody>
        </p:sp>
      </p:grpSp>
    </p:spTree>
    <p:extLst>
      <p:ext uri="{BB962C8B-B14F-4D97-AF65-F5344CB8AC3E}">
        <p14:creationId xmlns:p14="http://schemas.microsoft.com/office/powerpoint/2010/main" val="4067393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Market-Oriented Economic Reforms</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9" y="1515230"/>
            <a:ext cx="8058462" cy="3411971"/>
            <a:chOff x="542761" y="1736761"/>
            <a:chExt cx="8058462"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61" y="1779568"/>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If you were an economic advisor to the president of a low- or middle-income country, would you encourage inflows of foreign financial capital? Why or why not?</a:t>
              </a:r>
            </a:p>
            <a:p>
              <a:pPr marL="101600" marR="0" lvl="0" algn="ctr" rtl="0">
                <a:spcBef>
                  <a:spcPts val="0"/>
                </a:spcBef>
                <a:spcAft>
                  <a:spcPts val="0"/>
                </a:spcAft>
                <a:buClr>
                  <a:schemeClr val="lt1"/>
                </a:buClr>
                <a:buSzPts val="2000"/>
              </a:pPr>
              <a:endParaRPr lang="en-US" sz="2000" dirty="0">
                <a:solidFill>
                  <a:schemeClr val="bg1"/>
                </a:solidFill>
                <a:latin typeface="Calibri" panose="020F0502020204030204" pitchFamily="34" charset="0"/>
                <a:cs typeface="Times New Roman" panose="02020603050405020304" pitchFamily="18" charset="0"/>
              </a:endParaRPr>
            </a:p>
            <a:p>
              <a:pPr marL="101600" marR="0" lvl="0" algn="ctr" rtl="0">
                <a:spcBef>
                  <a:spcPts val="0"/>
                </a:spcBef>
                <a:spcAft>
                  <a:spcPts val="0"/>
                </a:spcAft>
                <a:buClr>
                  <a:schemeClr val="lt1"/>
                </a:buClr>
                <a:buSzPts val="2000"/>
              </a:pPr>
              <a:r>
                <a:rPr lang="en-US" sz="2000" i="1" dirty="0">
                  <a:solidFill>
                    <a:schemeClr val="bg1"/>
                  </a:solidFill>
                  <a:latin typeface="Calibri" panose="020F0502020204030204" pitchFamily="34" charset="0"/>
                  <a:cs typeface="Times New Roman" panose="02020603050405020304" pitchFamily="18" charset="0"/>
                </a:rPr>
                <a:t>Small low- and middle-income economies do not usually have enough domestic saving for meaningful investment in the human and physical capital needed for economic growth. However, foreign financial capital can be abruptly withdrawn, so the country should consider holding reserves of foreign currency and regulating domestic banks to prevent them from making high-risk loans.</a:t>
              </a:r>
            </a:p>
          </p:txBody>
        </p:sp>
      </p:grpSp>
    </p:spTree>
    <p:extLst>
      <p:ext uri="{BB962C8B-B14F-4D97-AF65-F5344CB8AC3E}">
        <p14:creationId xmlns:p14="http://schemas.microsoft.com/office/powerpoint/2010/main" val="407029221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56E9BCE-F8DF-4D43-9451-DE1D45B86F57}"/>
              </a:ext>
            </a:extLst>
          </p:cNvPr>
          <p:cNvSpPr/>
          <p:nvPr/>
        </p:nvSpPr>
        <p:spPr>
          <a:xfrm>
            <a:off x="1881188" y="1433251"/>
            <a:ext cx="8429625" cy="4437458"/>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066769" y="1607520"/>
            <a:ext cx="7807500" cy="493367"/>
          </a:xfrm>
          <a:prstGeom prst="rect">
            <a:avLst/>
          </a:prstGeom>
          <a:solidFill>
            <a:srgbClr val="627981"/>
          </a:solidFill>
          <a:ln>
            <a:solidFill>
              <a:srgbClr val="627981"/>
            </a:solid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challenge for most smaller economies is to maintain solid growth rates. </a:t>
            </a:r>
          </a:p>
          <a:p>
            <a:pPr marL="444500" marR="0" lvl="0" indent="-342900" algn="l" rtl="0">
              <a:spcBef>
                <a:spcPts val="0"/>
              </a:spcBef>
              <a:spcAft>
                <a:spcPts val="0"/>
              </a:spcAft>
              <a:buClr>
                <a:schemeClr val="lt1"/>
              </a:buClr>
              <a:buSzPts val="2000"/>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ea typeface="Calibri"/>
                <a:cs typeface="Times New Roman" panose="02020603050405020304" pitchFamily="18" charset="0"/>
                <a:sym typeface="Calibri"/>
              </a:rPr>
              <a:t>Trade imbalances can disrupt domestic savings and domestic investment if not handled appropriately.</a:t>
            </a:r>
          </a:p>
          <a:p>
            <a:pPr marL="444500" marR="0" lvl="0" indent="-342900" algn="l" rtl="0">
              <a:spcBef>
                <a:spcPts val="0"/>
              </a:spcBef>
              <a:spcAft>
                <a:spcPts val="0"/>
              </a:spcAft>
              <a:buClr>
                <a:schemeClr val="lt1"/>
              </a:buClr>
              <a:buSzPts val="20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There is a problem with U.S. trade deficits and whether they will come down gradually or hastily.</a:t>
            </a:r>
          </a:p>
          <a:p>
            <a:pPr marL="444500" indent="-342900">
              <a:buClr>
                <a:schemeClr val="lt1"/>
              </a:buClr>
              <a:buSzPts val="2000"/>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There is debate on whether smaller countries around the world should take some steps to limit flows of international capital, in the hope that they will not be as vulnerable to sudden inflows and outflows of international financial capital.</a:t>
            </a:r>
            <a:endParaRPr lang="en-US" sz="2000" dirty="0">
              <a:solidFill>
                <a:schemeClr val="bg1"/>
              </a:solidFill>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2441056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Shape 347"/>
        <p:cNvGrpSpPr/>
        <p:nvPr/>
      </p:nvGrpSpPr>
      <p:grpSpPr>
        <a:xfrm>
          <a:off x="0" y="0"/>
          <a:ext cx="0" cy="0"/>
          <a:chOff x="0" y="0"/>
          <a:chExt cx="0" cy="0"/>
        </a:xfrm>
      </p:grpSpPr>
      <p:cxnSp>
        <p:nvCxnSpPr>
          <p:cNvPr id="348" name="Google Shape;348;p20"/>
          <p:cNvCxnSpPr/>
          <p:nvPr/>
        </p:nvCxnSpPr>
        <p:spPr>
          <a:xfrm>
            <a:off x="1859169" y="2729726"/>
            <a:ext cx="8429626" cy="1"/>
          </a:xfrm>
          <a:prstGeom prst="straightConnector1">
            <a:avLst/>
          </a:prstGeom>
          <a:noFill/>
          <a:ln w="12700" cap="flat" cmpd="sng">
            <a:solidFill>
              <a:srgbClr val="FFFFFF"/>
            </a:solidFill>
            <a:prstDash val="solid"/>
            <a:miter lim="8000"/>
            <a:headEnd type="none" w="sm" len="sm"/>
            <a:tailEnd type="none" w="sm" len="sm"/>
          </a:ln>
        </p:spPr>
      </p:cxnSp>
      <p:sp>
        <p:nvSpPr>
          <p:cNvPr id="349" name="Google Shape;349;p20"/>
          <p:cNvSpPr txBox="1"/>
          <p:nvPr/>
        </p:nvSpPr>
        <p:spPr>
          <a:xfrm>
            <a:off x="1569719" y="1410227"/>
            <a:ext cx="9052562" cy="1209041"/>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FFFFFF"/>
              </a:buClr>
              <a:buSzPts val="7200"/>
              <a:buFont typeface="Century Gothic"/>
              <a:buNone/>
            </a:pPr>
            <a:r>
              <a:rPr lang="en-US" sz="7200" b="1" i="0" u="none" strike="noStrike" cap="none">
                <a:solidFill>
                  <a:srgbClr val="FFFFFF"/>
                </a:solidFill>
                <a:latin typeface="Century Gothic"/>
                <a:ea typeface="Century Gothic"/>
                <a:cs typeface="Century Gothic"/>
                <a:sym typeface="Century Gothic"/>
              </a:rPr>
              <a:t>HAWKES</a:t>
            </a:r>
            <a:r>
              <a:rPr lang="en-US" sz="7200" b="0" i="0" u="none" strike="noStrike" cap="none">
                <a:solidFill>
                  <a:srgbClr val="FFFFFF"/>
                </a:solidFill>
                <a:latin typeface="Century Gothic"/>
                <a:ea typeface="Century Gothic"/>
                <a:cs typeface="Century Gothic"/>
                <a:sym typeface="Century Gothic"/>
              </a:rPr>
              <a:t> LEARNING</a:t>
            </a:r>
            <a:endParaRPr/>
          </a:p>
        </p:txBody>
      </p:sp>
      <p:pic>
        <p:nvPicPr>
          <p:cNvPr id="350" name="Google Shape;350;p20" descr="Picture 5"/>
          <p:cNvPicPr preferRelativeResize="0"/>
          <p:nvPr/>
        </p:nvPicPr>
        <p:blipFill rotWithShape="1">
          <a:blip r:embed="rId3">
            <a:alphaModFix/>
          </a:blip>
          <a:srcRect/>
          <a:stretch/>
        </p:blipFill>
        <p:spPr>
          <a:xfrm>
            <a:off x="3281107" y="3050910"/>
            <a:ext cx="609601" cy="609601"/>
          </a:xfrm>
          <a:prstGeom prst="rect">
            <a:avLst/>
          </a:prstGeom>
          <a:noFill/>
          <a:ln>
            <a:noFill/>
          </a:ln>
        </p:spPr>
      </p:pic>
      <p:pic>
        <p:nvPicPr>
          <p:cNvPr id="351" name="Google Shape;351;p20" descr="Picture 6"/>
          <p:cNvPicPr preferRelativeResize="0"/>
          <p:nvPr/>
        </p:nvPicPr>
        <p:blipFill rotWithShape="1">
          <a:blip r:embed="rId4">
            <a:alphaModFix/>
          </a:blip>
          <a:srcRect/>
          <a:stretch/>
        </p:blipFill>
        <p:spPr>
          <a:xfrm>
            <a:off x="4666179" y="3050910"/>
            <a:ext cx="609601" cy="609601"/>
          </a:xfrm>
          <a:prstGeom prst="rect">
            <a:avLst/>
          </a:prstGeom>
          <a:noFill/>
          <a:ln>
            <a:noFill/>
          </a:ln>
        </p:spPr>
      </p:pic>
      <p:pic>
        <p:nvPicPr>
          <p:cNvPr id="352" name="Google Shape;352;p20" descr="Picture 7"/>
          <p:cNvPicPr preferRelativeResize="0"/>
          <p:nvPr/>
        </p:nvPicPr>
        <p:blipFill rotWithShape="1">
          <a:blip r:embed="rId5">
            <a:alphaModFix/>
          </a:blip>
          <a:srcRect/>
          <a:stretch/>
        </p:blipFill>
        <p:spPr>
          <a:xfrm>
            <a:off x="6217122" y="3050910"/>
            <a:ext cx="609601" cy="609601"/>
          </a:xfrm>
          <a:prstGeom prst="rect">
            <a:avLst/>
          </a:prstGeom>
          <a:noFill/>
          <a:ln>
            <a:noFill/>
          </a:ln>
        </p:spPr>
      </p:pic>
      <p:pic>
        <p:nvPicPr>
          <p:cNvPr id="353" name="Google Shape;353;p20" descr="Picture 8"/>
          <p:cNvPicPr preferRelativeResize="0"/>
          <p:nvPr/>
        </p:nvPicPr>
        <p:blipFill rotWithShape="1">
          <a:blip r:embed="rId6">
            <a:alphaModFix/>
          </a:blip>
          <a:srcRect/>
          <a:stretch/>
        </p:blipFill>
        <p:spPr>
          <a:xfrm>
            <a:off x="7768065" y="3050910"/>
            <a:ext cx="609601" cy="60960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Country Classifications</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9" y="1515231"/>
            <a:ext cx="8058462" cy="994870"/>
            <a:chOff x="542761" y="1736761"/>
            <a:chExt cx="8058462"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61" y="1826187"/>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The World Bank uses gross national income (GNI) per capita to classify countries as low, lower-middle, upper-middle, or high income.</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aphicFrame>
        <p:nvGraphicFramePr>
          <p:cNvPr id="2" name="Table 2">
            <a:extLst>
              <a:ext uri="{FF2B5EF4-FFF2-40B4-BE49-F238E27FC236}">
                <a16:creationId xmlns:a16="http://schemas.microsoft.com/office/drawing/2014/main" id="{EDAB92CC-0F3F-4CE1-A535-7B5253FD543C}"/>
              </a:ext>
            </a:extLst>
          </p:cNvPr>
          <p:cNvGraphicFramePr>
            <a:graphicFrameLocks noGrp="1"/>
          </p:cNvGraphicFramePr>
          <p:nvPr>
            <p:extLst>
              <p:ext uri="{D42A27DB-BD31-4B8C-83A1-F6EECF244321}">
                <p14:modId xmlns:p14="http://schemas.microsoft.com/office/powerpoint/2010/main" val="3983163624"/>
              </p:ext>
            </p:extLst>
          </p:nvPr>
        </p:nvGraphicFramePr>
        <p:xfrm>
          <a:off x="2066769" y="2857956"/>
          <a:ext cx="8058300" cy="2615190"/>
        </p:xfrm>
        <a:graphic>
          <a:graphicData uri="http://schemas.openxmlformats.org/drawingml/2006/table">
            <a:tbl>
              <a:tblPr firstRow="1" bandRow="1">
                <a:tableStyleId>{5C22544A-7EE6-4342-B048-85BDC9FD1C3A}</a:tableStyleId>
              </a:tblPr>
              <a:tblGrid>
                <a:gridCol w="4029150">
                  <a:extLst>
                    <a:ext uri="{9D8B030D-6E8A-4147-A177-3AD203B41FA5}">
                      <a16:colId xmlns:a16="http://schemas.microsoft.com/office/drawing/2014/main" val="486544172"/>
                    </a:ext>
                  </a:extLst>
                </a:gridCol>
                <a:gridCol w="4029150">
                  <a:extLst>
                    <a:ext uri="{9D8B030D-6E8A-4147-A177-3AD203B41FA5}">
                      <a16:colId xmlns:a16="http://schemas.microsoft.com/office/drawing/2014/main" val="1537693276"/>
                    </a:ext>
                  </a:extLst>
                </a:gridCol>
              </a:tblGrid>
              <a:tr h="523038">
                <a:tc>
                  <a:txBody>
                    <a:bodyPr/>
                    <a:lstStyle/>
                    <a:p>
                      <a:pPr algn="ctr"/>
                      <a:r>
                        <a:rPr lang="en-US" sz="2000" b="1" i="0" u="none" strike="noStrike" cap="none" dirty="0">
                          <a:solidFill>
                            <a:schemeClr val="bg1"/>
                          </a:solidFill>
                          <a:latin typeface="Calibri" panose="020F0502020204030204" pitchFamily="34" charset="0"/>
                          <a:cs typeface="Times New Roman" panose="02020603050405020304" pitchFamily="18" charset="0"/>
                          <a:sym typeface="Arial"/>
                        </a:rPr>
                        <a:t>Classification</a:t>
                      </a:r>
                    </a:p>
                  </a:txBody>
                  <a:tcPr>
                    <a:solidFill>
                      <a:srgbClr val="627981"/>
                    </a:solidFill>
                  </a:tcPr>
                </a:tc>
                <a:tc>
                  <a:txBody>
                    <a:bodyPr/>
                    <a:lstStyle/>
                    <a:p>
                      <a:pPr algn="ctr"/>
                      <a:r>
                        <a:rPr lang="en-US" sz="2000" b="1" i="0" u="none" strike="noStrike" cap="none" dirty="0">
                          <a:solidFill>
                            <a:schemeClr val="bg1"/>
                          </a:solidFill>
                          <a:latin typeface="Calibri" panose="020F0502020204030204" pitchFamily="34" charset="0"/>
                          <a:cs typeface="Times New Roman" panose="02020603050405020304" pitchFamily="18" charset="0"/>
                          <a:sym typeface="Arial"/>
                        </a:rPr>
                        <a:t>GNI per Capita</a:t>
                      </a:r>
                    </a:p>
                  </a:txBody>
                  <a:tcPr>
                    <a:solidFill>
                      <a:srgbClr val="627981"/>
                    </a:solidFill>
                  </a:tcPr>
                </a:tc>
                <a:extLst>
                  <a:ext uri="{0D108BD9-81ED-4DB2-BD59-A6C34878D82A}">
                    <a16:rowId xmlns:a16="http://schemas.microsoft.com/office/drawing/2014/main" val="1526461580"/>
                  </a:ext>
                </a:extLst>
              </a:tr>
              <a:tr h="523038">
                <a:tc>
                  <a:txBody>
                    <a:bodyPr/>
                    <a:lstStyle/>
                    <a:p>
                      <a:pPr algn="ctr"/>
                      <a:r>
                        <a:rPr lang="en-US" sz="2000" b="0" i="0" u="none" strike="noStrike" cap="none" dirty="0">
                          <a:solidFill>
                            <a:schemeClr val="bg1"/>
                          </a:solidFill>
                          <a:latin typeface="Calibri" panose="020F0502020204030204" pitchFamily="34" charset="0"/>
                          <a:ea typeface="+mn-ea"/>
                          <a:cs typeface="Times New Roman" panose="02020603050405020304" pitchFamily="18" charset="0"/>
                          <a:sym typeface="Arial"/>
                        </a:rPr>
                        <a:t>Low income</a:t>
                      </a:r>
                      <a:endParaRPr lang="en-US" sz="2000" b="0" i="0" u="none" strike="noStrike" cap="none" dirty="0">
                        <a:solidFill>
                          <a:schemeClr val="bg1"/>
                        </a:solidFill>
                        <a:latin typeface="Calibri" panose="020F0502020204030204" pitchFamily="34" charset="0"/>
                        <a:cs typeface="Times New Roman" panose="02020603050405020304" pitchFamily="18" charset="0"/>
                        <a:sym typeface="Arial"/>
                      </a:endParaRPr>
                    </a:p>
                  </a:txBody>
                  <a:tcPr>
                    <a:solidFill>
                      <a:srgbClr val="627981"/>
                    </a:solidFill>
                  </a:tcPr>
                </a:tc>
                <a:tc>
                  <a:txBody>
                    <a:bodyPr/>
                    <a:lstStyle/>
                    <a:p>
                      <a:pPr algn="ctr"/>
                      <a:r>
                        <a:rPr lang="en-US" sz="2000" b="0" i="0" u="none" strike="noStrike" cap="none" dirty="0">
                          <a:solidFill>
                            <a:schemeClr val="bg1"/>
                          </a:solidFill>
                          <a:latin typeface="Calibri" panose="020F0502020204030204" pitchFamily="34" charset="0"/>
                          <a:ea typeface="+mn-ea"/>
                          <a:cs typeface="Times New Roman" panose="02020603050405020304" pitchFamily="18" charset="0"/>
                          <a:sym typeface="Arial"/>
                        </a:rPr>
                        <a:t>&lt; $1,026</a:t>
                      </a:r>
                      <a:endParaRPr lang="en-US" sz="2000" b="0" i="0" u="none" strike="noStrike" cap="none" dirty="0">
                        <a:solidFill>
                          <a:schemeClr val="bg1"/>
                        </a:solidFill>
                        <a:latin typeface="Calibri" panose="020F0502020204030204" pitchFamily="34" charset="0"/>
                        <a:cs typeface="Times New Roman" panose="02020603050405020304" pitchFamily="18" charset="0"/>
                        <a:sym typeface="Arial"/>
                      </a:endParaRPr>
                    </a:p>
                  </a:txBody>
                  <a:tcPr>
                    <a:solidFill>
                      <a:srgbClr val="627981"/>
                    </a:solidFill>
                  </a:tcPr>
                </a:tc>
                <a:extLst>
                  <a:ext uri="{0D108BD9-81ED-4DB2-BD59-A6C34878D82A}">
                    <a16:rowId xmlns:a16="http://schemas.microsoft.com/office/drawing/2014/main" val="4068243031"/>
                  </a:ext>
                </a:extLst>
              </a:tr>
              <a:tr h="523038">
                <a:tc>
                  <a:txBody>
                    <a:bodyPr/>
                    <a:lstStyle/>
                    <a:p>
                      <a:pPr algn="ctr"/>
                      <a:r>
                        <a:rPr lang="en-US" sz="2000" b="0" i="0" u="none" strike="noStrike" cap="none" dirty="0">
                          <a:solidFill>
                            <a:schemeClr val="bg1"/>
                          </a:solidFill>
                          <a:latin typeface="Calibri" panose="020F0502020204030204" pitchFamily="34" charset="0"/>
                          <a:ea typeface="+mn-ea"/>
                          <a:cs typeface="Times New Roman" panose="02020603050405020304" pitchFamily="18" charset="0"/>
                          <a:sym typeface="Arial"/>
                        </a:rPr>
                        <a:t>Lower-middle income</a:t>
                      </a:r>
                      <a:endParaRPr lang="en-US" sz="2000" b="0" i="0" u="none" strike="noStrike" cap="none" dirty="0">
                        <a:solidFill>
                          <a:schemeClr val="bg1"/>
                        </a:solidFill>
                        <a:latin typeface="Calibri" panose="020F0502020204030204" pitchFamily="34" charset="0"/>
                        <a:cs typeface="Times New Roman" panose="02020603050405020304" pitchFamily="18" charset="0"/>
                        <a:sym typeface="Arial"/>
                      </a:endParaRPr>
                    </a:p>
                  </a:txBody>
                  <a:tcPr>
                    <a:solidFill>
                      <a:srgbClr val="627981"/>
                    </a:solidFill>
                  </a:tcPr>
                </a:tc>
                <a:tc>
                  <a:txBody>
                    <a:bodyPr/>
                    <a:lstStyle/>
                    <a:p>
                      <a:pPr algn="ctr"/>
                      <a:r>
                        <a:rPr lang="en-US" sz="2000" b="0" i="0" u="none" strike="noStrike" cap="none" dirty="0">
                          <a:solidFill>
                            <a:schemeClr val="bg1"/>
                          </a:solidFill>
                          <a:latin typeface="Calibri" panose="020F0502020204030204" pitchFamily="34" charset="0"/>
                          <a:cs typeface="Times New Roman" panose="02020603050405020304" pitchFamily="18" charset="0"/>
                          <a:sym typeface="Arial"/>
                        </a:rPr>
                        <a:t>$1,026–$3,995</a:t>
                      </a:r>
                    </a:p>
                  </a:txBody>
                  <a:tcPr>
                    <a:solidFill>
                      <a:srgbClr val="627981"/>
                    </a:solidFill>
                  </a:tcPr>
                </a:tc>
                <a:extLst>
                  <a:ext uri="{0D108BD9-81ED-4DB2-BD59-A6C34878D82A}">
                    <a16:rowId xmlns:a16="http://schemas.microsoft.com/office/drawing/2014/main" val="3949744883"/>
                  </a:ext>
                </a:extLst>
              </a:tr>
              <a:tr h="523038">
                <a:tc>
                  <a:txBody>
                    <a:bodyPr/>
                    <a:lstStyle/>
                    <a:p>
                      <a:pPr algn="ctr"/>
                      <a:r>
                        <a:rPr lang="en-US" sz="2000" b="0" i="0" u="none" strike="noStrike" cap="none" dirty="0">
                          <a:solidFill>
                            <a:schemeClr val="bg1"/>
                          </a:solidFill>
                          <a:latin typeface="Calibri" panose="020F0502020204030204" pitchFamily="34" charset="0"/>
                          <a:ea typeface="+mn-ea"/>
                          <a:cs typeface="Times New Roman" panose="02020603050405020304" pitchFamily="18" charset="0"/>
                          <a:sym typeface="Arial"/>
                        </a:rPr>
                        <a:t>Upper-middle income</a:t>
                      </a:r>
                      <a:endParaRPr lang="en-US" sz="2000" b="0" i="0" u="none" strike="noStrike" cap="none" dirty="0">
                        <a:solidFill>
                          <a:schemeClr val="bg1"/>
                        </a:solidFill>
                        <a:latin typeface="Calibri" panose="020F0502020204030204" pitchFamily="34" charset="0"/>
                        <a:cs typeface="Times New Roman" panose="02020603050405020304" pitchFamily="18" charset="0"/>
                        <a:sym typeface="Arial"/>
                      </a:endParaRPr>
                    </a:p>
                  </a:txBody>
                  <a:tcPr>
                    <a:solidFill>
                      <a:srgbClr val="627981"/>
                    </a:solidFill>
                  </a:tcPr>
                </a:tc>
                <a:tc>
                  <a:txBody>
                    <a:bodyPr/>
                    <a:lstStyle/>
                    <a:p>
                      <a:pPr algn="ctr"/>
                      <a:r>
                        <a:rPr lang="en-US" sz="2000" b="0" i="0" u="none" strike="noStrike" cap="none" dirty="0">
                          <a:solidFill>
                            <a:schemeClr val="bg1"/>
                          </a:solidFill>
                          <a:latin typeface="Calibri" panose="020F0502020204030204" pitchFamily="34" charset="0"/>
                          <a:cs typeface="Times New Roman" panose="02020603050405020304" pitchFamily="18" charset="0"/>
                          <a:sym typeface="Arial"/>
                        </a:rPr>
                        <a:t>$3,996–$12,375</a:t>
                      </a:r>
                    </a:p>
                  </a:txBody>
                  <a:tcPr>
                    <a:solidFill>
                      <a:srgbClr val="627981"/>
                    </a:solidFill>
                  </a:tcPr>
                </a:tc>
                <a:extLst>
                  <a:ext uri="{0D108BD9-81ED-4DB2-BD59-A6C34878D82A}">
                    <a16:rowId xmlns:a16="http://schemas.microsoft.com/office/drawing/2014/main" val="584988685"/>
                  </a:ext>
                </a:extLst>
              </a:tr>
              <a:tr h="523038">
                <a:tc>
                  <a:txBody>
                    <a:bodyPr/>
                    <a:lstStyle/>
                    <a:p>
                      <a:pPr algn="ctr"/>
                      <a:r>
                        <a:rPr lang="en-US" sz="2000" b="0" i="0" u="none" strike="noStrike" cap="none" dirty="0">
                          <a:solidFill>
                            <a:schemeClr val="bg1"/>
                          </a:solidFill>
                          <a:latin typeface="Calibri" panose="020F0502020204030204" pitchFamily="34" charset="0"/>
                          <a:ea typeface="+mn-ea"/>
                          <a:cs typeface="Times New Roman" panose="02020603050405020304" pitchFamily="18" charset="0"/>
                          <a:sym typeface="Arial"/>
                        </a:rPr>
                        <a:t>High income</a:t>
                      </a:r>
                      <a:endParaRPr lang="en-US" sz="2000" b="0" i="0" u="none" strike="noStrike" cap="none" dirty="0">
                        <a:solidFill>
                          <a:schemeClr val="bg1"/>
                        </a:solidFill>
                        <a:latin typeface="Calibri" panose="020F0502020204030204" pitchFamily="34" charset="0"/>
                        <a:cs typeface="Times New Roman" panose="02020603050405020304" pitchFamily="18" charset="0"/>
                        <a:sym typeface="Arial"/>
                      </a:endParaRPr>
                    </a:p>
                  </a:txBody>
                  <a:tcPr>
                    <a:solidFill>
                      <a:srgbClr val="627981"/>
                    </a:solidFill>
                  </a:tcPr>
                </a:tc>
                <a:tc>
                  <a:txBody>
                    <a:bodyPr/>
                    <a:lstStyle/>
                    <a:p>
                      <a:pPr algn="ctr"/>
                      <a:r>
                        <a:rPr lang="en-US" sz="2000" b="0" i="0" u="none" strike="noStrike" cap="none" dirty="0">
                          <a:solidFill>
                            <a:schemeClr val="bg1"/>
                          </a:solidFill>
                          <a:latin typeface="Calibri" panose="020F0502020204030204" pitchFamily="34" charset="0"/>
                          <a:cs typeface="Times New Roman" panose="02020603050405020304" pitchFamily="18" charset="0"/>
                          <a:sym typeface="Arial"/>
                        </a:rPr>
                        <a:t>&gt; $12,375</a:t>
                      </a:r>
                    </a:p>
                  </a:txBody>
                  <a:tcPr>
                    <a:solidFill>
                      <a:srgbClr val="627981"/>
                    </a:solidFill>
                  </a:tcPr>
                </a:tc>
                <a:extLst>
                  <a:ext uri="{0D108BD9-81ED-4DB2-BD59-A6C34878D82A}">
                    <a16:rowId xmlns:a16="http://schemas.microsoft.com/office/drawing/2014/main" val="1115483904"/>
                  </a:ext>
                </a:extLst>
              </a:tr>
            </a:tbl>
          </a:graphicData>
        </a:graphic>
      </p:graphicFrame>
    </p:spTree>
    <p:extLst>
      <p:ext uri="{BB962C8B-B14F-4D97-AF65-F5344CB8AC3E}">
        <p14:creationId xmlns:p14="http://schemas.microsoft.com/office/powerpoint/2010/main" val="25952702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GDP Imbalances</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23" name="Google Shape;157;p18">
            <a:extLst>
              <a:ext uri="{FF2B5EF4-FFF2-40B4-BE49-F238E27FC236}">
                <a16:creationId xmlns:a16="http://schemas.microsoft.com/office/drawing/2014/main" id="{C15DE79F-D88E-47BF-B075-C5789E9B6B6E}"/>
              </a:ext>
            </a:extLst>
          </p:cNvPr>
          <p:cNvGrpSpPr/>
          <p:nvPr/>
        </p:nvGrpSpPr>
        <p:grpSpPr>
          <a:xfrm>
            <a:off x="2066830" y="5651995"/>
            <a:ext cx="8058340" cy="1047325"/>
            <a:chOff x="542883" y="1736761"/>
            <a:chExt cx="8058340" cy="807000"/>
          </a:xfrm>
        </p:grpSpPr>
        <p:sp>
          <p:nvSpPr>
            <p:cNvPr id="24" name="Google Shape;158;p18">
              <a:extLst>
                <a:ext uri="{FF2B5EF4-FFF2-40B4-BE49-F238E27FC236}">
                  <a16:creationId xmlns:a16="http://schemas.microsoft.com/office/drawing/2014/main" id="{5EE9241C-F51D-4AF0-989B-E6E4B8965F5F}"/>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3B89FEC1-4610-4E7C-B212-F34E464DE6A0}"/>
                </a:ext>
              </a:extLst>
            </p:cNvPr>
            <p:cNvSpPr txBox="1"/>
            <p:nvPr/>
          </p:nvSpPr>
          <p:spPr>
            <a:xfrm>
              <a:off x="542883" y="1871313"/>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lt1"/>
                  </a:solidFill>
                  <a:latin typeface="Calibri"/>
                  <a:ea typeface="Calibri"/>
                  <a:cs typeface="Calibri"/>
                  <a:sym typeface="Calibri"/>
                </a:rPr>
                <a:t>This world map shows an overview of GDP per capita by country in 2018. There is a clear imbalance in the GDP across the world.</a:t>
              </a:r>
            </a:p>
          </p:txBody>
        </p:sp>
      </p:grpSp>
      <p:pic>
        <p:nvPicPr>
          <p:cNvPr id="4" name="Picture 3" descr="A map of the world showing the different levels of GDP per capita across countries">
            <a:extLst>
              <a:ext uri="{FF2B5EF4-FFF2-40B4-BE49-F238E27FC236}">
                <a16:creationId xmlns:a16="http://schemas.microsoft.com/office/drawing/2014/main" id="{0D397B9D-E51D-4044-B4B0-EF1319DC3730}"/>
              </a:ext>
            </a:extLst>
          </p:cNvPr>
          <p:cNvPicPr>
            <a:picLocks noChangeAspect="1"/>
          </p:cNvPicPr>
          <p:nvPr/>
        </p:nvPicPr>
        <p:blipFill>
          <a:blip r:embed="rId3"/>
          <a:stretch>
            <a:fillRect/>
          </a:stretch>
        </p:blipFill>
        <p:spPr>
          <a:xfrm>
            <a:off x="1739991" y="1359715"/>
            <a:ext cx="8711960" cy="4138569"/>
          </a:xfrm>
          <a:prstGeom prst="rect">
            <a:avLst/>
          </a:prstGeom>
        </p:spPr>
      </p:pic>
    </p:spTree>
    <p:extLst>
      <p:ext uri="{BB962C8B-B14F-4D97-AF65-F5344CB8AC3E}">
        <p14:creationId xmlns:p14="http://schemas.microsoft.com/office/powerpoint/2010/main" val="528469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GDP Imbalances</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98037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There is a clear imbalance in GDP levels across the world.</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34166"/>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9845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North America, Australia, and western Europe have the highest GDPs.</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36" y="3806465"/>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5522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Large areas of the world, like Africa and South Asia, have much lower GDPs. </a:t>
              </a:r>
            </a:p>
          </p:txBody>
        </p:sp>
      </p:grpSp>
      <p:grpSp>
        <p:nvGrpSpPr>
          <p:cNvPr id="23" name="Google Shape;157;p18">
            <a:extLst>
              <a:ext uri="{FF2B5EF4-FFF2-40B4-BE49-F238E27FC236}">
                <a16:creationId xmlns:a16="http://schemas.microsoft.com/office/drawing/2014/main" id="{C15DE79F-D88E-47BF-B075-C5789E9B6B6E}"/>
              </a:ext>
            </a:extLst>
          </p:cNvPr>
          <p:cNvGrpSpPr/>
          <p:nvPr/>
        </p:nvGrpSpPr>
        <p:grpSpPr>
          <a:xfrm>
            <a:off x="2066722" y="4978764"/>
            <a:ext cx="8058399" cy="1047325"/>
            <a:chOff x="542824" y="1736761"/>
            <a:chExt cx="8058399" cy="807000"/>
          </a:xfrm>
        </p:grpSpPr>
        <p:sp>
          <p:nvSpPr>
            <p:cNvPr id="24" name="Google Shape;158;p18">
              <a:extLst>
                <a:ext uri="{FF2B5EF4-FFF2-40B4-BE49-F238E27FC236}">
                  <a16:creationId xmlns:a16="http://schemas.microsoft.com/office/drawing/2014/main" id="{5EE9241C-F51D-4AF0-989B-E6E4B8965F5F}"/>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3B89FEC1-4610-4E7C-B212-F34E464DE6A0}"/>
                </a:ext>
              </a:extLst>
            </p:cNvPr>
            <p:cNvSpPr txBox="1"/>
            <p:nvPr/>
          </p:nvSpPr>
          <p:spPr>
            <a:xfrm>
              <a:off x="542824" y="1779239"/>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North America and the European Union have about 11.5% of the world's population, but they produce close to 48% of the world's GDP.</a:t>
              </a:r>
            </a:p>
          </p:txBody>
        </p:sp>
      </p:grpSp>
    </p:spTree>
    <p:extLst>
      <p:ext uri="{BB962C8B-B14F-4D97-AF65-F5344CB8AC3E}">
        <p14:creationId xmlns:p14="http://schemas.microsoft.com/office/powerpoint/2010/main" val="14708498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Standard of Living</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3"/>
            <a:ext cx="8058467" cy="1176333"/>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782347"/>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Factors like health, education, human rights, crime and personal safety, and environmental quality are not entirely captured in a GDP per capita calculation.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822294"/>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78324"/>
              <a:ext cx="8058299"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Many of these factors are correlated with per-capita GDP, but there are exceptions.</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64" y="4012686"/>
            <a:ext cx="8058385" cy="1176333"/>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782570"/>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No region can claim to have a perfect standard of living; for instance, even high-income regions like Europe and North America still have malnourishment and poverty.</a:t>
              </a:r>
            </a:p>
          </p:txBody>
        </p:sp>
      </p:grpSp>
    </p:spTree>
    <p:extLst>
      <p:ext uri="{BB962C8B-B14F-4D97-AF65-F5344CB8AC3E}">
        <p14:creationId xmlns:p14="http://schemas.microsoft.com/office/powerpoint/2010/main" val="39635674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Standard of Living</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26187"/>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Four additional factors are significant in a wide range of statistical studies: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sp>
        <p:nvSpPr>
          <p:cNvPr id="2" name="Rectangle 1">
            <a:extLst>
              <a:ext uri="{FF2B5EF4-FFF2-40B4-BE49-F238E27FC236}">
                <a16:creationId xmlns:a16="http://schemas.microsoft.com/office/drawing/2014/main" id="{46FCD0D4-31EF-4718-AC52-79229EDB5C8D}"/>
              </a:ext>
            </a:extLst>
          </p:cNvPr>
          <p:cNvSpPr/>
          <p:nvPr/>
        </p:nvSpPr>
        <p:spPr>
          <a:xfrm>
            <a:off x="3357479" y="2885899"/>
            <a:ext cx="2372714" cy="9948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Times New Roman" panose="02020603050405020304" pitchFamily="18" charset="0"/>
              </a:rPr>
              <a:t>Geography</a:t>
            </a:r>
          </a:p>
        </p:txBody>
      </p:sp>
      <p:sp>
        <p:nvSpPr>
          <p:cNvPr id="3" name="Rectangle 2">
            <a:extLst>
              <a:ext uri="{FF2B5EF4-FFF2-40B4-BE49-F238E27FC236}">
                <a16:creationId xmlns:a16="http://schemas.microsoft.com/office/drawing/2014/main" id="{4148AE82-5B6B-4B68-9234-57BE657DC8B5}"/>
              </a:ext>
            </a:extLst>
          </p:cNvPr>
          <p:cNvSpPr/>
          <p:nvPr/>
        </p:nvSpPr>
        <p:spPr>
          <a:xfrm>
            <a:off x="6461808" y="2885899"/>
            <a:ext cx="2372714" cy="9948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Times New Roman" panose="02020603050405020304" pitchFamily="18" charset="0"/>
              </a:rPr>
              <a:t>Age distribution</a:t>
            </a:r>
          </a:p>
        </p:txBody>
      </p:sp>
      <p:sp>
        <p:nvSpPr>
          <p:cNvPr id="4" name="Rectangle 3">
            <a:extLst>
              <a:ext uri="{FF2B5EF4-FFF2-40B4-BE49-F238E27FC236}">
                <a16:creationId xmlns:a16="http://schemas.microsoft.com/office/drawing/2014/main" id="{B623EE5E-5C4A-4AE5-BDA7-F9356A713184}"/>
              </a:ext>
            </a:extLst>
          </p:cNvPr>
          <p:cNvSpPr/>
          <p:nvPr/>
        </p:nvSpPr>
        <p:spPr>
          <a:xfrm>
            <a:off x="6461808" y="4347899"/>
            <a:ext cx="2372714" cy="9948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Times New Roman" panose="02020603050405020304" pitchFamily="18" charset="0"/>
              </a:rPr>
              <a:t>Economic institutions</a:t>
            </a:r>
          </a:p>
        </p:txBody>
      </p:sp>
      <p:sp>
        <p:nvSpPr>
          <p:cNvPr id="5" name="Rectangle 4">
            <a:extLst>
              <a:ext uri="{FF2B5EF4-FFF2-40B4-BE49-F238E27FC236}">
                <a16:creationId xmlns:a16="http://schemas.microsoft.com/office/drawing/2014/main" id="{4FE07B7D-FE60-4D1E-B5EF-B0358A2296CA}"/>
              </a:ext>
            </a:extLst>
          </p:cNvPr>
          <p:cNvSpPr/>
          <p:nvPr/>
        </p:nvSpPr>
        <p:spPr>
          <a:xfrm>
            <a:off x="3357479" y="4347899"/>
            <a:ext cx="2372714" cy="9948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Times New Roman" panose="02020603050405020304" pitchFamily="18" charset="0"/>
              </a:rPr>
              <a:t>Industrial structure</a:t>
            </a:r>
          </a:p>
        </p:txBody>
      </p:sp>
    </p:spTree>
    <p:extLst>
      <p:ext uri="{BB962C8B-B14F-4D97-AF65-F5344CB8AC3E}">
        <p14:creationId xmlns:p14="http://schemas.microsoft.com/office/powerpoint/2010/main" val="440234400"/>
      </p:ext>
    </p:extLst>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2011</TotalTime>
  <Words>6937</Words>
  <Application>Microsoft Office PowerPoint</Application>
  <PresentationFormat>Widescreen</PresentationFormat>
  <Paragraphs>439</Paragraphs>
  <Slides>48</Slides>
  <Notes>44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48</vt:i4>
      </vt:variant>
    </vt:vector>
  </HeadingPairs>
  <TitlesOfParts>
    <vt:vector size="52" baseType="lpstr">
      <vt:lpstr>Arial</vt:lpstr>
      <vt:lpstr>Century Gothic</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Nathan Mirmow</dc:creator>
  <cp:lastModifiedBy>Kelsey Gamel</cp:lastModifiedBy>
  <cp:revision>121</cp:revision>
  <dcterms:modified xsi:type="dcterms:W3CDTF">2021-08-24T21:56:17Z</dcterms:modified>
</cp:coreProperties>
</file>