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3"/>
  </p:notesMasterIdLst>
  <p:sldIdLst>
    <p:sldId id="256" r:id="rId2"/>
    <p:sldId id="371" r:id="rId3"/>
    <p:sldId id="391" r:id="rId4"/>
    <p:sldId id="400" r:id="rId5"/>
    <p:sldId id="401" r:id="rId6"/>
    <p:sldId id="402" r:id="rId7"/>
    <p:sldId id="403" r:id="rId8"/>
    <p:sldId id="404" r:id="rId9"/>
    <p:sldId id="405" r:id="rId10"/>
    <p:sldId id="364" r:id="rId11"/>
    <p:sldId id="275" r:id="rId12"/>
  </p:sldIdLst>
  <p:sldSz cx="12192000" cy="6858000"/>
  <p:notesSz cx="6858000" cy="9144000"/>
  <p:embeddedFontLst>
    <p:embeddedFont>
      <p:font typeface="Calibri" panose="020F0502020204030204" pitchFamily="34" charset="0"/>
      <p:regular r:id="rId14"/>
      <p:bold r:id="rId15"/>
      <p:italic r:id="rId16"/>
      <p:boldItalic r:id="rId17"/>
    </p:embeddedFont>
    <p:embeddedFont>
      <p:font typeface="Century Gothic" panose="020B0502020202020204" pitchFamily="3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gpqKudZmLSWKrr7AFFTErfzhMQc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itlin Edahl" initials="CE" lastIdx="15" clrIdx="0">
    <p:extLst>
      <p:ext uri="{19B8F6BF-5375-455C-9EA6-DF929625EA0E}">
        <p15:presenceInfo xmlns:p15="http://schemas.microsoft.com/office/powerpoint/2012/main" userId="S::cedahl@hawkeslearning.com::f9c8dab7-bc9e-4aed-a3a5-891b49192fba" providerId="AD"/>
      </p:ext>
    </p:extLst>
  </p:cmAuthor>
  <p:cmAuthor id="2" name="Nathan Mirmow" initials="NM" lastIdx="7" clrIdx="1">
    <p:extLst>
      <p:ext uri="{19B8F6BF-5375-455C-9EA6-DF929625EA0E}">
        <p15:presenceInfo xmlns:p15="http://schemas.microsoft.com/office/powerpoint/2012/main" userId="Nathan Mirmow" providerId="None"/>
      </p:ext>
    </p:extLst>
  </p:cmAuthor>
  <p:cmAuthor id="3" name="Caitlin Coleman" initials="CC" lastIdx="2" clrIdx="2">
    <p:extLst>
      <p:ext uri="{19B8F6BF-5375-455C-9EA6-DF929625EA0E}">
        <p15:presenceInfo xmlns:p15="http://schemas.microsoft.com/office/powerpoint/2012/main" userId="S::cclark@hawkeslearning.com::96f87ca1-0e64-4ae8-8d77-98757b85df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384" autoAdjust="0"/>
  </p:normalViewPr>
  <p:slideViewPr>
    <p:cSldViewPr snapToGrid="0">
      <p:cViewPr varScale="1">
        <p:scale>
          <a:sx n="100" d="100"/>
          <a:sy n="100" d="100"/>
        </p:scale>
        <p:origin x="30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font" Target="fonts/font8.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font" Target="fonts/font2.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 name="Google Shape;4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6" name="Google Shape;346;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Jobs are created in economies that grow. Economic growth is built on the foundation of productivity improvements. Increases in productivity are the result of greater human and physical capital and technology, all interacting in a market-driven economy. In the pursuit of modern economic growth, countries and regions start at different levels of GDP.</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29846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The main challenge for economic growth in high-income countries is the push for a more educated workforce that can create, invest in, and apply new technologies. The goal of growth-oriented public policy is to shift the aggregate supply curve to the right. High-income countries recognize that growth is best maintained in a stable, market-oriented economic climate. These countries use monetary policy to keep inflation low and stable and minimize the risk of exchange rate fluctuations, while also encouraging domestic and international competition.</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8752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Starting in 2008, many high-income countries were more focused on the short term than the long term. The governments of some of these countries began running very large budget deficits as part of expansionary fiscal policy. The central banks ran highly expansionary monetary policies, with near zero interest rates. Though these policies did help the economies of these countries in the short term, the transition to a more long-term and sustainable focus has proven a difficult transition.</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26623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One of the world's recent economic success stories began with a group known as the Four Asian Tigers: South Korea, Singapore, Taiwan, and Hong Kong. These economies maintained high growth rates and rapid export-led industrialization, which allowed them to converge with high-income countries. The economic growth of the Tigers has averaged around 5.5% real per-capita growth for several decades. In the 1980s, countries like China and India began to show signs of convergence as well. </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25643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The underlying causes of rapid growth rates have been higher savings and investment in physical capital, investments in human capital, investments in technology, and freedom for market forces. China and the Tigers have been among some of the highest savers in the world, often saving one-third or more of GDP. They had policies that supported investment in human capital, focusing on encouraging math and science education. Middle-income countries have done well in dismantling legacies of government economic controls that hindered economic growth.</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2529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Many low-income economies are located in sub-Saharan Africa, the former Soviet Bloc, and parts of Central and South America. Macroeconomic policies for low-income economies are vastly different for those of high-income economies. The World Bank has made it a priority to combat poverty and raise income levels in these countries, but political instability has proven a major obstacle. People in these countries live on less than $710 a year, meaning money is immediately spent on necessities like food and that saving is often not an option.</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89461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This bar chart shows the ten lowest-income countries in 2018 as measured by GNI per capita.</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89417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If you were working for the World Bank, how would you combat poverty and raise overall income levels? What pushback might your plans receive? How would you change your policies or respond to </a:t>
            </a:r>
            <a:r>
              <a:rPr lang="en-US"/>
              <a:t>criticism?</a:t>
            </a:r>
            <a:endParaRPr lang="en-US"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2805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1524000" y="1122362"/>
            <a:ext cx="9144000" cy="2387601"/>
          </a:xfrm>
          <a:prstGeom prst="rect">
            <a:avLst/>
          </a:prstGeom>
          <a:noFill/>
          <a:ln>
            <a:noFill/>
          </a:ln>
        </p:spPr>
        <p:txBody>
          <a:bodyPr spcFirstLastPara="1" wrap="square" lIns="45700" tIns="45700" rIns="45700" bIns="45700" anchor="b" anchorCtr="0">
            <a:normAutofit/>
          </a:bodyPr>
          <a:lstStyle>
            <a:lvl1pPr lvl="0" algn="ctr">
              <a:lnSpc>
                <a:spcPct val="90000"/>
              </a:lnSpc>
              <a:spcBef>
                <a:spcPts val="0"/>
              </a:spcBef>
              <a:spcAft>
                <a:spcPts val="0"/>
              </a:spcAft>
              <a:buClr>
                <a:srgbClr val="000000"/>
              </a:buClr>
              <a:buSzPts val="6000"/>
              <a:buFont typeface="Calibri"/>
              <a:buNone/>
              <a:defRPr sz="60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1" name="Google Shape;11;p22"/>
          <p:cNvSpPr txBox="1">
            <a:spLocks noGrp="1"/>
          </p:cNvSpPr>
          <p:nvPr>
            <p:ph type="body" idx="1"/>
          </p:nvPr>
        </p:nvSpPr>
        <p:spPr>
          <a:xfrm>
            <a:off x="1524000" y="3602037"/>
            <a:ext cx="9144000" cy="1655763"/>
          </a:xfrm>
          <a:prstGeom prst="rect">
            <a:avLst/>
          </a:prstGeom>
          <a:noFill/>
          <a:ln>
            <a:noFill/>
          </a:ln>
        </p:spPr>
        <p:txBody>
          <a:bodyPr spcFirstLastPara="1" wrap="square" lIns="45700" tIns="45700" rIns="45700" bIns="45700" anchor="t" anchorCtr="0">
            <a:normAutofit/>
          </a:bodyPr>
          <a:lstStyle>
            <a:lvl1pPr marL="457200" lvl="0" indent="-228600" algn="ctr">
              <a:lnSpc>
                <a:spcPct val="90000"/>
              </a:lnSpc>
              <a:spcBef>
                <a:spcPts val="1000"/>
              </a:spcBef>
              <a:spcAft>
                <a:spcPts val="0"/>
              </a:spcAft>
              <a:buClr>
                <a:srgbClr val="000000"/>
              </a:buClr>
              <a:buSzPts val="2400"/>
              <a:buFont typeface="Calibri"/>
              <a:buNone/>
              <a:defRPr sz="2400"/>
            </a:lvl1pPr>
            <a:lvl2pPr marL="914400" lvl="1" indent="-228600" algn="ctr">
              <a:lnSpc>
                <a:spcPct val="90000"/>
              </a:lnSpc>
              <a:spcBef>
                <a:spcPts val="1000"/>
              </a:spcBef>
              <a:spcAft>
                <a:spcPts val="0"/>
              </a:spcAft>
              <a:buClr>
                <a:srgbClr val="000000"/>
              </a:buClr>
              <a:buSzPts val="2400"/>
              <a:buFont typeface="Calibri"/>
              <a:buNone/>
              <a:defRPr sz="2400"/>
            </a:lvl2pPr>
            <a:lvl3pPr marL="1371600" lvl="2" indent="-228600" algn="ctr">
              <a:lnSpc>
                <a:spcPct val="90000"/>
              </a:lnSpc>
              <a:spcBef>
                <a:spcPts val="1000"/>
              </a:spcBef>
              <a:spcAft>
                <a:spcPts val="0"/>
              </a:spcAft>
              <a:buClr>
                <a:srgbClr val="000000"/>
              </a:buClr>
              <a:buSzPts val="2400"/>
              <a:buFont typeface="Calibri"/>
              <a:buNone/>
              <a:defRPr sz="2400"/>
            </a:lvl3pPr>
            <a:lvl4pPr marL="1828800" lvl="3" indent="-228600" algn="ctr">
              <a:lnSpc>
                <a:spcPct val="90000"/>
              </a:lnSpc>
              <a:spcBef>
                <a:spcPts val="1000"/>
              </a:spcBef>
              <a:spcAft>
                <a:spcPts val="0"/>
              </a:spcAft>
              <a:buClr>
                <a:srgbClr val="000000"/>
              </a:buClr>
              <a:buSzPts val="2400"/>
              <a:buFont typeface="Calibri"/>
              <a:buNone/>
              <a:defRPr sz="2400"/>
            </a:lvl4pPr>
            <a:lvl5pPr marL="2286000" lvl="4" indent="-228600" algn="ctr">
              <a:lnSpc>
                <a:spcPct val="90000"/>
              </a:lnSpc>
              <a:spcBef>
                <a:spcPts val="1000"/>
              </a:spcBef>
              <a:spcAft>
                <a:spcPts val="0"/>
              </a:spcAft>
              <a:buClr>
                <a:srgbClr val="000000"/>
              </a:buClr>
              <a:buSzPts val="2400"/>
              <a:buFont typeface="Calibri"/>
              <a:buNone/>
              <a:defRPr sz="24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12" name="Google Shape;12;p22"/>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tx">
  <p:cSld name="TITLE_AND_BODY">
    <p:spTree>
      <p:nvGrpSpPr>
        <p:cNvPr id="1" name="Shape 13"/>
        <p:cNvGrpSpPr/>
        <p:nvPr/>
      </p:nvGrpSpPr>
      <p:grpSpPr>
        <a:xfrm>
          <a:off x="0" y="0"/>
          <a:ext cx="0" cy="0"/>
          <a:chOff x="0" y="0"/>
          <a:chExt cx="0" cy="0"/>
        </a:xfrm>
      </p:grpSpPr>
      <p:sp>
        <p:nvSpPr>
          <p:cNvPr id="14" name="Google Shape;14;p23"/>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5" name="Google Shape;15;p23"/>
          <p:cNvSpPr txBox="1">
            <a:spLocks noGrp="1"/>
          </p:cNvSpPr>
          <p:nvPr>
            <p:ph type="body" idx="1"/>
          </p:nvPr>
        </p:nvSpPr>
        <p:spPr>
          <a:xfrm>
            <a:off x="838200" y="1825625"/>
            <a:ext cx="10515600" cy="4351338"/>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16" name="Google Shape;16;p23"/>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7"/>
        <p:cNvGrpSpPr/>
        <p:nvPr/>
      </p:nvGrpSpPr>
      <p:grpSpPr>
        <a:xfrm>
          <a:off x="0" y="0"/>
          <a:ext cx="0" cy="0"/>
          <a:chOff x="0" y="0"/>
          <a:chExt cx="0" cy="0"/>
        </a:xfrm>
      </p:grpSpPr>
      <p:sp>
        <p:nvSpPr>
          <p:cNvPr id="18" name="Google Shape;18;p24"/>
          <p:cNvSpPr txBox="1">
            <a:spLocks noGrp="1"/>
          </p:cNvSpPr>
          <p:nvPr>
            <p:ph type="title"/>
          </p:nvPr>
        </p:nvSpPr>
        <p:spPr>
          <a:xfrm>
            <a:off x="831850" y="1709738"/>
            <a:ext cx="10515600" cy="2852737"/>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000000"/>
              </a:buClr>
              <a:buSzPts val="6000"/>
              <a:buFont typeface="Calibri"/>
              <a:buNone/>
              <a:defRPr sz="60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9" name="Google Shape;19;p24"/>
          <p:cNvSpPr txBox="1">
            <a:spLocks noGrp="1"/>
          </p:cNvSpPr>
          <p:nvPr>
            <p:ph type="body" idx="1"/>
          </p:nvPr>
        </p:nvSpPr>
        <p:spPr>
          <a:xfrm>
            <a:off x="831850" y="4589462"/>
            <a:ext cx="10515600" cy="1500188"/>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888888"/>
              </a:buClr>
              <a:buSzPts val="2400"/>
              <a:buFont typeface="Calibri"/>
              <a:buNone/>
              <a:defRPr sz="2400">
                <a:solidFill>
                  <a:srgbClr val="888888"/>
                </a:solidFill>
              </a:defRPr>
            </a:lvl1pPr>
            <a:lvl2pPr marL="914400" lvl="1" indent="-228600" algn="l">
              <a:lnSpc>
                <a:spcPct val="90000"/>
              </a:lnSpc>
              <a:spcBef>
                <a:spcPts val="1000"/>
              </a:spcBef>
              <a:spcAft>
                <a:spcPts val="0"/>
              </a:spcAft>
              <a:buClr>
                <a:srgbClr val="888888"/>
              </a:buClr>
              <a:buSzPts val="2400"/>
              <a:buFont typeface="Calibri"/>
              <a:buNone/>
              <a:defRPr sz="2400">
                <a:solidFill>
                  <a:srgbClr val="888888"/>
                </a:solidFill>
              </a:defRPr>
            </a:lvl2pPr>
            <a:lvl3pPr marL="1371600" lvl="2" indent="-228600" algn="l">
              <a:lnSpc>
                <a:spcPct val="90000"/>
              </a:lnSpc>
              <a:spcBef>
                <a:spcPts val="1000"/>
              </a:spcBef>
              <a:spcAft>
                <a:spcPts val="0"/>
              </a:spcAft>
              <a:buClr>
                <a:srgbClr val="888888"/>
              </a:buClr>
              <a:buSzPts val="2400"/>
              <a:buFont typeface="Calibri"/>
              <a:buNone/>
              <a:defRPr sz="2400">
                <a:solidFill>
                  <a:srgbClr val="888888"/>
                </a:solidFill>
              </a:defRPr>
            </a:lvl3pPr>
            <a:lvl4pPr marL="1828800" lvl="3" indent="-228600" algn="l">
              <a:lnSpc>
                <a:spcPct val="90000"/>
              </a:lnSpc>
              <a:spcBef>
                <a:spcPts val="1000"/>
              </a:spcBef>
              <a:spcAft>
                <a:spcPts val="0"/>
              </a:spcAft>
              <a:buClr>
                <a:srgbClr val="888888"/>
              </a:buClr>
              <a:buSzPts val="2400"/>
              <a:buFont typeface="Calibri"/>
              <a:buNone/>
              <a:defRPr sz="2400">
                <a:solidFill>
                  <a:srgbClr val="888888"/>
                </a:solidFill>
              </a:defRPr>
            </a:lvl4pPr>
            <a:lvl5pPr marL="2286000" lvl="4" indent="-228600" algn="l">
              <a:lnSpc>
                <a:spcPct val="90000"/>
              </a:lnSpc>
              <a:spcBef>
                <a:spcPts val="1000"/>
              </a:spcBef>
              <a:spcAft>
                <a:spcPts val="0"/>
              </a:spcAft>
              <a:buClr>
                <a:srgbClr val="888888"/>
              </a:buClr>
              <a:buSzPts val="2400"/>
              <a:buFont typeface="Calibri"/>
              <a:buNone/>
              <a:defRPr sz="2400">
                <a:solidFill>
                  <a:srgbClr val="888888"/>
                </a:solidFill>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0" name="Google Shape;20;p24"/>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1"/>
        <p:cNvGrpSpPr/>
        <p:nvPr/>
      </p:nvGrpSpPr>
      <p:grpSpPr>
        <a:xfrm>
          <a:off x="0" y="0"/>
          <a:ext cx="0" cy="0"/>
          <a:chOff x="0" y="0"/>
          <a:chExt cx="0" cy="0"/>
        </a:xfrm>
      </p:grpSpPr>
      <p:sp>
        <p:nvSpPr>
          <p:cNvPr id="22" name="Google Shape;22;p25"/>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23" name="Google Shape;23;p25"/>
          <p:cNvSpPr txBox="1">
            <a:spLocks noGrp="1"/>
          </p:cNvSpPr>
          <p:nvPr>
            <p:ph type="body" idx="1"/>
          </p:nvPr>
        </p:nvSpPr>
        <p:spPr>
          <a:xfrm>
            <a:off x="838200" y="1825625"/>
            <a:ext cx="5181600" cy="4351338"/>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4" name="Google Shape;24;p25"/>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5"/>
        <p:cNvGrpSpPr/>
        <p:nvPr/>
      </p:nvGrpSpPr>
      <p:grpSpPr>
        <a:xfrm>
          <a:off x="0" y="0"/>
          <a:ext cx="0" cy="0"/>
          <a:chOff x="0" y="0"/>
          <a:chExt cx="0" cy="0"/>
        </a:xfrm>
      </p:grpSpPr>
      <p:sp>
        <p:nvSpPr>
          <p:cNvPr id="26" name="Google Shape;26;p26"/>
          <p:cNvSpPr txBox="1">
            <a:spLocks noGrp="1"/>
          </p:cNvSpPr>
          <p:nvPr>
            <p:ph type="title"/>
          </p:nvPr>
        </p:nvSpPr>
        <p:spPr>
          <a:xfrm>
            <a:off x="839787" y="365125"/>
            <a:ext cx="10515601"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27" name="Google Shape;27;p26"/>
          <p:cNvSpPr txBox="1">
            <a:spLocks noGrp="1"/>
          </p:cNvSpPr>
          <p:nvPr>
            <p:ph type="body" idx="1"/>
          </p:nvPr>
        </p:nvSpPr>
        <p:spPr>
          <a:xfrm>
            <a:off x="839787" y="1681163"/>
            <a:ext cx="5157789" cy="823913"/>
          </a:xfrm>
          <a:prstGeom prst="rect">
            <a:avLst/>
          </a:prstGeom>
          <a:noFill/>
          <a:ln>
            <a:noFill/>
          </a:ln>
        </p:spPr>
        <p:txBody>
          <a:bodyPr spcFirstLastPara="1" wrap="square" lIns="45700" tIns="45700" rIns="45700" bIns="45700" anchor="b" anchorCtr="0">
            <a:normAutofit/>
          </a:bodyPr>
          <a:lstStyle>
            <a:lvl1pPr marL="457200" lvl="0" indent="-228600" algn="l">
              <a:lnSpc>
                <a:spcPct val="90000"/>
              </a:lnSpc>
              <a:spcBef>
                <a:spcPts val="1000"/>
              </a:spcBef>
              <a:spcAft>
                <a:spcPts val="0"/>
              </a:spcAft>
              <a:buClr>
                <a:srgbClr val="000000"/>
              </a:buClr>
              <a:buSzPts val="2400"/>
              <a:buFont typeface="Calibri"/>
              <a:buNone/>
              <a:defRPr sz="2400" b="1"/>
            </a:lvl1pPr>
            <a:lvl2pPr marL="914400" lvl="1" indent="-228600" algn="l">
              <a:lnSpc>
                <a:spcPct val="90000"/>
              </a:lnSpc>
              <a:spcBef>
                <a:spcPts val="1000"/>
              </a:spcBef>
              <a:spcAft>
                <a:spcPts val="0"/>
              </a:spcAft>
              <a:buClr>
                <a:srgbClr val="000000"/>
              </a:buClr>
              <a:buSzPts val="2400"/>
              <a:buFont typeface="Calibri"/>
              <a:buNone/>
              <a:defRPr sz="2400" b="1"/>
            </a:lvl2pPr>
            <a:lvl3pPr marL="1371600" lvl="2" indent="-228600" algn="l">
              <a:lnSpc>
                <a:spcPct val="90000"/>
              </a:lnSpc>
              <a:spcBef>
                <a:spcPts val="1000"/>
              </a:spcBef>
              <a:spcAft>
                <a:spcPts val="0"/>
              </a:spcAft>
              <a:buClr>
                <a:srgbClr val="000000"/>
              </a:buClr>
              <a:buSzPts val="2400"/>
              <a:buFont typeface="Calibri"/>
              <a:buNone/>
              <a:defRPr sz="2400" b="1"/>
            </a:lvl3pPr>
            <a:lvl4pPr marL="1828800" lvl="3" indent="-228600" algn="l">
              <a:lnSpc>
                <a:spcPct val="90000"/>
              </a:lnSpc>
              <a:spcBef>
                <a:spcPts val="1000"/>
              </a:spcBef>
              <a:spcAft>
                <a:spcPts val="0"/>
              </a:spcAft>
              <a:buClr>
                <a:srgbClr val="000000"/>
              </a:buClr>
              <a:buSzPts val="2400"/>
              <a:buFont typeface="Calibri"/>
              <a:buNone/>
              <a:defRPr sz="2400" b="1"/>
            </a:lvl4pPr>
            <a:lvl5pPr marL="2286000" lvl="4" indent="-228600" algn="l">
              <a:lnSpc>
                <a:spcPct val="90000"/>
              </a:lnSpc>
              <a:spcBef>
                <a:spcPts val="1000"/>
              </a:spcBef>
              <a:spcAft>
                <a:spcPts val="0"/>
              </a:spcAft>
              <a:buClr>
                <a:srgbClr val="000000"/>
              </a:buClr>
              <a:buSzPts val="2400"/>
              <a:buFont typeface="Calibri"/>
              <a:buNone/>
              <a:defRPr sz="2400" b="1"/>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8" name="Google Shape;28;p26"/>
          <p:cNvSpPr txBox="1">
            <a:spLocks noGrp="1"/>
          </p:cNvSpPr>
          <p:nvPr>
            <p:ph type="body" idx="2"/>
          </p:nvPr>
        </p:nvSpPr>
        <p:spPr>
          <a:xfrm>
            <a:off x="6172200" y="1681163"/>
            <a:ext cx="5183188" cy="823913"/>
          </a:xfrm>
          <a:prstGeom prst="rect">
            <a:avLst/>
          </a:prstGeom>
          <a:noFill/>
          <a:ln>
            <a:noFill/>
          </a:ln>
        </p:spPr>
        <p:txBody>
          <a:bodyPr spcFirstLastPara="1" wrap="square" lIns="45700" tIns="45700" rIns="45700" bIns="45700" anchor="b"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9" name="Google Shape;29;p26"/>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0"/>
        <p:cNvGrpSpPr/>
        <p:nvPr/>
      </p:nvGrpSpPr>
      <p:grpSpPr>
        <a:xfrm>
          <a:off x="0" y="0"/>
          <a:ext cx="0" cy="0"/>
          <a:chOff x="0" y="0"/>
          <a:chExt cx="0" cy="0"/>
        </a:xfrm>
      </p:grpSpPr>
      <p:sp>
        <p:nvSpPr>
          <p:cNvPr id="31" name="Google Shape;31;p27"/>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32" name="Google Shape;32;p27"/>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3"/>
        <p:cNvGrpSpPr/>
        <p:nvPr/>
      </p:nvGrpSpPr>
      <p:grpSpPr>
        <a:xfrm>
          <a:off x="0" y="0"/>
          <a:ext cx="0" cy="0"/>
          <a:chOff x="0" y="0"/>
          <a:chExt cx="0" cy="0"/>
        </a:xfrm>
      </p:grpSpPr>
      <p:sp>
        <p:nvSpPr>
          <p:cNvPr id="34" name="Google Shape;34;p28"/>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35"/>
        <p:cNvGrpSpPr/>
        <p:nvPr/>
      </p:nvGrpSpPr>
      <p:grpSpPr>
        <a:xfrm>
          <a:off x="0" y="0"/>
          <a:ext cx="0" cy="0"/>
          <a:chOff x="0" y="0"/>
          <a:chExt cx="0" cy="0"/>
        </a:xfrm>
      </p:grpSpPr>
      <p:sp>
        <p:nvSpPr>
          <p:cNvPr id="36" name="Google Shape;36;p29"/>
          <p:cNvSpPr txBox="1">
            <a:spLocks noGrp="1"/>
          </p:cNvSpPr>
          <p:nvPr>
            <p:ph type="title"/>
          </p:nvPr>
        </p:nvSpPr>
        <p:spPr>
          <a:xfrm>
            <a:off x="839787" y="457200"/>
            <a:ext cx="3932239" cy="1600200"/>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000000"/>
              </a:buClr>
              <a:buSzPts val="3200"/>
              <a:buFont typeface="Calibri"/>
              <a:buNone/>
              <a:defRPr sz="32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37" name="Google Shape;37;p29"/>
          <p:cNvSpPr txBox="1">
            <a:spLocks noGrp="1"/>
          </p:cNvSpPr>
          <p:nvPr>
            <p:ph type="body" idx="1"/>
          </p:nvPr>
        </p:nvSpPr>
        <p:spPr>
          <a:xfrm>
            <a:off x="5183187" y="987425"/>
            <a:ext cx="6172201" cy="4873625"/>
          </a:xfrm>
          <a:prstGeom prst="rect">
            <a:avLst/>
          </a:prstGeom>
          <a:noFill/>
          <a:ln>
            <a:noFill/>
          </a:ln>
        </p:spPr>
        <p:txBody>
          <a:bodyPr spcFirstLastPara="1" wrap="square" lIns="45700" tIns="45700" rIns="45700" bIns="45700" anchor="t" anchorCtr="0">
            <a:normAutofit/>
          </a:bodyPr>
          <a:lstStyle>
            <a:lvl1pPr marL="457200" lvl="0" indent="-431800" algn="l">
              <a:lnSpc>
                <a:spcPct val="90000"/>
              </a:lnSpc>
              <a:spcBef>
                <a:spcPts val="1000"/>
              </a:spcBef>
              <a:spcAft>
                <a:spcPts val="0"/>
              </a:spcAft>
              <a:buClr>
                <a:srgbClr val="000000"/>
              </a:buClr>
              <a:buSzPts val="3200"/>
              <a:buChar char="•"/>
              <a:defRPr sz="3200"/>
            </a:lvl1pPr>
            <a:lvl2pPr marL="914400" lvl="1" indent="-431800" algn="l">
              <a:lnSpc>
                <a:spcPct val="90000"/>
              </a:lnSpc>
              <a:spcBef>
                <a:spcPts val="1000"/>
              </a:spcBef>
              <a:spcAft>
                <a:spcPts val="0"/>
              </a:spcAft>
              <a:buClr>
                <a:srgbClr val="000000"/>
              </a:buClr>
              <a:buSzPts val="3200"/>
              <a:buChar char="•"/>
              <a:defRPr sz="3200"/>
            </a:lvl2pPr>
            <a:lvl3pPr marL="1371600" lvl="2" indent="-431800" algn="l">
              <a:lnSpc>
                <a:spcPct val="90000"/>
              </a:lnSpc>
              <a:spcBef>
                <a:spcPts val="1000"/>
              </a:spcBef>
              <a:spcAft>
                <a:spcPts val="0"/>
              </a:spcAft>
              <a:buClr>
                <a:srgbClr val="000000"/>
              </a:buClr>
              <a:buSzPts val="3200"/>
              <a:buChar char="•"/>
              <a:defRPr sz="3200"/>
            </a:lvl3pPr>
            <a:lvl4pPr marL="1828800" lvl="3" indent="-431800" algn="l">
              <a:lnSpc>
                <a:spcPct val="90000"/>
              </a:lnSpc>
              <a:spcBef>
                <a:spcPts val="1000"/>
              </a:spcBef>
              <a:spcAft>
                <a:spcPts val="0"/>
              </a:spcAft>
              <a:buClr>
                <a:srgbClr val="000000"/>
              </a:buClr>
              <a:buSzPts val="3200"/>
              <a:buChar char="•"/>
              <a:defRPr sz="3200"/>
            </a:lvl4pPr>
            <a:lvl5pPr marL="2286000" lvl="4" indent="-431800" algn="l">
              <a:lnSpc>
                <a:spcPct val="90000"/>
              </a:lnSpc>
              <a:spcBef>
                <a:spcPts val="1000"/>
              </a:spcBef>
              <a:spcAft>
                <a:spcPts val="0"/>
              </a:spcAft>
              <a:buClr>
                <a:srgbClr val="000000"/>
              </a:buClr>
              <a:buSzPts val="3200"/>
              <a:buChar char="•"/>
              <a:defRPr sz="32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38" name="Google Shape;38;p29"/>
          <p:cNvSpPr txBox="1">
            <a:spLocks noGrp="1"/>
          </p:cNvSpPr>
          <p:nvPr>
            <p:ph type="body" idx="2"/>
          </p:nvPr>
        </p:nvSpPr>
        <p:spPr>
          <a:xfrm>
            <a:off x="839787" y="2057400"/>
            <a:ext cx="3932239" cy="3811588"/>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39" name="Google Shape;39;p29"/>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40"/>
        <p:cNvGrpSpPr/>
        <p:nvPr/>
      </p:nvGrpSpPr>
      <p:grpSpPr>
        <a:xfrm>
          <a:off x="0" y="0"/>
          <a:ext cx="0" cy="0"/>
          <a:chOff x="0" y="0"/>
          <a:chExt cx="0" cy="0"/>
        </a:xfrm>
      </p:grpSpPr>
      <p:sp>
        <p:nvSpPr>
          <p:cNvPr id="41" name="Google Shape;41;p30"/>
          <p:cNvSpPr txBox="1">
            <a:spLocks noGrp="1"/>
          </p:cNvSpPr>
          <p:nvPr>
            <p:ph type="title"/>
          </p:nvPr>
        </p:nvSpPr>
        <p:spPr>
          <a:xfrm>
            <a:off x="839787" y="457200"/>
            <a:ext cx="3932239" cy="1600200"/>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000000"/>
              </a:buClr>
              <a:buSzPts val="3200"/>
              <a:buFont typeface="Calibri"/>
              <a:buNone/>
              <a:defRPr sz="32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42" name="Google Shape;42;p30"/>
          <p:cNvSpPr>
            <a:spLocks noGrp="1"/>
          </p:cNvSpPr>
          <p:nvPr>
            <p:ph type="pic" idx="2"/>
          </p:nvPr>
        </p:nvSpPr>
        <p:spPr>
          <a:xfrm>
            <a:off x="5183187" y="987425"/>
            <a:ext cx="6172201"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1pPr>
            <a:lvl2pPr marR="0" lvl="1"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2pPr>
            <a:lvl3pPr marR="0" lvl="2"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3pPr>
            <a:lvl4pPr marR="0" lvl="3"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4pPr>
            <a:lvl5pPr marR="0" lvl="4"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5pPr>
            <a:lvl6pPr marR="0" lvl="5"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6pPr>
            <a:lvl7pPr marR="0" lvl="6"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7pPr>
            <a:lvl8pPr marR="0" lvl="7"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8pPr>
            <a:lvl9pPr marR="0" lvl="8"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9pPr>
          </a:lstStyle>
          <a:p>
            <a:endParaRPr/>
          </a:p>
        </p:txBody>
      </p:sp>
      <p:sp>
        <p:nvSpPr>
          <p:cNvPr id="43" name="Google Shape;43;p30"/>
          <p:cNvSpPr txBox="1">
            <a:spLocks noGrp="1"/>
          </p:cNvSpPr>
          <p:nvPr>
            <p:ph type="body" idx="1"/>
          </p:nvPr>
        </p:nvSpPr>
        <p:spPr>
          <a:xfrm>
            <a:off x="839787" y="2057400"/>
            <a:ext cx="3932239" cy="3811588"/>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000000"/>
              </a:buClr>
              <a:buSzPts val="1600"/>
              <a:buFont typeface="Calibri"/>
              <a:buNone/>
              <a:defRPr sz="1600"/>
            </a:lvl1pPr>
            <a:lvl2pPr marL="914400" lvl="1" indent="-228600" algn="l">
              <a:lnSpc>
                <a:spcPct val="90000"/>
              </a:lnSpc>
              <a:spcBef>
                <a:spcPts val="1000"/>
              </a:spcBef>
              <a:spcAft>
                <a:spcPts val="0"/>
              </a:spcAft>
              <a:buClr>
                <a:srgbClr val="000000"/>
              </a:buClr>
              <a:buSzPts val="1600"/>
              <a:buFont typeface="Calibri"/>
              <a:buNone/>
              <a:defRPr sz="1600"/>
            </a:lvl2pPr>
            <a:lvl3pPr marL="1371600" lvl="2" indent="-228600" algn="l">
              <a:lnSpc>
                <a:spcPct val="90000"/>
              </a:lnSpc>
              <a:spcBef>
                <a:spcPts val="1000"/>
              </a:spcBef>
              <a:spcAft>
                <a:spcPts val="0"/>
              </a:spcAft>
              <a:buClr>
                <a:srgbClr val="000000"/>
              </a:buClr>
              <a:buSzPts val="1600"/>
              <a:buFont typeface="Calibri"/>
              <a:buNone/>
              <a:defRPr sz="1600"/>
            </a:lvl3pPr>
            <a:lvl4pPr marL="1828800" lvl="3" indent="-228600" algn="l">
              <a:lnSpc>
                <a:spcPct val="90000"/>
              </a:lnSpc>
              <a:spcBef>
                <a:spcPts val="1000"/>
              </a:spcBef>
              <a:spcAft>
                <a:spcPts val="0"/>
              </a:spcAft>
              <a:buClr>
                <a:srgbClr val="000000"/>
              </a:buClr>
              <a:buSzPts val="1600"/>
              <a:buFont typeface="Calibri"/>
              <a:buNone/>
              <a:defRPr sz="1600"/>
            </a:lvl4pPr>
            <a:lvl5pPr marL="2286000" lvl="4" indent="-228600" algn="l">
              <a:lnSpc>
                <a:spcPct val="90000"/>
              </a:lnSpc>
              <a:spcBef>
                <a:spcPts val="1000"/>
              </a:spcBef>
              <a:spcAft>
                <a:spcPts val="0"/>
              </a:spcAft>
              <a:buClr>
                <a:srgbClr val="000000"/>
              </a:buClr>
              <a:buSzPts val="1600"/>
              <a:buFont typeface="Calibri"/>
              <a:buNone/>
              <a:defRPr sz="16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44" name="Google Shape;44;p30"/>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21"/>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marR="0" lvl="0"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1pPr>
            <a:lvl2pPr marR="0" lvl="1"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2pPr>
            <a:lvl3pPr marR="0" lvl="2"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3pPr>
            <a:lvl4pPr marR="0" lvl="3"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4pPr>
            <a:lvl5pPr marR="0" lvl="4"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5pPr>
            <a:lvl6pPr marR="0" lvl="5"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6pPr>
            <a:lvl7pPr marR="0" lvl="6"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7pPr>
            <a:lvl8pPr marR="0" lvl="7"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8pPr>
            <a:lvl9pPr marR="0" lvl="8"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7" name="Google Shape;7;p21"/>
          <p:cNvSpPr txBox="1">
            <a:spLocks noGrp="1"/>
          </p:cNvSpPr>
          <p:nvPr>
            <p:ph type="body" idx="1"/>
          </p:nvPr>
        </p:nvSpPr>
        <p:spPr>
          <a:xfrm>
            <a:off x="838200" y="1825625"/>
            <a:ext cx="10515600" cy="4351338"/>
          </a:xfrm>
          <a:prstGeom prst="rect">
            <a:avLst/>
          </a:prstGeom>
          <a:noFill/>
          <a:ln>
            <a:noFill/>
          </a:ln>
        </p:spPr>
        <p:txBody>
          <a:bodyPr spcFirstLastPara="1" wrap="square" lIns="45700" tIns="45700" rIns="45700" bIns="45700" anchor="t" anchorCtr="0">
            <a:normAutofit/>
          </a:bodyPr>
          <a:lstStyle>
            <a:lvl1pPr marL="457200" marR="0" lvl="0"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1pPr>
            <a:lvl2pPr marL="914400" marR="0" lvl="1"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2pPr>
            <a:lvl3pPr marL="1371600" marR="0" lvl="2"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3pPr>
            <a:lvl4pPr marL="1828800" marR="0" lvl="3"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4pPr>
            <a:lvl5pPr marL="2286000" marR="0" lvl="4"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5pPr>
            <a:lvl6pPr marL="2743200" marR="0" lvl="5"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6pPr>
            <a:lvl7pPr marL="3200400" marR="0" lvl="6"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7pPr>
            <a:lvl8pPr marL="3657600" marR="0" lvl="7"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8pPr>
            <a:lvl9pPr marL="4114800" marR="0" lvl="8"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9pPr>
          </a:lstStyle>
          <a:p>
            <a:endParaRPr/>
          </a:p>
        </p:txBody>
      </p:sp>
      <p:sp>
        <p:nvSpPr>
          <p:cNvPr id="8" name="Google Shape;8;p21"/>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1"/>
          <p:cNvSpPr/>
          <p:nvPr/>
        </p:nvSpPr>
        <p:spPr>
          <a:xfrm>
            <a:off x="0" y="0"/>
            <a:ext cx="12192000" cy="1194957"/>
          </a:xfrm>
          <a:prstGeom prst="rect">
            <a:avLst/>
          </a:prstGeom>
          <a:solidFill>
            <a:srgbClr val="5A7E83"/>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404040"/>
              </a:buClr>
              <a:buSzPts val="1800"/>
              <a:buFont typeface="Calibri"/>
              <a:buNone/>
            </a:pPr>
            <a:endParaRPr sz="1800" b="0" i="0" u="none" strike="noStrike" cap="none">
              <a:solidFill>
                <a:srgbClr val="404040"/>
              </a:solidFill>
              <a:latin typeface="Calibri"/>
              <a:ea typeface="Calibri"/>
              <a:cs typeface="Calibri"/>
              <a:sym typeface="Calibri"/>
            </a:endParaRPr>
          </a:p>
        </p:txBody>
      </p:sp>
      <p:sp>
        <p:nvSpPr>
          <p:cNvPr id="50" name="Google Shape;50;p1"/>
          <p:cNvSpPr txBox="1"/>
          <p:nvPr/>
        </p:nvSpPr>
        <p:spPr>
          <a:xfrm>
            <a:off x="1569719" y="2277123"/>
            <a:ext cx="9052562" cy="1938952"/>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6000"/>
              <a:buFont typeface="Century Gothic"/>
              <a:buNone/>
            </a:pPr>
            <a:r>
              <a:rPr lang="en-US" sz="6000" b="0" i="0" u="none" strike="noStrike" cap="none" dirty="0">
                <a:solidFill>
                  <a:srgbClr val="000000"/>
                </a:solidFill>
                <a:latin typeface="Century Gothic"/>
                <a:ea typeface="Century Gothic"/>
                <a:cs typeface="Century Gothic"/>
                <a:sym typeface="Century Gothic"/>
              </a:rPr>
              <a:t>Improving Countries' Standards of Living</a:t>
            </a:r>
            <a:endParaRPr lang="en-US" dirty="0"/>
          </a:p>
        </p:txBody>
      </p:sp>
      <p:cxnSp>
        <p:nvCxnSpPr>
          <p:cNvPr id="51" name="Google Shape;51;p1"/>
          <p:cNvCxnSpPr/>
          <p:nvPr/>
        </p:nvCxnSpPr>
        <p:spPr>
          <a:xfrm>
            <a:off x="3130060" y="4216075"/>
            <a:ext cx="5931879" cy="1"/>
          </a:xfrm>
          <a:prstGeom prst="straightConnector1">
            <a:avLst/>
          </a:prstGeom>
          <a:noFill/>
          <a:ln w="9525" cap="flat" cmpd="sng">
            <a:solidFill>
              <a:srgbClr val="000000"/>
            </a:solidFill>
            <a:prstDash val="solid"/>
            <a:miter lim="8000"/>
            <a:headEnd type="none" w="sm" len="sm"/>
            <a:tailEnd type="none" w="sm" len="sm"/>
          </a:ln>
        </p:spPr>
      </p:cxnSp>
      <p:sp>
        <p:nvSpPr>
          <p:cNvPr id="52" name="Google Shape;52;p1"/>
          <p:cNvSpPr txBox="1"/>
          <p:nvPr/>
        </p:nvSpPr>
        <p:spPr>
          <a:xfrm>
            <a:off x="481647" y="320477"/>
            <a:ext cx="3565363" cy="561341"/>
          </a:xfrm>
          <a:prstGeom prst="rect">
            <a:avLst/>
          </a:prstGeom>
          <a:solidFill>
            <a:srgbClr val="5A7E83"/>
          </a:solid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cxnSp>
        <p:nvCxnSpPr>
          <p:cNvPr id="53" name="Google Shape;53;p1"/>
          <p:cNvCxnSpPr/>
          <p:nvPr/>
        </p:nvCxnSpPr>
        <p:spPr>
          <a:xfrm>
            <a:off x="3130060" y="2277123"/>
            <a:ext cx="5931879" cy="1"/>
          </a:xfrm>
          <a:prstGeom prst="straightConnector1">
            <a:avLst/>
          </a:prstGeom>
          <a:noFill/>
          <a:ln w="9525" cap="flat" cmpd="sng">
            <a:solidFill>
              <a:srgbClr val="000000"/>
            </a:solidFill>
            <a:prstDash val="solid"/>
            <a:miter lim="8000"/>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56E9BCE-F8DF-4D43-9451-DE1D45B86F57}"/>
              </a:ext>
            </a:extLst>
          </p:cNvPr>
          <p:cNvSpPr/>
          <p:nvPr/>
        </p:nvSpPr>
        <p:spPr>
          <a:xfrm>
            <a:off x="1881188" y="1433251"/>
            <a:ext cx="8429625" cy="4437458"/>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3" name="Google Shape;156;p18">
            <a:extLst>
              <a:ext uri="{FF2B5EF4-FFF2-40B4-BE49-F238E27FC236}">
                <a16:creationId xmlns:a16="http://schemas.microsoft.com/office/drawing/2014/main" id="{3601E3BA-053D-463A-9A46-79AA4CDD62A6}"/>
              </a:ext>
            </a:extLst>
          </p:cNvPr>
          <p:cNvSpPr txBox="1"/>
          <p:nvPr/>
        </p:nvSpPr>
        <p:spPr>
          <a:xfrm>
            <a:off x="2066769" y="1607520"/>
            <a:ext cx="7807500" cy="493367"/>
          </a:xfrm>
          <a:prstGeom prst="rect">
            <a:avLst/>
          </a:prstGeom>
          <a:solidFill>
            <a:srgbClr val="627981"/>
          </a:solidFill>
          <a:ln>
            <a:solidFill>
              <a:srgbClr val="627981"/>
            </a:solid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The fundamentals of economic growth are the same in every country: improvements in human capital, physical capital, and technology, all interacting in a market-oriented economy.</a:t>
            </a:r>
          </a:p>
          <a:p>
            <a:pPr marL="444500" marR="0" lvl="0" indent="-342900" algn="l" rtl="0">
              <a:spcBef>
                <a:spcPts val="0"/>
              </a:spcBef>
              <a:spcAft>
                <a:spcPts val="0"/>
              </a:spcAft>
              <a:buClr>
                <a:schemeClr val="lt1"/>
              </a:buClr>
              <a:buSzPts val="2000"/>
              <a:buFont typeface="Arial" panose="020B0604020202020204" pitchFamily="34" charset="0"/>
              <a:buChar char="•"/>
            </a:pPr>
            <a:endParaRPr lang="en-US" sz="2000" dirty="0">
              <a:solidFill>
                <a:schemeClr val="bg1"/>
              </a:solidFill>
              <a:latin typeface="Calibri" panose="020F0502020204030204" pitchFamily="34" charset="0"/>
              <a:cs typeface="Times New Roman" panose="02020603050405020304" pitchFamily="18" charset="0"/>
            </a:endParaRPr>
          </a:p>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ea typeface="Calibri"/>
                <a:cs typeface="Times New Roman" panose="02020603050405020304" pitchFamily="18" charset="0"/>
                <a:sym typeface="Calibri"/>
              </a:rPr>
              <a:t>High-income countries tend to focus on developing and using new technology.</a:t>
            </a:r>
          </a:p>
          <a:p>
            <a:pPr marL="444500" marR="0" lvl="0" indent="-342900" algn="l" rtl="0">
              <a:spcBef>
                <a:spcPts val="0"/>
              </a:spcBef>
              <a:spcAft>
                <a:spcPts val="0"/>
              </a:spcAft>
              <a:buClr>
                <a:schemeClr val="lt1"/>
              </a:buClr>
              <a:buSzPts val="2000"/>
              <a:buFont typeface="Arial" panose="020B0604020202020204" pitchFamily="34" charset="0"/>
              <a:buChar char="•"/>
            </a:pPr>
            <a:endParaRPr lang="en-US" sz="2000" dirty="0">
              <a:solidFill>
                <a:schemeClr val="lt1"/>
              </a:solidFill>
              <a:latin typeface="Calibri"/>
              <a:ea typeface="Calibri"/>
              <a:cs typeface="Calibri"/>
              <a:sym typeface="Calibri"/>
            </a:endParaRPr>
          </a:p>
          <a:p>
            <a:pPr marL="444500" indent="-342900">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Middle-income countries tend to focus on increasing human capital and becoming more connected to technology and global markets. </a:t>
            </a:r>
          </a:p>
          <a:p>
            <a:pPr marL="444500" indent="-342900">
              <a:buClr>
                <a:schemeClr val="lt1"/>
              </a:buClr>
              <a:buSzPts val="2000"/>
              <a:buFont typeface="Arial" panose="020B0604020202020204" pitchFamily="34" charset="0"/>
              <a:buChar char="•"/>
            </a:pPr>
            <a:endParaRPr lang="en-US" sz="2000" dirty="0">
              <a:solidFill>
                <a:schemeClr val="bg1"/>
              </a:solidFill>
              <a:latin typeface="Calibri" panose="020F0502020204030204" pitchFamily="34" charset="0"/>
              <a:cs typeface="Times New Roman" panose="02020603050405020304" pitchFamily="18" charset="0"/>
            </a:endParaRPr>
          </a:p>
          <a:p>
            <a:pPr marL="444500" indent="-342900">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Low-income and/or economically challenged countries have many health and human development needs and often struggle with political instability.</a:t>
            </a:r>
            <a:endParaRPr lang="en-US" sz="2000" dirty="0">
              <a:solidFill>
                <a:schemeClr val="bg1"/>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44979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Shape 347"/>
        <p:cNvGrpSpPr/>
        <p:nvPr/>
      </p:nvGrpSpPr>
      <p:grpSpPr>
        <a:xfrm>
          <a:off x="0" y="0"/>
          <a:ext cx="0" cy="0"/>
          <a:chOff x="0" y="0"/>
          <a:chExt cx="0" cy="0"/>
        </a:xfrm>
      </p:grpSpPr>
      <p:cxnSp>
        <p:nvCxnSpPr>
          <p:cNvPr id="348" name="Google Shape;348;p20"/>
          <p:cNvCxnSpPr/>
          <p:nvPr/>
        </p:nvCxnSpPr>
        <p:spPr>
          <a:xfrm>
            <a:off x="1859169" y="2729726"/>
            <a:ext cx="8429626" cy="1"/>
          </a:xfrm>
          <a:prstGeom prst="straightConnector1">
            <a:avLst/>
          </a:prstGeom>
          <a:noFill/>
          <a:ln w="12700" cap="flat" cmpd="sng">
            <a:solidFill>
              <a:srgbClr val="FFFFFF"/>
            </a:solidFill>
            <a:prstDash val="solid"/>
            <a:miter lim="8000"/>
            <a:headEnd type="none" w="sm" len="sm"/>
            <a:tailEnd type="none" w="sm" len="sm"/>
          </a:ln>
        </p:spPr>
      </p:cxnSp>
      <p:sp>
        <p:nvSpPr>
          <p:cNvPr id="349" name="Google Shape;349;p20"/>
          <p:cNvSpPr txBox="1"/>
          <p:nvPr/>
        </p:nvSpPr>
        <p:spPr>
          <a:xfrm>
            <a:off x="1569719" y="1410227"/>
            <a:ext cx="9052562" cy="120904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FFFFF"/>
              </a:buClr>
              <a:buSzPts val="7200"/>
              <a:buFont typeface="Century Gothic"/>
              <a:buNone/>
            </a:pPr>
            <a:r>
              <a:rPr lang="en-US" sz="7200" b="1" i="0" u="none" strike="noStrike" cap="none">
                <a:solidFill>
                  <a:srgbClr val="FFFFFF"/>
                </a:solidFill>
                <a:latin typeface="Century Gothic"/>
                <a:ea typeface="Century Gothic"/>
                <a:cs typeface="Century Gothic"/>
                <a:sym typeface="Century Gothic"/>
              </a:rPr>
              <a:t>HAWKES</a:t>
            </a:r>
            <a:r>
              <a:rPr lang="en-US" sz="7200" b="0" i="0" u="none" strike="noStrike" cap="none">
                <a:solidFill>
                  <a:srgbClr val="FFFFFF"/>
                </a:solidFill>
                <a:latin typeface="Century Gothic"/>
                <a:ea typeface="Century Gothic"/>
                <a:cs typeface="Century Gothic"/>
                <a:sym typeface="Century Gothic"/>
              </a:rPr>
              <a:t> LEARNING</a:t>
            </a:r>
            <a:endParaRPr/>
          </a:p>
        </p:txBody>
      </p:sp>
      <p:pic>
        <p:nvPicPr>
          <p:cNvPr id="350" name="Google Shape;350;p20" descr="Picture 5"/>
          <p:cNvPicPr preferRelativeResize="0"/>
          <p:nvPr/>
        </p:nvPicPr>
        <p:blipFill rotWithShape="1">
          <a:blip r:embed="rId3">
            <a:alphaModFix/>
          </a:blip>
          <a:srcRect/>
          <a:stretch/>
        </p:blipFill>
        <p:spPr>
          <a:xfrm>
            <a:off x="3281107" y="3050910"/>
            <a:ext cx="609601" cy="609601"/>
          </a:xfrm>
          <a:prstGeom prst="rect">
            <a:avLst/>
          </a:prstGeom>
          <a:noFill/>
          <a:ln>
            <a:noFill/>
          </a:ln>
        </p:spPr>
      </p:pic>
      <p:pic>
        <p:nvPicPr>
          <p:cNvPr id="351" name="Google Shape;351;p20" descr="Picture 6"/>
          <p:cNvPicPr preferRelativeResize="0"/>
          <p:nvPr/>
        </p:nvPicPr>
        <p:blipFill rotWithShape="1">
          <a:blip r:embed="rId4">
            <a:alphaModFix/>
          </a:blip>
          <a:srcRect/>
          <a:stretch/>
        </p:blipFill>
        <p:spPr>
          <a:xfrm>
            <a:off x="4666179" y="3050910"/>
            <a:ext cx="609601" cy="609601"/>
          </a:xfrm>
          <a:prstGeom prst="rect">
            <a:avLst/>
          </a:prstGeom>
          <a:noFill/>
          <a:ln>
            <a:noFill/>
          </a:ln>
        </p:spPr>
      </p:pic>
      <p:pic>
        <p:nvPicPr>
          <p:cNvPr id="352" name="Google Shape;352;p20" descr="Picture 7"/>
          <p:cNvPicPr preferRelativeResize="0"/>
          <p:nvPr/>
        </p:nvPicPr>
        <p:blipFill rotWithShape="1">
          <a:blip r:embed="rId5">
            <a:alphaModFix/>
          </a:blip>
          <a:srcRect/>
          <a:stretch/>
        </p:blipFill>
        <p:spPr>
          <a:xfrm>
            <a:off x="6217122" y="3050910"/>
            <a:ext cx="609601" cy="609601"/>
          </a:xfrm>
          <a:prstGeom prst="rect">
            <a:avLst/>
          </a:prstGeom>
          <a:noFill/>
          <a:ln>
            <a:noFill/>
          </a:ln>
        </p:spPr>
      </p:pic>
      <p:pic>
        <p:nvPicPr>
          <p:cNvPr id="353" name="Google Shape;353;p20" descr="Picture 8"/>
          <p:cNvPicPr preferRelativeResize="0"/>
          <p:nvPr/>
        </p:nvPicPr>
        <p:blipFill rotWithShape="1">
          <a:blip r:embed="rId6">
            <a:alphaModFix/>
          </a:blip>
          <a:srcRect/>
          <a:stretch/>
        </p:blipFill>
        <p:spPr>
          <a:xfrm>
            <a:off x="7768065" y="3050910"/>
            <a:ext cx="609601" cy="6096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Standard of Living</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The CPI is subject to two types of bias: substitution bias and quality/new goods bias. </a:t>
            </a:r>
            <a:endParaRPr/>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Both substitution bias and quality/new goods bias tend to overstate the negative impact of inflation on consumers. </a:t>
            </a:r>
            <a:endParaRPr lang="en-US"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4" y="1515231"/>
            <a:ext cx="8058467" cy="994870"/>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940160"/>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Jobs are created in economies that grow. </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grpSp>
        <p:nvGrpSpPr>
          <p:cNvPr id="17" name="Google Shape;157;p18">
            <a:extLst>
              <a:ext uri="{FF2B5EF4-FFF2-40B4-BE49-F238E27FC236}">
                <a16:creationId xmlns:a16="http://schemas.microsoft.com/office/drawing/2014/main" id="{9539C497-B2E0-4BDD-84E8-45AFD211ECCD}"/>
              </a:ext>
            </a:extLst>
          </p:cNvPr>
          <p:cNvGrpSpPr/>
          <p:nvPr/>
        </p:nvGrpSpPr>
        <p:grpSpPr>
          <a:xfrm>
            <a:off x="2066764" y="2609473"/>
            <a:ext cx="8058357" cy="1047325"/>
            <a:chOff x="542866" y="1736761"/>
            <a:chExt cx="8058357" cy="807000"/>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542866" y="1861223"/>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Economic growth is built on the foundation of productivity improvements.</a:t>
              </a:r>
              <a:endParaRPr sz="2000" dirty="0">
                <a:solidFill>
                  <a:schemeClr val="lt1"/>
                </a:solidFill>
                <a:latin typeface="Calibri"/>
                <a:ea typeface="Calibri"/>
                <a:cs typeface="Calibri"/>
                <a:sym typeface="Calibri"/>
              </a:endParaRPr>
            </a:p>
          </p:txBody>
        </p:sp>
      </p:grpSp>
      <p:grpSp>
        <p:nvGrpSpPr>
          <p:cNvPr id="20" name="Google Shape;157;p18">
            <a:extLst>
              <a:ext uri="{FF2B5EF4-FFF2-40B4-BE49-F238E27FC236}">
                <a16:creationId xmlns:a16="http://schemas.microsoft.com/office/drawing/2014/main" id="{22D14B2A-682C-497B-B318-ED33E60AA45F}"/>
              </a:ext>
            </a:extLst>
          </p:cNvPr>
          <p:cNvGrpSpPr/>
          <p:nvPr/>
        </p:nvGrpSpPr>
        <p:grpSpPr>
          <a:xfrm>
            <a:off x="2066821" y="3755524"/>
            <a:ext cx="8058300" cy="1047325"/>
            <a:chOff x="542923" y="1736761"/>
            <a:chExt cx="8058300" cy="807000"/>
          </a:xfrm>
        </p:grpSpPr>
        <p:sp>
          <p:nvSpPr>
            <p:cNvPr id="21" name="Google Shape;158;p18">
              <a:extLst>
                <a:ext uri="{FF2B5EF4-FFF2-40B4-BE49-F238E27FC236}">
                  <a16:creationId xmlns:a16="http://schemas.microsoft.com/office/drawing/2014/main" id="{A4DBEDAC-DD50-457D-ADEB-6B938C3F0587}"/>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D5FAD466-CB2B-4EAE-9118-AD1EF35DEE27}"/>
                </a:ext>
              </a:extLst>
            </p:cNvPr>
            <p:cNvSpPr txBox="1"/>
            <p:nvPr/>
          </p:nvSpPr>
          <p:spPr>
            <a:xfrm>
              <a:off x="561979" y="1882574"/>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Increases in productivity are the result of greater human and physical capital and technology, all interacting in a market-driven economy.</a:t>
              </a:r>
            </a:p>
          </p:txBody>
        </p:sp>
      </p:grpSp>
      <p:grpSp>
        <p:nvGrpSpPr>
          <p:cNvPr id="23" name="Google Shape;157;p18">
            <a:extLst>
              <a:ext uri="{FF2B5EF4-FFF2-40B4-BE49-F238E27FC236}">
                <a16:creationId xmlns:a16="http://schemas.microsoft.com/office/drawing/2014/main" id="{24C1B760-C371-46B4-9F29-0AE3F79868C9}"/>
              </a:ext>
            </a:extLst>
          </p:cNvPr>
          <p:cNvGrpSpPr/>
          <p:nvPr/>
        </p:nvGrpSpPr>
        <p:grpSpPr>
          <a:xfrm>
            <a:off x="2066764" y="4899636"/>
            <a:ext cx="8058357" cy="1047325"/>
            <a:chOff x="542866" y="1736761"/>
            <a:chExt cx="8058357" cy="807000"/>
          </a:xfrm>
        </p:grpSpPr>
        <p:sp>
          <p:nvSpPr>
            <p:cNvPr id="24" name="Google Shape;158;p18">
              <a:extLst>
                <a:ext uri="{FF2B5EF4-FFF2-40B4-BE49-F238E27FC236}">
                  <a16:creationId xmlns:a16="http://schemas.microsoft.com/office/drawing/2014/main" id="{4FC53407-8B83-4D78-BBAB-36C7F4770F75}"/>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5" name="Google Shape;159;p18">
              <a:extLst>
                <a:ext uri="{FF2B5EF4-FFF2-40B4-BE49-F238E27FC236}">
                  <a16:creationId xmlns:a16="http://schemas.microsoft.com/office/drawing/2014/main" id="{8F51165E-1A78-4FBF-A503-54F4B4330AFB}"/>
                </a:ext>
              </a:extLst>
            </p:cNvPr>
            <p:cNvSpPr txBox="1"/>
            <p:nvPr/>
          </p:nvSpPr>
          <p:spPr>
            <a:xfrm>
              <a:off x="542866" y="1851928"/>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In the pursuit of modern economic growth, countries and regions start at different levels of GDP.</a:t>
              </a:r>
              <a:endParaRPr sz="2000" dirty="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3798844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Growth Policies for High-Income Countries</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The CPI is subject to two types of bias: substitution bias and quality/new goods bias. </a:t>
            </a:r>
            <a:endParaRPr/>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Both substitution bias and quality/new goods bias tend to overstate the negative impact of inflation on consumers. </a:t>
            </a:r>
            <a:endParaRPr lang="en-US"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4" y="1409700"/>
            <a:ext cx="8058357" cy="1170073"/>
            <a:chOff x="542756" y="1721611"/>
            <a:chExt cx="8058357" cy="878665"/>
          </a:xfrm>
        </p:grpSpPr>
        <p:sp>
          <p:nvSpPr>
            <p:cNvPr id="12" name="Google Shape;155;p18">
              <a:extLst>
                <a:ext uri="{FF2B5EF4-FFF2-40B4-BE49-F238E27FC236}">
                  <a16:creationId xmlns:a16="http://schemas.microsoft.com/office/drawing/2014/main" id="{09F4D6FC-FD1D-4E00-AC0E-F8E426DDD0CA}"/>
                </a:ext>
              </a:extLst>
            </p:cNvPr>
            <p:cNvSpPr/>
            <p:nvPr/>
          </p:nvSpPr>
          <p:spPr>
            <a:xfrm>
              <a:off x="542813" y="1721611"/>
              <a:ext cx="8058300" cy="878665"/>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752950"/>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The main challenge for economic growth in high-income countries is the push for a more educated workforce that can create, invest in, and apply new technologies.</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grpSp>
        <p:nvGrpSpPr>
          <p:cNvPr id="17" name="Google Shape;157;p18">
            <a:extLst>
              <a:ext uri="{FF2B5EF4-FFF2-40B4-BE49-F238E27FC236}">
                <a16:creationId xmlns:a16="http://schemas.microsoft.com/office/drawing/2014/main" id="{9539C497-B2E0-4BDD-84E8-45AFD211ECCD}"/>
              </a:ext>
            </a:extLst>
          </p:cNvPr>
          <p:cNvGrpSpPr/>
          <p:nvPr/>
        </p:nvGrpSpPr>
        <p:grpSpPr>
          <a:xfrm>
            <a:off x="2066764" y="2664559"/>
            <a:ext cx="8058414" cy="1047325"/>
            <a:chOff x="542809" y="1736761"/>
            <a:chExt cx="8058414" cy="807000"/>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542809" y="1873606"/>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The goal of growth-oriented public policy is to shift the aggregate supply curve to the right.</a:t>
              </a:r>
              <a:endParaRPr sz="2000" dirty="0">
                <a:solidFill>
                  <a:schemeClr val="lt1"/>
                </a:solidFill>
                <a:latin typeface="Calibri"/>
                <a:ea typeface="Calibri"/>
                <a:cs typeface="Calibri"/>
                <a:sym typeface="Calibri"/>
              </a:endParaRPr>
            </a:p>
          </p:txBody>
        </p:sp>
      </p:grpSp>
      <p:grpSp>
        <p:nvGrpSpPr>
          <p:cNvPr id="20" name="Google Shape;157;p18">
            <a:extLst>
              <a:ext uri="{FF2B5EF4-FFF2-40B4-BE49-F238E27FC236}">
                <a16:creationId xmlns:a16="http://schemas.microsoft.com/office/drawing/2014/main" id="{22D14B2A-682C-497B-B318-ED33E60AA45F}"/>
              </a:ext>
            </a:extLst>
          </p:cNvPr>
          <p:cNvGrpSpPr/>
          <p:nvPr/>
        </p:nvGrpSpPr>
        <p:grpSpPr>
          <a:xfrm>
            <a:off x="2066764" y="3814052"/>
            <a:ext cx="8058357" cy="1047325"/>
            <a:chOff x="542866" y="1736761"/>
            <a:chExt cx="8058357" cy="807000"/>
          </a:xfrm>
        </p:grpSpPr>
        <p:sp>
          <p:nvSpPr>
            <p:cNvPr id="21" name="Google Shape;158;p18">
              <a:extLst>
                <a:ext uri="{FF2B5EF4-FFF2-40B4-BE49-F238E27FC236}">
                  <a16:creationId xmlns:a16="http://schemas.microsoft.com/office/drawing/2014/main" id="{A4DBEDAC-DD50-457D-ADEB-6B938C3F0587}"/>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D5FAD466-CB2B-4EAE-9118-AD1EF35DEE27}"/>
                </a:ext>
              </a:extLst>
            </p:cNvPr>
            <p:cNvSpPr txBox="1"/>
            <p:nvPr/>
          </p:nvSpPr>
          <p:spPr>
            <a:xfrm>
              <a:off x="542866" y="1848945"/>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High-income countries recognize that growth is best maintained in a stable, market-oriented economic climate. </a:t>
              </a:r>
              <a:endParaRPr sz="2000" dirty="0">
                <a:solidFill>
                  <a:schemeClr val="lt1"/>
                </a:solidFill>
                <a:latin typeface="Calibri"/>
                <a:ea typeface="Calibri"/>
                <a:cs typeface="Calibri"/>
                <a:sym typeface="Calibri"/>
              </a:endParaRPr>
            </a:p>
          </p:txBody>
        </p:sp>
      </p:grpSp>
      <p:grpSp>
        <p:nvGrpSpPr>
          <p:cNvPr id="23" name="Google Shape;157;p18">
            <a:extLst>
              <a:ext uri="{FF2B5EF4-FFF2-40B4-BE49-F238E27FC236}">
                <a16:creationId xmlns:a16="http://schemas.microsoft.com/office/drawing/2014/main" id="{274DE29F-AF88-4D2F-8298-D0569DB109DC}"/>
              </a:ext>
            </a:extLst>
          </p:cNvPr>
          <p:cNvGrpSpPr/>
          <p:nvPr/>
        </p:nvGrpSpPr>
        <p:grpSpPr>
          <a:xfrm>
            <a:off x="2066764" y="4964017"/>
            <a:ext cx="8058385" cy="1227233"/>
            <a:chOff x="542838" y="1736761"/>
            <a:chExt cx="8058385" cy="807000"/>
          </a:xfrm>
        </p:grpSpPr>
        <p:sp>
          <p:nvSpPr>
            <p:cNvPr id="24" name="Google Shape;158;p18">
              <a:extLst>
                <a:ext uri="{FF2B5EF4-FFF2-40B4-BE49-F238E27FC236}">
                  <a16:creationId xmlns:a16="http://schemas.microsoft.com/office/drawing/2014/main" id="{8C7026AC-7106-46EB-82A1-60A8D1719BE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5" name="Google Shape;159;p18">
              <a:extLst>
                <a:ext uri="{FF2B5EF4-FFF2-40B4-BE49-F238E27FC236}">
                  <a16:creationId xmlns:a16="http://schemas.microsoft.com/office/drawing/2014/main" id="{8E31787E-5B95-4F4A-9F4E-E42B0751318A}"/>
                </a:ext>
              </a:extLst>
            </p:cNvPr>
            <p:cNvSpPr txBox="1"/>
            <p:nvPr/>
          </p:nvSpPr>
          <p:spPr>
            <a:xfrm>
              <a:off x="542838" y="1785117"/>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These countries use monetary policy to keep inflation low and stable and minimize the risk of exchange rate fluctuations, while also encouraging domestic and international competition.</a:t>
              </a:r>
              <a:endParaRPr sz="2000" dirty="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3174398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Problems with Growth in High-Income Countries</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The CPI is subject to two types of bias: substitution bias and quality/new goods bias. </a:t>
            </a:r>
            <a:endParaRPr/>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Both substitution bias and quality/new goods bias tend to overstate the negative impact of inflation on consumers. </a:t>
            </a:r>
            <a:endParaRPr lang="en-US"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4" y="1515231"/>
            <a:ext cx="8058467" cy="994870"/>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856530"/>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Starting in 2008, many high-income countries were more focused on the short term than the long term.</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grpSp>
        <p:nvGrpSpPr>
          <p:cNvPr id="17" name="Google Shape;157;p18">
            <a:extLst>
              <a:ext uri="{FF2B5EF4-FFF2-40B4-BE49-F238E27FC236}">
                <a16:creationId xmlns:a16="http://schemas.microsoft.com/office/drawing/2014/main" id="{9539C497-B2E0-4BDD-84E8-45AFD211ECCD}"/>
              </a:ext>
            </a:extLst>
          </p:cNvPr>
          <p:cNvGrpSpPr/>
          <p:nvPr/>
        </p:nvGrpSpPr>
        <p:grpSpPr>
          <a:xfrm>
            <a:off x="2066764" y="2633546"/>
            <a:ext cx="8058357" cy="996696"/>
            <a:chOff x="542866" y="1736761"/>
            <a:chExt cx="8058357" cy="807000"/>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542866" y="1852473"/>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The governments of some of these countries began running very large budget deficits as part of expansionary fiscal policy.</a:t>
              </a:r>
              <a:endParaRPr sz="2000" dirty="0">
                <a:solidFill>
                  <a:schemeClr val="lt1"/>
                </a:solidFill>
                <a:latin typeface="Calibri"/>
                <a:ea typeface="Calibri"/>
                <a:cs typeface="Calibri"/>
                <a:sym typeface="Calibri"/>
              </a:endParaRPr>
            </a:p>
          </p:txBody>
        </p:sp>
      </p:grpSp>
      <p:grpSp>
        <p:nvGrpSpPr>
          <p:cNvPr id="20" name="Google Shape;157;p18">
            <a:extLst>
              <a:ext uri="{FF2B5EF4-FFF2-40B4-BE49-F238E27FC236}">
                <a16:creationId xmlns:a16="http://schemas.microsoft.com/office/drawing/2014/main" id="{22D14B2A-682C-497B-B318-ED33E60AA45F}"/>
              </a:ext>
            </a:extLst>
          </p:cNvPr>
          <p:cNvGrpSpPr/>
          <p:nvPr/>
        </p:nvGrpSpPr>
        <p:grpSpPr>
          <a:xfrm>
            <a:off x="2066764" y="3752103"/>
            <a:ext cx="8058399" cy="996696"/>
            <a:chOff x="542824" y="1736761"/>
            <a:chExt cx="8058399" cy="807000"/>
          </a:xfrm>
        </p:grpSpPr>
        <p:sp>
          <p:nvSpPr>
            <p:cNvPr id="21" name="Google Shape;158;p18">
              <a:extLst>
                <a:ext uri="{FF2B5EF4-FFF2-40B4-BE49-F238E27FC236}">
                  <a16:creationId xmlns:a16="http://schemas.microsoft.com/office/drawing/2014/main" id="{A4DBEDAC-DD50-457D-ADEB-6B938C3F0587}"/>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D5FAD466-CB2B-4EAE-9118-AD1EF35DEE27}"/>
                </a:ext>
              </a:extLst>
            </p:cNvPr>
            <p:cNvSpPr txBox="1"/>
            <p:nvPr/>
          </p:nvSpPr>
          <p:spPr>
            <a:xfrm>
              <a:off x="542824" y="1869418"/>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The central banks ran highly expansionary monetary policies, with near zero interest rates.</a:t>
              </a:r>
              <a:endParaRPr sz="2000" dirty="0">
                <a:solidFill>
                  <a:schemeClr val="lt1"/>
                </a:solidFill>
                <a:latin typeface="Calibri"/>
                <a:ea typeface="Calibri"/>
                <a:cs typeface="Calibri"/>
                <a:sym typeface="Calibri"/>
              </a:endParaRPr>
            </a:p>
          </p:txBody>
        </p:sp>
      </p:grpSp>
      <p:grpSp>
        <p:nvGrpSpPr>
          <p:cNvPr id="23" name="Google Shape;157;p18">
            <a:extLst>
              <a:ext uri="{FF2B5EF4-FFF2-40B4-BE49-F238E27FC236}">
                <a16:creationId xmlns:a16="http://schemas.microsoft.com/office/drawing/2014/main" id="{274DE29F-AF88-4D2F-8298-D0569DB109DC}"/>
              </a:ext>
            </a:extLst>
          </p:cNvPr>
          <p:cNvGrpSpPr/>
          <p:nvPr/>
        </p:nvGrpSpPr>
        <p:grpSpPr>
          <a:xfrm>
            <a:off x="2066764" y="4871364"/>
            <a:ext cx="8058385" cy="1188216"/>
            <a:chOff x="542838" y="1736761"/>
            <a:chExt cx="8058385" cy="807000"/>
          </a:xfrm>
        </p:grpSpPr>
        <p:sp>
          <p:nvSpPr>
            <p:cNvPr id="24" name="Google Shape;158;p18">
              <a:extLst>
                <a:ext uri="{FF2B5EF4-FFF2-40B4-BE49-F238E27FC236}">
                  <a16:creationId xmlns:a16="http://schemas.microsoft.com/office/drawing/2014/main" id="{8C7026AC-7106-46EB-82A1-60A8D1719BE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5" name="Google Shape;159;p18">
              <a:extLst>
                <a:ext uri="{FF2B5EF4-FFF2-40B4-BE49-F238E27FC236}">
                  <a16:creationId xmlns:a16="http://schemas.microsoft.com/office/drawing/2014/main" id="{8E31787E-5B95-4F4A-9F4E-E42B0751318A}"/>
                </a:ext>
              </a:extLst>
            </p:cNvPr>
            <p:cNvSpPr txBox="1"/>
            <p:nvPr/>
          </p:nvSpPr>
          <p:spPr>
            <a:xfrm>
              <a:off x="542838" y="1786625"/>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Though these policies did help the economies of these countries in the short term, the transition to a more long-term and sustainable focus has proven a difficult transition.</a:t>
              </a:r>
              <a:endParaRPr sz="2000" dirty="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2738676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The Four Asian Tigers</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The CPI is subject to two types of bias: substitution bias and quality/new goods bias. </a:t>
            </a:r>
            <a:endParaRPr/>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Both substitution bias and quality/new goods bias tend to overstate the negative impact of inflation on consumers. </a:t>
            </a:r>
            <a:endParaRPr lang="en-US"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4" y="1515230"/>
            <a:ext cx="8058467" cy="1082133"/>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771919"/>
              <a:ext cx="80583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One of the world's recent economic success stories began with a group known as the Four Asian Tigers: South Korea, Singapore, Taiwan, and Hong Kong. </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grpSp>
        <p:nvGrpSpPr>
          <p:cNvPr id="17" name="Google Shape;157;p18">
            <a:extLst>
              <a:ext uri="{FF2B5EF4-FFF2-40B4-BE49-F238E27FC236}">
                <a16:creationId xmlns:a16="http://schemas.microsoft.com/office/drawing/2014/main" id="{9539C497-B2E0-4BDD-84E8-45AFD211ECCD}"/>
              </a:ext>
            </a:extLst>
          </p:cNvPr>
          <p:cNvGrpSpPr/>
          <p:nvPr/>
        </p:nvGrpSpPr>
        <p:grpSpPr>
          <a:xfrm>
            <a:off x="2066764" y="2719932"/>
            <a:ext cx="8058357" cy="1078992"/>
            <a:chOff x="542866" y="1736761"/>
            <a:chExt cx="8058357" cy="807000"/>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542866" y="1792381"/>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These economies maintained high growth rates and rapid export-led industrialization, which allowed them to converge with high-income countries.</a:t>
              </a:r>
              <a:endParaRPr sz="2000" dirty="0">
                <a:solidFill>
                  <a:schemeClr val="lt1"/>
                </a:solidFill>
                <a:latin typeface="Calibri"/>
                <a:ea typeface="Calibri"/>
                <a:cs typeface="Calibri"/>
                <a:sym typeface="Calibri"/>
              </a:endParaRPr>
            </a:p>
          </p:txBody>
        </p:sp>
      </p:grpSp>
      <p:grpSp>
        <p:nvGrpSpPr>
          <p:cNvPr id="20" name="Google Shape;157;p18">
            <a:extLst>
              <a:ext uri="{FF2B5EF4-FFF2-40B4-BE49-F238E27FC236}">
                <a16:creationId xmlns:a16="http://schemas.microsoft.com/office/drawing/2014/main" id="{22D14B2A-682C-497B-B318-ED33E60AA45F}"/>
              </a:ext>
            </a:extLst>
          </p:cNvPr>
          <p:cNvGrpSpPr/>
          <p:nvPr/>
        </p:nvGrpSpPr>
        <p:grpSpPr>
          <a:xfrm>
            <a:off x="2066764" y="3921492"/>
            <a:ext cx="8058385" cy="996696"/>
            <a:chOff x="542838" y="1736761"/>
            <a:chExt cx="8058385" cy="807000"/>
          </a:xfrm>
        </p:grpSpPr>
        <p:sp>
          <p:nvSpPr>
            <p:cNvPr id="21" name="Google Shape;158;p18">
              <a:extLst>
                <a:ext uri="{FF2B5EF4-FFF2-40B4-BE49-F238E27FC236}">
                  <a16:creationId xmlns:a16="http://schemas.microsoft.com/office/drawing/2014/main" id="{A4DBEDAC-DD50-457D-ADEB-6B938C3F0587}"/>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D5FAD466-CB2B-4EAE-9118-AD1EF35DEE27}"/>
                </a:ext>
              </a:extLst>
            </p:cNvPr>
            <p:cNvSpPr txBox="1"/>
            <p:nvPr/>
          </p:nvSpPr>
          <p:spPr>
            <a:xfrm>
              <a:off x="542838" y="1834277"/>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The economic growth of the Tigers has averaged around 5.5% real per-capita growth for several decades. </a:t>
              </a:r>
              <a:endParaRPr sz="2000" dirty="0">
                <a:solidFill>
                  <a:schemeClr val="lt1"/>
                </a:solidFill>
                <a:latin typeface="Calibri"/>
                <a:ea typeface="Calibri"/>
                <a:cs typeface="Calibri"/>
                <a:sym typeface="Calibri"/>
              </a:endParaRPr>
            </a:p>
          </p:txBody>
        </p:sp>
      </p:grpSp>
      <p:grpSp>
        <p:nvGrpSpPr>
          <p:cNvPr id="23" name="Google Shape;157;p18">
            <a:extLst>
              <a:ext uri="{FF2B5EF4-FFF2-40B4-BE49-F238E27FC236}">
                <a16:creationId xmlns:a16="http://schemas.microsoft.com/office/drawing/2014/main" id="{274DE29F-AF88-4D2F-8298-D0569DB109DC}"/>
              </a:ext>
            </a:extLst>
          </p:cNvPr>
          <p:cNvGrpSpPr/>
          <p:nvPr/>
        </p:nvGrpSpPr>
        <p:grpSpPr>
          <a:xfrm>
            <a:off x="2066764" y="5038626"/>
            <a:ext cx="8058357" cy="996696"/>
            <a:chOff x="542866" y="1736761"/>
            <a:chExt cx="8058357" cy="807000"/>
          </a:xfrm>
        </p:grpSpPr>
        <p:sp>
          <p:nvSpPr>
            <p:cNvPr id="24" name="Google Shape;158;p18">
              <a:extLst>
                <a:ext uri="{FF2B5EF4-FFF2-40B4-BE49-F238E27FC236}">
                  <a16:creationId xmlns:a16="http://schemas.microsoft.com/office/drawing/2014/main" id="{8C7026AC-7106-46EB-82A1-60A8D1719BE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5" name="Google Shape;159;p18">
              <a:extLst>
                <a:ext uri="{FF2B5EF4-FFF2-40B4-BE49-F238E27FC236}">
                  <a16:creationId xmlns:a16="http://schemas.microsoft.com/office/drawing/2014/main" id="{8E31787E-5B95-4F4A-9F4E-E42B0751318A}"/>
                </a:ext>
              </a:extLst>
            </p:cNvPr>
            <p:cNvSpPr txBox="1"/>
            <p:nvPr/>
          </p:nvSpPr>
          <p:spPr>
            <a:xfrm>
              <a:off x="542866" y="1856203"/>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In the 1980s, countries like China and India began to show signs of convergence as well. </a:t>
              </a:r>
              <a:endParaRPr sz="2000" dirty="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1847533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Growth Policies for Middle-Income Countries</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The CPI is subject to two types of bias: substitution bias and quality/new goods bias. </a:t>
            </a:r>
            <a:endParaRPr/>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Both substitution bias and quality/new goods bias tend to overstate the negative impact of inflation on consumers. </a:t>
            </a:r>
            <a:endParaRPr lang="en-US"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4" y="1515231"/>
            <a:ext cx="8058467" cy="1078992"/>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763966"/>
              <a:ext cx="7944011"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The underlying causes of rapid growth rates have been higher savings and investment in physical capital, investments in human capital, investments in technology, and freedom for market forces.</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grpSp>
        <p:nvGrpSpPr>
          <p:cNvPr id="17" name="Google Shape;157;p18">
            <a:extLst>
              <a:ext uri="{FF2B5EF4-FFF2-40B4-BE49-F238E27FC236}">
                <a16:creationId xmlns:a16="http://schemas.microsoft.com/office/drawing/2014/main" id="{9539C497-B2E0-4BDD-84E8-45AFD211ECCD}"/>
              </a:ext>
            </a:extLst>
          </p:cNvPr>
          <p:cNvGrpSpPr/>
          <p:nvPr/>
        </p:nvGrpSpPr>
        <p:grpSpPr>
          <a:xfrm>
            <a:off x="2066677" y="2691568"/>
            <a:ext cx="8058445" cy="996697"/>
            <a:chOff x="542778" y="1736761"/>
            <a:chExt cx="8058445" cy="767989"/>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767989"/>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542778" y="1846882"/>
              <a:ext cx="7944011"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China and the Tigers have been among some of the highest savers in the world, often saving one-third or more of GDP.</a:t>
              </a:r>
              <a:endParaRPr sz="2000" dirty="0">
                <a:solidFill>
                  <a:schemeClr val="lt1"/>
                </a:solidFill>
                <a:latin typeface="Calibri"/>
                <a:ea typeface="Calibri"/>
                <a:cs typeface="Calibri"/>
                <a:sym typeface="Calibri"/>
              </a:endParaRPr>
            </a:p>
          </p:txBody>
        </p:sp>
      </p:grpSp>
      <p:grpSp>
        <p:nvGrpSpPr>
          <p:cNvPr id="20" name="Google Shape;157;p18">
            <a:extLst>
              <a:ext uri="{FF2B5EF4-FFF2-40B4-BE49-F238E27FC236}">
                <a16:creationId xmlns:a16="http://schemas.microsoft.com/office/drawing/2014/main" id="{22D14B2A-682C-497B-B318-ED33E60AA45F}"/>
              </a:ext>
            </a:extLst>
          </p:cNvPr>
          <p:cNvGrpSpPr/>
          <p:nvPr/>
        </p:nvGrpSpPr>
        <p:grpSpPr>
          <a:xfrm>
            <a:off x="2066691" y="3807635"/>
            <a:ext cx="8058386" cy="996696"/>
            <a:chOff x="542837" y="1736761"/>
            <a:chExt cx="8058386" cy="807000"/>
          </a:xfrm>
        </p:grpSpPr>
        <p:sp>
          <p:nvSpPr>
            <p:cNvPr id="21" name="Google Shape;158;p18">
              <a:extLst>
                <a:ext uri="{FF2B5EF4-FFF2-40B4-BE49-F238E27FC236}">
                  <a16:creationId xmlns:a16="http://schemas.microsoft.com/office/drawing/2014/main" id="{A4DBEDAC-DD50-457D-ADEB-6B938C3F0587}"/>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D5FAD466-CB2B-4EAE-9118-AD1EF35DEE27}"/>
                </a:ext>
              </a:extLst>
            </p:cNvPr>
            <p:cNvSpPr txBox="1"/>
            <p:nvPr/>
          </p:nvSpPr>
          <p:spPr>
            <a:xfrm>
              <a:off x="542837" y="1850341"/>
              <a:ext cx="8058299"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They had policies that supported investment in human capital, focusing on encouraging math and science education.</a:t>
              </a:r>
              <a:endParaRPr sz="2000" dirty="0">
                <a:solidFill>
                  <a:schemeClr val="lt1"/>
                </a:solidFill>
                <a:latin typeface="Calibri"/>
                <a:ea typeface="Calibri"/>
                <a:cs typeface="Calibri"/>
                <a:sym typeface="Calibri"/>
              </a:endParaRPr>
            </a:p>
          </p:txBody>
        </p:sp>
      </p:grpSp>
      <p:grpSp>
        <p:nvGrpSpPr>
          <p:cNvPr id="23" name="Google Shape;157;p18">
            <a:extLst>
              <a:ext uri="{FF2B5EF4-FFF2-40B4-BE49-F238E27FC236}">
                <a16:creationId xmlns:a16="http://schemas.microsoft.com/office/drawing/2014/main" id="{274DE29F-AF88-4D2F-8298-D0569DB109DC}"/>
              </a:ext>
            </a:extLst>
          </p:cNvPr>
          <p:cNvGrpSpPr/>
          <p:nvPr/>
        </p:nvGrpSpPr>
        <p:grpSpPr>
          <a:xfrm>
            <a:off x="2066677" y="4927202"/>
            <a:ext cx="8058357" cy="996696"/>
            <a:chOff x="542866" y="1736761"/>
            <a:chExt cx="8058357" cy="807000"/>
          </a:xfrm>
        </p:grpSpPr>
        <p:sp>
          <p:nvSpPr>
            <p:cNvPr id="24" name="Google Shape;158;p18">
              <a:extLst>
                <a:ext uri="{FF2B5EF4-FFF2-40B4-BE49-F238E27FC236}">
                  <a16:creationId xmlns:a16="http://schemas.microsoft.com/office/drawing/2014/main" id="{8C7026AC-7106-46EB-82A1-60A8D1719BE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5" name="Google Shape;159;p18">
              <a:extLst>
                <a:ext uri="{FF2B5EF4-FFF2-40B4-BE49-F238E27FC236}">
                  <a16:creationId xmlns:a16="http://schemas.microsoft.com/office/drawing/2014/main" id="{8E31787E-5B95-4F4A-9F4E-E42B0751318A}"/>
                </a:ext>
              </a:extLst>
            </p:cNvPr>
            <p:cNvSpPr txBox="1"/>
            <p:nvPr/>
          </p:nvSpPr>
          <p:spPr>
            <a:xfrm>
              <a:off x="542866" y="1869880"/>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Middle-income countries have done well in dismantling legacies of government economic controls that hindered economic growth.</a:t>
              </a:r>
              <a:endParaRPr sz="2000" dirty="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2670009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Growth Policies for Low-Income Countries</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The CPI is subject to two types of bias: substitution bias and quality/new goods bias. </a:t>
            </a:r>
            <a:endParaRPr/>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Both substitution bias and quality/new goods bias tend to overstate the negative impact of inflation on consumers. </a:t>
            </a:r>
            <a:endParaRPr lang="en-US"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4" y="1515231"/>
            <a:ext cx="8058467" cy="994870"/>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839506"/>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Many low-income economies are located in sub-Saharan Africa, the former Soviet Bloc, and parts of Central and South America. </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grpSp>
        <p:nvGrpSpPr>
          <p:cNvPr id="17" name="Google Shape;157;p18">
            <a:extLst>
              <a:ext uri="{FF2B5EF4-FFF2-40B4-BE49-F238E27FC236}">
                <a16:creationId xmlns:a16="http://schemas.microsoft.com/office/drawing/2014/main" id="{9539C497-B2E0-4BDD-84E8-45AFD211ECCD}"/>
              </a:ext>
            </a:extLst>
          </p:cNvPr>
          <p:cNvGrpSpPr/>
          <p:nvPr/>
        </p:nvGrpSpPr>
        <p:grpSpPr>
          <a:xfrm>
            <a:off x="2066763" y="2626800"/>
            <a:ext cx="8058358" cy="996696"/>
            <a:chOff x="542865" y="1736761"/>
            <a:chExt cx="8058358" cy="807000"/>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542865" y="1836450"/>
              <a:ext cx="7963061"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Macroeconomic policies for low-income economies are vastly different from those for high-income economies. </a:t>
              </a:r>
              <a:endParaRPr sz="2000" dirty="0">
                <a:solidFill>
                  <a:schemeClr val="lt1"/>
                </a:solidFill>
                <a:latin typeface="Calibri"/>
                <a:ea typeface="Calibri"/>
                <a:cs typeface="Calibri"/>
                <a:sym typeface="Calibri"/>
              </a:endParaRPr>
            </a:p>
          </p:txBody>
        </p:sp>
      </p:grpSp>
      <p:grpSp>
        <p:nvGrpSpPr>
          <p:cNvPr id="20" name="Google Shape;157;p18">
            <a:extLst>
              <a:ext uri="{FF2B5EF4-FFF2-40B4-BE49-F238E27FC236}">
                <a16:creationId xmlns:a16="http://schemas.microsoft.com/office/drawing/2014/main" id="{22D14B2A-682C-497B-B318-ED33E60AA45F}"/>
              </a:ext>
            </a:extLst>
          </p:cNvPr>
          <p:cNvGrpSpPr/>
          <p:nvPr/>
        </p:nvGrpSpPr>
        <p:grpSpPr>
          <a:xfrm>
            <a:off x="2066764" y="3727188"/>
            <a:ext cx="8058385" cy="1078993"/>
            <a:chOff x="542838" y="1736760"/>
            <a:chExt cx="8058385" cy="831401"/>
          </a:xfrm>
        </p:grpSpPr>
        <p:sp>
          <p:nvSpPr>
            <p:cNvPr id="21" name="Google Shape;158;p18">
              <a:extLst>
                <a:ext uri="{FF2B5EF4-FFF2-40B4-BE49-F238E27FC236}">
                  <a16:creationId xmlns:a16="http://schemas.microsoft.com/office/drawing/2014/main" id="{A4DBEDAC-DD50-457D-ADEB-6B938C3F0587}"/>
                </a:ext>
              </a:extLst>
            </p:cNvPr>
            <p:cNvSpPr/>
            <p:nvPr/>
          </p:nvSpPr>
          <p:spPr>
            <a:xfrm>
              <a:off x="542923" y="1736760"/>
              <a:ext cx="8058300" cy="831401"/>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D5FAD466-CB2B-4EAE-9118-AD1EF35DEE27}"/>
                </a:ext>
              </a:extLst>
            </p:cNvPr>
            <p:cNvSpPr txBox="1"/>
            <p:nvPr/>
          </p:nvSpPr>
          <p:spPr>
            <a:xfrm>
              <a:off x="542838" y="1766964"/>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The World Bank has made it a priority to combat poverty and raise income levels in these countries, but political instability has proven a major obstacle.</a:t>
              </a:r>
              <a:endParaRPr sz="2000" dirty="0">
                <a:solidFill>
                  <a:schemeClr val="lt1"/>
                </a:solidFill>
                <a:latin typeface="Calibri"/>
                <a:ea typeface="Calibri"/>
                <a:cs typeface="Calibri"/>
                <a:sym typeface="Calibri"/>
              </a:endParaRPr>
            </a:p>
          </p:txBody>
        </p:sp>
      </p:grpSp>
      <p:grpSp>
        <p:nvGrpSpPr>
          <p:cNvPr id="23" name="Google Shape;157;p18">
            <a:extLst>
              <a:ext uri="{FF2B5EF4-FFF2-40B4-BE49-F238E27FC236}">
                <a16:creationId xmlns:a16="http://schemas.microsoft.com/office/drawing/2014/main" id="{274DE29F-AF88-4D2F-8298-D0569DB109DC}"/>
              </a:ext>
            </a:extLst>
          </p:cNvPr>
          <p:cNvGrpSpPr/>
          <p:nvPr/>
        </p:nvGrpSpPr>
        <p:grpSpPr>
          <a:xfrm>
            <a:off x="2066792" y="4930642"/>
            <a:ext cx="8058357" cy="1078992"/>
            <a:chOff x="542866" y="1736761"/>
            <a:chExt cx="8058357" cy="807000"/>
          </a:xfrm>
        </p:grpSpPr>
        <p:sp>
          <p:nvSpPr>
            <p:cNvPr id="24" name="Google Shape;158;p18">
              <a:extLst>
                <a:ext uri="{FF2B5EF4-FFF2-40B4-BE49-F238E27FC236}">
                  <a16:creationId xmlns:a16="http://schemas.microsoft.com/office/drawing/2014/main" id="{8C7026AC-7106-46EB-82A1-60A8D1719BE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dirty="0">
                <a:solidFill>
                  <a:schemeClr val="lt1"/>
                </a:solidFill>
                <a:latin typeface="Calibri"/>
                <a:ea typeface="Calibri"/>
                <a:cs typeface="Calibri"/>
                <a:sym typeface="Calibri"/>
              </a:endParaRPr>
            </a:p>
          </p:txBody>
        </p:sp>
        <p:sp>
          <p:nvSpPr>
            <p:cNvPr id="25" name="Google Shape;159;p18">
              <a:extLst>
                <a:ext uri="{FF2B5EF4-FFF2-40B4-BE49-F238E27FC236}">
                  <a16:creationId xmlns:a16="http://schemas.microsoft.com/office/drawing/2014/main" id="{8E31787E-5B95-4F4A-9F4E-E42B0751318A}"/>
                </a:ext>
              </a:extLst>
            </p:cNvPr>
            <p:cNvSpPr txBox="1"/>
            <p:nvPr/>
          </p:nvSpPr>
          <p:spPr>
            <a:xfrm>
              <a:off x="542866" y="1764221"/>
              <a:ext cx="80583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People in these countries live on less than $710 a year, meaning money is immediately spent on necessities and that saving is often not an option.</a:t>
              </a:r>
              <a:endParaRPr sz="2000" dirty="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3319335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Growth Policies for Low-Income Countries</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grpSp>
        <p:nvGrpSpPr>
          <p:cNvPr id="23" name="Google Shape;157;p18">
            <a:extLst>
              <a:ext uri="{FF2B5EF4-FFF2-40B4-BE49-F238E27FC236}">
                <a16:creationId xmlns:a16="http://schemas.microsoft.com/office/drawing/2014/main" id="{274DE29F-AF88-4D2F-8298-D0569DB109DC}"/>
              </a:ext>
            </a:extLst>
          </p:cNvPr>
          <p:cNvGrpSpPr/>
          <p:nvPr/>
        </p:nvGrpSpPr>
        <p:grpSpPr>
          <a:xfrm>
            <a:off x="2277821" y="5831930"/>
            <a:ext cx="8058300" cy="816451"/>
            <a:chOff x="542923" y="1736761"/>
            <a:chExt cx="8058300" cy="807000"/>
          </a:xfrm>
        </p:grpSpPr>
        <p:sp>
          <p:nvSpPr>
            <p:cNvPr id="24" name="Google Shape;158;p18">
              <a:extLst>
                <a:ext uri="{FF2B5EF4-FFF2-40B4-BE49-F238E27FC236}">
                  <a16:creationId xmlns:a16="http://schemas.microsoft.com/office/drawing/2014/main" id="{8C7026AC-7106-46EB-82A1-60A8D1719BE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5" name="Google Shape;159;p18">
              <a:extLst>
                <a:ext uri="{FF2B5EF4-FFF2-40B4-BE49-F238E27FC236}">
                  <a16:creationId xmlns:a16="http://schemas.microsoft.com/office/drawing/2014/main" id="{8E31787E-5B95-4F4A-9F4E-E42B0751318A}"/>
                </a:ext>
              </a:extLst>
            </p:cNvPr>
            <p:cNvSpPr txBox="1"/>
            <p:nvPr/>
          </p:nvSpPr>
          <p:spPr>
            <a:xfrm>
              <a:off x="668323" y="1778794"/>
              <a:ext cx="7807500" cy="400200"/>
            </a:xfrm>
            <a:prstGeom prst="rect">
              <a:avLst/>
            </a:prstGeom>
            <a:solidFill>
              <a:srgbClr val="627981"/>
            </a:solidFill>
            <a:ln>
              <a:noFill/>
            </a:ln>
          </p:spPr>
          <p:txBody>
            <a:bodyPr spcFirstLastPara="1" wrap="square" lIns="91425" tIns="45700" rIns="91425" bIns="45700" anchor="t" anchorCtr="0">
              <a:noAutofit/>
            </a:bodyPr>
            <a:lstStyle/>
            <a:p>
              <a:pPr marL="101600" marR="0" lvl="0" algn="ctr" rtl="0">
                <a:spcBef>
                  <a:spcPts val="0"/>
                </a:spcBef>
                <a:spcAft>
                  <a:spcPts val="0"/>
                </a:spcAft>
                <a:buClr>
                  <a:schemeClr val="lt1"/>
                </a:buClr>
                <a:buSzPts val="2000"/>
              </a:pPr>
              <a:r>
                <a:rPr lang="en-US" sz="2000" dirty="0">
                  <a:solidFill>
                    <a:schemeClr val="lt1"/>
                  </a:solidFill>
                  <a:latin typeface="Calibri"/>
                  <a:ea typeface="Calibri"/>
                  <a:cs typeface="Calibri"/>
                  <a:sym typeface="Calibri"/>
                </a:rPr>
                <a:t>This bar chart shows the ten lowest-income countries in 2018 as measured by GNI per capita.</a:t>
              </a:r>
              <a:endParaRPr sz="2000" dirty="0">
                <a:solidFill>
                  <a:schemeClr val="lt1"/>
                </a:solidFill>
                <a:latin typeface="Calibri"/>
                <a:ea typeface="Calibri"/>
                <a:cs typeface="Calibri"/>
                <a:sym typeface="Calibri"/>
              </a:endParaRPr>
            </a:p>
          </p:txBody>
        </p:sp>
      </p:grpSp>
      <p:pic>
        <p:nvPicPr>
          <p:cNvPr id="4" name="Picture 3" descr="Bar chart of the ten lowest income countries in 2018.">
            <a:extLst>
              <a:ext uri="{FF2B5EF4-FFF2-40B4-BE49-F238E27FC236}">
                <a16:creationId xmlns:a16="http://schemas.microsoft.com/office/drawing/2014/main" id="{3C1EA89D-F709-4347-BE5D-FE61C1F201DB}"/>
              </a:ext>
            </a:extLst>
          </p:cNvPr>
          <p:cNvPicPr>
            <a:picLocks noChangeAspect="1"/>
          </p:cNvPicPr>
          <p:nvPr/>
        </p:nvPicPr>
        <p:blipFill>
          <a:blip r:embed="rId3"/>
          <a:stretch>
            <a:fillRect/>
          </a:stretch>
        </p:blipFill>
        <p:spPr>
          <a:xfrm>
            <a:off x="3888534" y="1309677"/>
            <a:ext cx="4407741" cy="4332524"/>
          </a:xfrm>
          <a:prstGeom prst="rect">
            <a:avLst/>
          </a:prstGeom>
        </p:spPr>
      </p:pic>
    </p:spTree>
    <p:extLst>
      <p:ext uri="{BB962C8B-B14F-4D97-AF65-F5344CB8AC3E}">
        <p14:creationId xmlns:p14="http://schemas.microsoft.com/office/powerpoint/2010/main" val="2792157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On Your Own</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grpSp>
        <p:nvGrpSpPr>
          <p:cNvPr id="23" name="Google Shape;157;p18">
            <a:extLst>
              <a:ext uri="{FF2B5EF4-FFF2-40B4-BE49-F238E27FC236}">
                <a16:creationId xmlns:a16="http://schemas.microsoft.com/office/drawing/2014/main" id="{274DE29F-AF88-4D2F-8298-D0569DB109DC}"/>
              </a:ext>
            </a:extLst>
          </p:cNvPr>
          <p:cNvGrpSpPr/>
          <p:nvPr/>
        </p:nvGrpSpPr>
        <p:grpSpPr>
          <a:xfrm>
            <a:off x="2066821" y="1496790"/>
            <a:ext cx="8058300" cy="1194777"/>
            <a:chOff x="542923" y="1736761"/>
            <a:chExt cx="8058300" cy="807000"/>
          </a:xfrm>
        </p:grpSpPr>
        <p:sp>
          <p:nvSpPr>
            <p:cNvPr id="24" name="Google Shape;158;p18">
              <a:extLst>
                <a:ext uri="{FF2B5EF4-FFF2-40B4-BE49-F238E27FC236}">
                  <a16:creationId xmlns:a16="http://schemas.microsoft.com/office/drawing/2014/main" id="{8C7026AC-7106-46EB-82A1-60A8D1719BE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5" name="Google Shape;159;p18">
              <a:extLst>
                <a:ext uri="{FF2B5EF4-FFF2-40B4-BE49-F238E27FC236}">
                  <a16:creationId xmlns:a16="http://schemas.microsoft.com/office/drawing/2014/main" id="{8E31787E-5B95-4F4A-9F4E-E42B0751318A}"/>
                </a:ext>
              </a:extLst>
            </p:cNvPr>
            <p:cNvSpPr txBox="1"/>
            <p:nvPr/>
          </p:nvSpPr>
          <p:spPr>
            <a:xfrm>
              <a:off x="668323" y="1778794"/>
              <a:ext cx="7807500" cy="400200"/>
            </a:xfrm>
            <a:prstGeom prst="rect">
              <a:avLst/>
            </a:prstGeom>
            <a:solidFill>
              <a:srgbClr val="627981"/>
            </a:solidFill>
            <a:ln>
              <a:noFill/>
            </a:ln>
          </p:spPr>
          <p:txBody>
            <a:bodyPr spcFirstLastPara="1" wrap="square" lIns="91425" tIns="45700" rIns="91425" bIns="45700" anchor="t" anchorCtr="0">
              <a:noAutofit/>
            </a:bodyPr>
            <a:lstStyle/>
            <a:p>
              <a:pPr marL="101600" marR="0" lvl="0" algn="ctr" rtl="0">
                <a:spcBef>
                  <a:spcPts val="0"/>
                </a:spcBef>
                <a:spcAft>
                  <a:spcPts val="0"/>
                </a:spcAft>
                <a:buClr>
                  <a:schemeClr val="lt1"/>
                </a:buClr>
                <a:buSzPts val="2000"/>
              </a:pPr>
              <a:r>
                <a:rPr lang="en-US" sz="2000" dirty="0">
                  <a:solidFill>
                    <a:schemeClr val="lt1"/>
                  </a:solidFill>
                  <a:latin typeface="Calibri"/>
                  <a:ea typeface="Calibri"/>
                  <a:cs typeface="Calibri"/>
                  <a:sym typeface="Calibri"/>
                </a:rPr>
                <a:t>If you were working for the World Bank, how would you combat poverty and raise overall income levels? What pushback might your plans receive? How would you change your policies or respond to criticism?</a:t>
              </a:r>
              <a:endParaRPr sz="2000" dirty="0">
                <a:solidFill>
                  <a:schemeClr val="lt1"/>
                </a:solidFill>
                <a:latin typeface="Calibri"/>
                <a:ea typeface="Calibri"/>
                <a:cs typeface="Calibri"/>
                <a:sym typeface="Calibri"/>
              </a:endParaRPr>
            </a:p>
          </p:txBody>
        </p:sp>
      </p:grpSp>
      <p:pic>
        <p:nvPicPr>
          <p:cNvPr id="8" name="Picture 7" descr="A run down apartment building">
            <a:extLst>
              <a:ext uri="{FF2B5EF4-FFF2-40B4-BE49-F238E27FC236}">
                <a16:creationId xmlns:a16="http://schemas.microsoft.com/office/drawing/2014/main" id="{D40E243B-3310-4946-91CA-F0E67316197A}"/>
              </a:ext>
            </a:extLst>
          </p:cNvPr>
          <p:cNvPicPr>
            <a:picLocks noChangeAspect="1"/>
          </p:cNvPicPr>
          <p:nvPr/>
        </p:nvPicPr>
        <p:blipFill>
          <a:blip r:embed="rId3"/>
          <a:stretch>
            <a:fillRect/>
          </a:stretch>
        </p:blipFill>
        <p:spPr>
          <a:xfrm>
            <a:off x="2926051" y="2998880"/>
            <a:ext cx="6339840" cy="3566160"/>
          </a:xfrm>
          <a:prstGeom prst="rect">
            <a:avLst/>
          </a:prstGeom>
        </p:spPr>
      </p:pic>
    </p:spTree>
    <p:extLst>
      <p:ext uri="{BB962C8B-B14F-4D97-AF65-F5344CB8AC3E}">
        <p14:creationId xmlns:p14="http://schemas.microsoft.com/office/powerpoint/2010/main" val="4091301021"/>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1854</TotalTime>
  <Words>1499</Words>
  <Application>Microsoft Office PowerPoint</Application>
  <PresentationFormat>Widescreen</PresentationFormat>
  <Paragraphs>88</Paragraphs>
  <Slides>11</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Century Gothic</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Nathan Mirmow</dc:creator>
  <cp:lastModifiedBy>Kelsey Gamel</cp:lastModifiedBy>
  <cp:revision>110</cp:revision>
  <dcterms:modified xsi:type="dcterms:W3CDTF">2021-08-24T20:55:40Z</dcterms:modified>
</cp:coreProperties>
</file>