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258" r:id="rId6"/>
    <p:sldId id="287" r:id="rId7"/>
    <p:sldId id="259" r:id="rId8"/>
    <p:sldId id="280" r:id="rId9"/>
    <p:sldId id="281" r:id="rId10"/>
    <p:sldId id="260" r:id="rId11"/>
    <p:sldId id="290" r:id="rId12"/>
    <p:sldId id="283" r:id="rId13"/>
    <p:sldId id="291" r:id="rId14"/>
    <p:sldId id="368" r:id="rId15"/>
    <p:sldId id="369" r:id="rId16"/>
    <p:sldId id="286"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16" autoAdjust="0"/>
  </p:normalViewPr>
  <p:slideViewPr>
    <p:cSldViewPr snapToGrid="0">
      <p:cViewPr varScale="1">
        <p:scale>
          <a:sx n="96" d="100"/>
          <a:sy n="96"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0541"/>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Production Possibilities Frontier and Social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47167" y="4083977"/>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p:txBody>
        </p:sp>
      </p:grpSp>
      <p:grpSp>
        <p:nvGrpSpPr>
          <p:cNvPr id="13" name="Group 12">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one point on the PPF can represent a point where producers supply the exact quantity of goods that consumers demand.</a:t>
              </a:r>
            </a:p>
          </p:txBody>
        </p:sp>
      </p:grpSp>
      <p:sp>
        <p:nvSpPr>
          <p:cNvPr id="2" name="Oval 1">
            <a:extLst>
              <a:ext uri="{FF2B5EF4-FFF2-40B4-BE49-F238E27FC236}">
                <a16:creationId xmlns:a16="http://schemas.microsoft.com/office/drawing/2014/main" id="{8248FC5F-141A-4E30-BC67-181D3A907AF6}"/>
              </a:ext>
            </a:extLst>
          </p:cNvPr>
          <p:cNvSpPr/>
          <p:nvPr/>
        </p:nvSpPr>
        <p:spPr>
          <a:xfrm>
            <a:off x="7520152" y="2585545"/>
            <a:ext cx="378372" cy="3783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63BD73C-3D34-4EE1-B11F-08DB547FEF66}"/>
              </a:ext>
            </a:extLst>
          </p:cNvPr>
          <p:cNvSpPr txBox="1"/>
          <p:nvPr/>
        </p:nvSpPr>
        <p:spPr>
          <a:xfrm>
            <a:off x="8513380" y="1939214"/>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Only one point on the PPF displays allocative efficiency</a:t>
            </a:r>
          </a:p>
        </p:txBody>
      </p:sp>
      <p:cxnSp>
        <p:nvCxnSpPr>
          <p:cNvPr id="5" name="Straight Arrow Connector 4">
            <a:extLst>
              <a:ext uri="{FF2B5EF4-FFF2-40B4-BE49-F238E27FC236}">
                <a16:creationId xmlns:a16="http://schemas.microsoft.com/office/drawing/2014/main" id="{FC29F93E-7115-4D80-B342-719FDB240475}"/>
              </a:ext>
            </a:extLst>
          </p:cNvPr>
          <p:cNvCxnSpPr>
            <a:cxnSpLocks/>
          </p:cNvCxnSpPr>
          <p:nvPr/>
        </p:nvCxnSpPr>
        <p:spPr>
          <a:xfrm flipH="1">
            <a:off x="7934082" y="2585545"/>
            <a:ext cx="579298" cy="16182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Should a Country Produce?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do not need to produce every single good they consume.</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how much of a good a country produces depends on how expensive it is to produce it versus buying it from a different country. </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have different opportunity costs of producing a specific good, either because of climate, geography, technology, or skills.</a:t>
              </a:r>
            </a:p>
          </p:txBody>
        </p:sp>
      </p:grpSp>
      <p:grpSp>
        <p:nvGrpSpPr>
          <p:cNvPr id="33" name="Group 32">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country can produce a good at a lower opportunity cost than another country, it has a </a:t>
              </a:r>
              <a:r>
                <a:rPr lang="en-US" sz="2000" b="1" dirty="0">
                  <a:solidFill>
                    <a:schemeClr val="bg1"/>
                  </a:solidFill>
                </a:rPr>
                <a:t>comparative advantage </a:t>
              </a:r>
              <a:r>
                <a:rPr lang="en-US" sz="2000" dirty="0">
                  <a:solidFill>
                    <a:schemeClr val="bg1"/>
                  </a:solidFill>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PFs, one for Brazil and one for the U.S., that show the tradeoff between sugar cane and wheat.">
            <a:extLst>
              <a:ext uri="{FF2B5EF4-FFF2-40B4-BE49-F238E27FC236}">
                <a16:creationId xmlns:a16="http://schemas.microsoft.com/office/drawing/2014/main" id="{6287FAA5-BA79-4352-8956-6780F8933C17}"/>
              </a:ext>
            </a:extLst>
          </p:cNvPr>
          <p:cNvPicPr>
            <a:picLocks noChangeAspect="1"/>
          </p:cNvPicPr>
          <p:nvPr/>
        </p:nvPicPr>
        <p:blipFill>
          <a:blip r:embed="rId3"/>
          <a:stretch>
            <a:fillRect/>
          </a:stretch>
        </p:blipFill>
        <p:spPr>
          <a:xfrm>
            <a:off x="1708032" y="2139412"/>
            <a:ext cx="8602781" cy="4380143"/>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PPF and Comparative Advantage</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r>
              <a:rPr lang="en-US" sz="1400" dirty="0">
                <a:solidFill>
                  <a:schemeClr val="bg1"/>
                </a:solidFill>
              </a:rPr>
              <a:t>Flat Slope: Opportunity cost of trading off the good on the x-axis is greater than the good on the y-axis.</a:t>
            </a:r>
          </a:p>
        </p:txBody>
      </p: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r>
              <a:rPr lang="en-US" sz="1400" dirty="0">
                <a:solidFill>
                  <a:schemeClr val="bg1"/>
                </a:solidFill>
              </a:rPr>
              <a:t>Steep Slope: Opportunity cost of trading off the good on the y-axis is greater than the good on the x-axis.</a:t>
            </a:r>
          </a:p>
        </p:txBody>
      </p:sp>
      <p:sp>
        <p:nvSpPr>
          <p:cNvPr id="10" name="TextBox 9">
            <a:extLst>
              <a:ext uri="{FF2B5EF4-FFF2-40B4-BE49-F238E27FC236}">
                <a16:creationId xmlns:a16="http://schemas.microsoft.com/office/drawing/2014/main" id="{36E9F6C2-AC26-4FC3-80BE-8F5D194D3C9C}"/>
              </a:ext>
            </a:extLst>
          </p:cNvPr>
          <p:cNvSpPr txBox="1"/>
          <p:nvPr/>
        </p:nvSpPr>
        <p:spPr>
          <a:xfrm>
            <a:off x="3713465"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sugar cane</a:t>
            </a:r>
          </a:p>
        </p:txBody>
      </p:sp>
      <p:sp>
        <p:nvSpPr>
          <p:cNvPr id="11" name="TextBox 10">
            <a:extLst>
              <a:ext uri="{FF2B5EF4-FFF2-40B4-BE49-F238E27FC236}">
                <a16:creationId xmlns:a16="http://schemas.microsoft.com/office/drawing/2014/main" id="{3867A572-779F-4A74-ACFC-ACD6A73C2A23}"/>
              </a:ext>
            </a:extLst>
          </p:cNvPr>
          <p:cNvSpPr txBox="1"/>
          <p:nvPr/>
        </p:nvSpPr>
        <p:spPr>
          <a:xfrm>
            <a:off x="8308213"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wheat</a:t>
            </a:r>
          </a:p>
        </p:txBody>
      </p:sp>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algn="ctr"/>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dirty="0"/>
          </a:p>
        </p:txBody>
      </p:sp>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algn="ctr"/>
            <a:r>
              <a:rPr lang="en-US" dirty="0">
                <a:solidFill>
                  <a:schemeClr val="bg1"/>
                </a:solidFill>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lang="en-US" sz="1800" b="0" i="0" u="none" strike="noStrike" baseline="0" dirty="0">
              <a:solidFill>
                <a:srgbClr val="000000"/>
              </a:solidFill>
              <a:latin typeface="Roboto Condensed" panose="02000000000000000000" pitchFamily="2" charset="0"/>
            </a:endParaRPr>
          </a:p>
        </p:txBody>
      </p:sp>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production possibilities frontier is a diagram that shows the combinations of two products that an economy can produce given the resources it has available.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curvature of the PPF differs by country, which results in different countries having a comparative advantage in different goods. </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Social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How does a society decide to allocate its resources? Consider a scenario where society is forced to decide how many resources it will put toward health care (a) and education (b).</a:t>
              </a:r>
            </a:p>
          </p:txBody>
        </p:sp>
      </p:grp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Open book">
            <a:extLst>
              <a:ext uri="{FF2B5EF4-FFF2-40B4-BE49-F238E27FC236}">
                <a16:creationId xmlns:a16="http://schemas.microsoft.com/office/drawing/2014/main" id="{919A5E49-D269-47D2-AA9F-AC4B2B1A4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descr="Farm scene">
            <a:extLst>
              <a:ext uri="{FF2B5EF4-FFF2-40B4-BE49-F238E27FC236}">
                <a16:creationId xmlns:a16="http://schemas.microsoft.com/office/drawing/2014/main" id="{64BE6478-C5AB-4E9F-A05B-E5E3E6F6CE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descr="Excavator">
            <a:extLst>
              <a:ext uri="{FF2B5EF4-FFF2-40B4-BE49-F238E27FC236}">
                <a16:creationId xmlns:a16="http://schemas.microsoft.com/office/drawing/2014/main" id="{DE60B7EE-2D4D-4AA5-85B5-B098D75603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grpSp>
        <p:nvGrpSpPr>
          <p:cNvPr id="9" name="Group 8">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 individuals, society is unable to fulfill its unlimited wants with the limited resources that are available.</a:t>
              </a:r>
            </a:p>
          </p:txBody>
        </p:sp>
      </p:grpSp>
      <p:grpSp>
        <p:nvGrpSpPr>
          <p:cNvPr id="14" name="Group 13">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more similarities than differences between the constraints that both individuals and society face.</a:t>
              </a:r>
            </a:p>
          </p:txBody>
        </p:sp>
      </p:grpSp>
      <p:grpSp>
        <p:nvGrpSpPr>
          <p:cNvPr id="18" name="Group 17">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Resources like labor, land, capital, and raw materials are not infinite, limiting the quantity of goods and services a society can produce.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production possibilities frontier </a:t>
              </a:r>
              <a:r>
                <a:rPr lang="en-US" sz="2000" dirty="0">
                  <a:solidFill>
                    <a:schemeClr val="bg1"/>
                  </a:solidFill>
                </a:rPr>
                <a:t>is a diagram that shows the combinations of two products that an economy can produce given the resources it has available. </a:t>
              </a:r>
            </a:p>
          </p:txBody>
        </p:sp>
      </p:grpSp>
      <p:pic>
        <p:nvPicPr>
          <p:cNvPr id="15" name="Picture 14" descr="The production possibilities frontier for a tradeoff between health care and education.">
            <a:extLst>
              <a:ext uri="{FF2B5EF4-FFF2-40B4-BE49-F238E27FC236}">
                <a16:creationId xmlns:a16="http://schemas.microsoft.com/office/drawing/2014/main" id="{AD5C37C2-A884-4CE4-BD20-80EC480324D8}"/>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3BC103E4-1D3E-4FBF-ABB4-FFDDF3A0CDEC}"/>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22" name="TextBox 21">
            <a:extLst>
              <a:ext uri="{FF2B5EF4-FFF2-40B4-BE49-F238E27FC236}">
                <a16:creationId xmlns:a16="http://schemas.microsoft.com/office/drawing/2014/main" id="{15810250-DC26-4547-8A4C-3BE5500DDC06}"/>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production possibilities frontier shows a tradeoff between devoting social resources to either health care or education and all possible combinations of the two.</a:t>
              </a:r>
            </a:p>
          </p:txBody>
        </p:sp>
      </p:grpSp>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Points on Axis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The production possibilities frontier for a tradeoff between health care and education.">
            <a:extLst>
              <a:ext uri="{FF2B5EF4-FFF2-40B4-BE49-F238E27FC236}">
                <a16:creationId xmlns:a16="http://schemas.microsoft.com/office/drawing/2014/main" id="{328FD976-08E7-4CBF-8DE1-2D856D7C9240}"/>
              </a:ext>
            </a:extLst>
          </p:cNvPr>
          <p:cNvPicPr>
            <a:picLocks noChangeAspect="1"/>
          </p:cNvPicPr>
          <p:nvPr/>
        </p:nvPicPr>
        <p:blipFill>
          <a:blip r:embed="rId3"/>
          <a:stretch>
            <a:fillRect/>
          </a:stretch>
        </p:blipFill>
        <p:spPr>
          <a:xfrm>
            <a:off x="4143756" y="1636819"/>
            <a:ext cx="3904488" cy="4359302"/>
          </a:xfrm>
          <a:prstGeom prst="rect">
            <a:avLst/>
          </a:prstGeom>
        </p:spPr>
      </p:pic>
      <p:sp>
        <p:nvSpPr>
          <p:cNvPr id="22" name="TextBox 21">
            <a:extLst>
              <a:ext uri="{FF2B5EF4-FFF2-40B4-BE49-F238E27FC236}">
                <a16:creationId xmlns:a16="http://schemas.microsoft.com/office/drawing/2014/main" id="{D6312D8F-3D0B-447A-B6CB-72B59F62088F}"/>
              </a:ext>
            </a:extLst>
          </p:cNvPr>
          <p:cNvSpPr txBox="1"/>
          <p:nvPr/>
        </p:nvSpPr>
        <p:spPr>
          <a:xfrm>
            <a:off x="3378227" y="1267487"/>
            <a:ext cx="1531057" cy="369332"/>
          </a:xfrm>
          <a:prstGeom prst="rect">
            <a:avLst/>
          </a:prstGeom>
          <a:noFill/>
        </p:spPr>
        <p:txBody>
          <a:bodyPr wrap="square" rtlCol="0">
            <a:spAutoFit/>
          </a:bodyPr>
          <a:lstStyle/>
          <a:p>
            <a:r>
              <a:rPr lang="en-US" dirty="0">
                <a:solidFill>
                  <a:srgbClr val="0070C0"/>
                </a:solidFill>
              </a:rPr>
              <a:t>Health Care</a:t>
            </a:r>
          </a:p>
        </p:txBody>
      </p:sp>
      <p:sp>
        <p:nvSpPr>
          <p:cNvPr id="23" name="TextBox 22">
            <a:extLst>
              <a:ext uri="{FF2B5EF4-FFF2-40B4-BE49-F238E27FC236}">
                <a16:creationId xmlns:a16="http://schemas.microsoft.com/office/drawing/2014/main" id="{E155A8E6-50F6-4B7E-B025-5933AC29D924}"/>
              </a:ext>
            </a:extLst>
          </p:cNvPr>
          <p:cNvSpPr txBox="1"/>
          <p:nvPr/>
        </p:nvSpPr>
        <p:spPr>
          <a:xfrm>
            <a:off x="8048244" y="5626789"/>
            <a:ext cx="1308375" cy="369332"/>
          </a:xfrm>
          <a:prstGeom prst="rect">
            <a:avLst/>
          </a:prstGeom>
          <a:noFill/>
        </p:spPr>
        <p:txBody>
          <a:bodyPr wrap="square" rtlCol="0">
            <a:spAutoFit/>
          </a:bodyPr>
          <a:lstStyle/>
          <a:p>
            <a:r>
              <a:rPr lang="en-US" dirty="0">
                <a:solidFill>
                  <a:srgbClr val="0070C0"/>
                </a:solidFill>
              </a:rPr>
              <a:t>Education</a:t>
            </a:r>
          </a:p>
        </p:txBody>
      </p:sp>
      <p:sp>
        <p:nvSpPr>
          <p:cNvPr id="3" name="Flowchart: Connector 2">
            <a:extLst>
              <a:ext uri="{FF2B5EF4-FFF2-40B4-BE49-F238E27FC236}">
                <a16:creationId xmlns:a16="http://schemas.microsoft.com/office/drawing/2014/main" id="{1A40EC9E-EC20-4B94-98B1-69953F5E21A6}"/>
              </a:ext>
            </a:extLst>
          </p:cNvPr>
          <p:cNvSpPr/>
          <p:nvPr/>
        </p:nvSpPr>
        <p:spPr>
          <a:xfrm>
            <a:off x="3941379" y="2073143"/>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D4CAE38-5C8B-4AAA-9785-25ADBA3AC2A2}"/>
              </a:ext>
            </a:extLst>
          </p:cNvPr>
          <p:cNvSpPr/>
          <p:nvPr/>
        </p:nvSpPr>
        <p:spPr>
          <a:xfrm>
            <a:off x="7057696" y="5488262"/>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193507A-2EA3-4B47-9510-890C86B35372}"/>
              </a:ext>
            </a:extLst>
          </p:cNvPr>
          <p:cNvGrpSpPr/>
          <p:nvPr/>
        </p:nvGrpSpPr>
        <p:grpSpPr>
          <a:xfrm>
            <a:off x="513035" y="2016116"/>
            <a:ext cx="2736306" cy="760440"/>
            <a:chOff x="542923" y="1736761"/>
            <a:chExt cx="8058154" cy="806935"/>
          </a:xfrm>
          <a:solidFill>
            <a:srgbClr val="627981"/>
          </a:solidFill>
        </p:grpSpPr>
        <p:sp>
          <p:nvSpPr>
            <p:cNvPr id="11" name="Rectangle 10">
              <a:extLst>
                <a:ext uri="{FF2B5EF4-FFF2-40B4-BE49-F238E27FC236}">
                  <a16:creationId xmlns:a16="http://schemas.microsoft.com/office/drawing/2014/main" id="{8275DA06-259B-46E9-9B17-529E561E2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F1B69A38-90FC-4165-B061-CFA2915F1DB7}"/>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health care</a:t>
              </a:r>
            </a:p>
          </p:txBody>
        </p:sp>
      </p:grpSp>
      <p:grpSp>
        <p:nvGrpSpPr>
          <p:cNvPr id="13" name="Group 12">
            <a:extLst>
              <a:ext uri="{FF2B5EF4-FFF2-40B4-BE49-F238E27FC236}">
                <a16:creationId xmlns:a16="http://schemas.microsoft.com/office/drawing/2014/main" id="{2A7B141D-A77A-4F9C-87FD-B998137272D4}"/>
              </a:ext>
            </a:extLst>
          </p:cNvPr>
          <p:cNvGrpSpPr/>
          <p:nvPr/>
        </p:nvGrpSpPr>
        <p:grpSpPr>
          <a:xfrm>
            <a:off x="8702431" y="4609965"/>
            <a:ext cx="2736306" cy="760440"/>
            <a:chOff x="542923" y="1736761"/>
            <a:chExt cx="8058154" cy="806935"/>
          </a:xfrm>
          <a:solidFill>
            <a:srgbClr val="627981"/>
          </a:solidFill>
        </p:grpSpPr>
        <p:sp>
          <p:nvSpPr>
            <p:cNvPr id="14" name="Rectangle 13">
              <a:extLst>
                <a:ext uri="{FF2B5EF4-FFF2-40B4-BE49-F238E27FC236}">
                  <a16:creationId xmlns:a16="http://schemas.microsoft.com/office/drawing/2014/main" id="{01DA58C2-A26F-4D32-A1BF-18189C614B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573419-BA27-41F7-A8B1-F41E9DD13F7A}"/>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education</a:t>
              </a:r>
            </a:p>
          </p:txBody>
        </p:sp>
      </p:grpSp>
      <p:cxnSp>
        <p:nvCxnSpPr>
          <p:cNvPr id="6" name="Straight Arrow Connector 5">
            <a:extLst>
              <a:ext uri="{FF2B5EF4-FFF2-40B4-BE49-F238E27FC236}">
                <a16:creationId xmlns:a16="http://schemas.microsoft.com/office/drawing/2014/main" id="{CA655C10-40D4-4FB3-920D-62C4A1E08AF2}"/>
              </a:ext>
            </a:extLst>
          </p:cNvPr>
          <p:cNvCxnSpPr>
            <a:cxnSpLocks/>
            <a:stCxn id="11" idx="3"/>
            <a:endCxn id="3" idx="2"/>
          </p:cNvCxnSpPr>
          <p:nvPr/>
        </p:nvCxnSpPr>
        <p:spPr>
          <a:xfrm>
            <a:off x="3249341" y="2396336"/>
            <a:ext cx="69203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A9674B2-A431-4291-B7AB-BE561A439ADF}"/>
              </a:ext>
            </a:extLst>
          </p:cNvPr>
          <p:cNvCxnSpPr>
            <a:cxnSpLocks/>
          </p:cNvCxnSpPr>
          <p:nvPr/>
        </p:nvCxnSpPr>
        <p:spPr>
          <a:xfrm flipH="1">
            <a:off x="7719847" y="4988505"/>
            <a:ext cx="982584" cy="61032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Rectangle 21">
            <a:extLst>
              <a:ext uri="{FF2B5EF4-FFF2-40B4-BE49-F238E27FC236}">
                <a16:creationId xmlns:a16="http://schemas.microsoft.com/office/drawing/2014/main" id="{D8D018A6-EADE-4DF1-AA35-9AA57966BC81}"/>
              </a:ext>
            </a:extLst>
          </p:cNvPr>
          <p:cNvSpPr/>
          <p:nvPr/>
        </p:nvSpPr>
        <p:spPr>
          <a:xfrm>
            <a:off x="1881188" y="3799831"/>
            <a:ext cx="4029078"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is a PPF curved?</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6" name="Picture 15" descr="A graph that shows movement from Point A to Point B which indicates a small drop in health care and a large gain in education.">
            <a:extLst>
              <a:ext uri="{FF2B5EF4-FFF2-40B4-BE49-F238E27FC236}">
                <a16:creationId xmlns:a16="http://schemas.microsoft.com/office/drawing/2014/main" id="{EC9A8E5F-C35E-4BF1-8AC7-0A53277A400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655B639A-F407-43D2-8661-E1C4E588B01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8" name="TextBox 17">
            <a:extLst>
              <a:ext uri="{FF2B5EF4-FFF2-40B4-BE49-F238E27FC236}">
                <a16:creationId xmlns:a16="http://schemas.microsoft.com/office/drawing/2014/main" id="{5EA32DBB-A1F0-4107-83E4-B351632F1154}"/>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9" name="Flowchart: Connector 18">
            <a:extLst>
              <a:ext uri="{FF2B5EF4-FFF2-40B4-BE49-F238E27FC236}">
                <a16:creationId xmlns:a16="http://schemas.microsoft.com/office/drawing/2014/main" id="{6C84E913-E219-4C95-8D24-48AD79D4F224}"/>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BAD6CC4E-9239-4436-9A19-298F4CF39BD7}"/>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418D0B25-F201-4540-B0AC-3AE87B97D63F}"/>
              </a:ext>
            </a:extLst>
          </p:cNvPr>
          <p:cNvCxnSpPr>
            <a:cxnSpLocks/>
            <a:stCxn id="19"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consumption budget constraint is based on the relative prices of two goods and, therefore, a straight line, the production possibilities frontier is a curved line.</a:t>
              </a:r>
            </a:p>
          </p:txBody>
        </p:sp>
      </p:gr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Moving from Point A to Point B produces more gains to education than losses to health care due to the law of diminishing returns.</a:t>
            </a:r>
          </a:p>
        </p:txBody>
      </p:sp>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Law of Diminishing Returns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2EA6A50E-4311-49EC-B9E9-F74E38C7572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7" name="TextBox 6">
            <a:extLst>
              <a:ext uri="{FF2B5EF4-FFF2-40B4-BE49-F238E27FC236}">
                <a16:creationId xmlns:a16="http://schemas.microsoft.com/office/drawing/2014/main" id="{EBB0474C-8C43-4A07-954C-AA3160076FA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8E81A339-4419-4B48-B8A0-E02238102F7F}"/>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1" name="Flowchart: Connector 10">
            <a:extLst>
              <a:ext uri="{FF2B5EF4-FFF2-40B4-BE49-F238E27FC236}">
                <a16:creationId xmlns:a16="http://schemas.microsoft.com/office/drawing/2014/main" id="{F05C28A3-1C49-41E1-8776-2D5767BE4E66}"/>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16E70EA9-64DC-48F6-B775-A773EE3B3C69}"/>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CAE2AF64-51A3-4C04-BAF5-943151DD1C29}"/>
              </a:ext>
            </a:extLst>
          </p:cNvPr>
          <p:cNvCxnSpPr>
            <a:cxnSpLocks/>
            <a:stCxn id="11"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Diverting some resources away from A to B causes little reduction in health because the last few dollars going into health care services are not producing much additional gain in health.</a:t>
              </a:r>
            </a:p>
          </p:txBody>
        </p:sp>
      </p:gr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Putting those marginal dollars into education, which is completely without resources at Point A, can produce relatively large gains.</a:t>
            </a:r>
          </a:p>
        </p:txBody>
      </p:sp>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trashcan with an X covering it.">
            <a:extLst>
              <a:ext uri="{FF2B5EF4-FFF2-40B4-BE49-F238E27FC236}">
                <a16:creationId xmlns:a16="http://schemas.microsoft.com/office/drawing/2014/main" id="{8182AFE1-3D65-40FA-83CE-3857CFD791C0}"/>
              </a:ext>
            </a:extLst>
          </p:cNvPr>
          <p:cNvGrpSpPr/>
          <p:nvPr/>
        </p:nvGrpSpPr>
        <p:grpSpPr>
          <a:xfrm>
            <a:off x="4827707" y="4353044"/>
            <a:ext cx="2286000" cy="2618098"/>
            <a:chOff x="4953000" y="2662742"/>
            <a:chExt cx="2286000" cy="2618098"/>
          </a:xfrm>
        </p:grpSpPr>
        <p:pic>
          <p:nvPicPr>
            <p:cNvPr id="4" name="Graphic 3" descr="Garbage">
              <a:extLst>
                <a:ext uri="{FF2B5EF4-FFF2-40B4-BE49-F238E27FC236}">
                  <a16:creationId xmlns:a16="http://schemas.microsoft.com/office/drawing/2014/main" id="{5EE57715-0C9A-4389-8406-8D110E3565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53000" y="2662742"/>
              <a:ext cx="2286000" cy="2286000"/>
            </a:xfrm>
            <a:prstGeom prst="rect">
              <a:avLst/>
            </a:prstGeom>
          </p:spPr>
        </p:pic>
        <p:sp>
          <p:nvSpPr>
            <p:cNvPr id="5" name="Multiplication Sign 4">
              <a:extLst>
                <a:ext uri="{FF2B5EF4-FFF2-40B4-BE49-F238E27FC236}">
                  <a16:creationId xmlns:a16="http://schemas.microsoft.com/office/drawing/2014/main" id="{99FDCC08-622D-4F6E-9E1E-03311CBC00C2}"/>
                </a:ext>
              </a:extLst>
            </p:cNvPr>
            <p:cNvSpPr/>
            <p:nvPr/>
          </p:nvSpPr>
          <p:spPr>
            <a:xfrm rot="403395">
              <a:off x="5412441" y="2889454"/>
              <a:ext cx="1367117" cy="239138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Efficiency</a:t>
              </a:r>
              <a:r>
                <a:rPr lang="en-US" sz="2000" dirty="0">
                  <a:solidFill>
                    <a:schemeClr val="bg1"/>
                  </a:solidFill>
                </a:rPr>
                <a:t> refers to lack of waste.</a:t>
              </a:r>
            </a:p>
          </p:txBody>
        </p:sp>
      </p:grpSp>
      <p:grpSp>
        <p:nvGrpSpPr>
          <p:cNvPr id="12" name="Group 11">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efficient machine operates at low cost because it is not wasting energy or materials.</a:t>
              </a:r>
            </a:p>
          </p:txBody>
        </p:sp>
      </p:grpSp>
      <p:grpSp>
        <p:nvGrpSpPr>
          <p:cNvPr id="15" name="Group 14">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production possibilities curve illustrates two kinds of efficiency: </a:t>
              </a:r>
              <a:r>
                <a:rPr lang="en-US" sz="2000" b="1" dirty="0">
                  <a:solidFill>
                    <a:schemeClr val="bg1"/>
                  </a:solidFill>
                </a:rPr>
                <a:t>productive efficiency</a:t>
              </a:r>
              <a:r>
                <a:rPr lang="en-US" sz="2000" dirty="0">
                  <a:solidFill>
                    <a:schemeClr val="bg1"/>
                  </a:solidFill>
                </a:rPr>
                <a:t> and </a:t>
              </a:r>
              <a:r>
                <a:rPr lang="en-US" sz="2000" b="1" dirty="0">
                  <a:solidFill>
                    <a:schemeClr val="bg1"/>
                  </a:solidFill>
                </a:rPr>
                <a:t>allocative efficiency</a:t>
              </a:r>
              <a:r>
                <a:rPr lang="en-US" sz="2000" dirty="0">
                  <a:solidFill>
                    <a:schemeClr val="bg1"/>
                  </a:solidFill>
                </a:rPr>
                <a:t>.</a:t>
              </a:r>
            </a:p>
          </p:txBody>
        </p:sp>
      </p:grpSp>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p:txBody>
        </p:sp>
      </p:grpSp>
      <p:grpSp>
        <p:nvGrpSpPr>
          <p:cNvPr id="17" name="Group 16">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points along the PPF display productive efficiency, but points outside of the PPF, like point R, do not.</a:t>
              </a:r>
            </a:p>
          </p:txBody>
        </p:sp>
      </p:grpSp>
      <p:cxnSp>
        <p:nvCxnSpPr>
          <p:cNvPr id="6" name="Straight Arrow Connector 5">
            <a:extLst>
              <a:ext uri="{FF2B5EF4-FFF2-40B4-BE49-F238E27FC236}">
                <a16:creationId xmlns:a16="http://schemas.microsoft.com/office/drawing/2014/main" id="{C39AB680-BFA5-4C7A-A3E1-BD6B0E148C21}"/>
              </a:ext>
            </a:extLst>
          </p:cNvPr>
          <p:cNvCxnSpPr/>
          <p:nvPr/>
        </p:nvCxnSpPr>
        <p:spPr>
          <a:xfrm flipH="1">
            <a:off x="8607972" y="2617076"/>
            <a:ext cx="756745" cy="73292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33026F7-3E00-4F83-93C8-83E267C920DF}"/>
              </a:ext>
            </a:extLst>
          </p:cNvPr>
          <p:cNvSpPr txBox="1"/>
          <p:nvPr/>
        </p:nvSpPr>
        <p:spPr>
          <a:xfrm>
            <a:off x="8749863" y="1970745"/>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Any point along the PPF displays productive efficiency</a:t>
            </a:r>
          </a:p>
        </p:txBody>
      </p:sp>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696</TotalTime>
  <Words>1985</Words>
  <Application>Microsoft Office PowerPoint</Application>
  <PresentationFormat>Widescreen</PresentationFormat>
  <Paragraphs>107</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64</cp:revision>
  <dcterms:created xsi:type="dcterms:W3CDTF">2017-06-16T13:06:21Z</dcterms:created>
  <dcterms:modified xsi:type="dcterms:W3CDTF">2021-04-02T21:58:56Z</dcterms:modified>
</cp:coreProperties>
</file>