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93" r:id="rId4"/>
    <p:sldId id="294" r:id="rId5"/>
    <p:sldId id="290" r:id="rId6"/>
    <p:sldId id="295" r:id="rId7"/>
    <p:sldId id="291" r:id="rId8"/>
    <p:sldId id="296" r:id="rId9"/>
    <p:sldId id="297" r:id="rId10"/>
    <p:sldId id="298" r:id="rId11"/>
    <p:sldId id="371" r:id="rId12"/>
    <p:sldId id="370" r:id="rId13"/>
    <p:sldId id="369"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schemeClr val="tx1">
                    <a:lumMod val="75000"/>
                    <a:lumOff val="25000"/>
                  </a:schemeClr>
                </a:solidFill>
                <a:latin typeface="Century Gothic" panose="020B0502020202020204" pitchFamily="34" charset="0"/>
              </a:rPr>
              <a:t>What Happens When a Country Has an Absolute Advantage in All Goods</a:t>
            </a: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74687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07173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308722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35389"/>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2EB06552-A12C-4681-A785-5B0AE68D72C1}"/>
              </a:ext>
            </a:extLst>
          </p:cNvPr>
          <p:cNvGraphicFramePr>
            <a:graphicFrameLocks noGrp="1"/>
          </p:cNvGraphicFramePr>
          <p:nvPr>
            <p:extLst>
              <p:ext uri="{D42A27DB-BD31-4B8C-83A1-F6EECF244321}">
                <p14:modId xmlns:p14="http://schemas.microsoft.com/office/powerpoint/2010/main" val="693755465"/>
              </p:ext>
            </p:extLst>
          </p:nvPr>
        </p:nvGraphicFramePr>
        <p:xfrm>
          <a:off x="1997078" y="1603667"/>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658556519"/>
                    </a:ext>
                  </a:extLst>
                </a:gridCol>
                <a:gridCol w="2709333">
                  <a:extLst>
                    <a:ext uri="{9D8B030D-6E8A-4147-A177-3AD203B41FA5}">
                      <a16:colId xmlns:a16="http://schemas.microsoft.com/office/drawing/2014/main" val="2479547320"/>
                    </a:ext>
                  </a:extLst>
                </a:gridCol>
                <a:gridCol w="2709333">
                  <a:extLst>
                    <a:ext uri="{9D8B030D-6E8A-4147-A177-3AD203B41FA5}">
                      <a16:colId xmlns:a16="http://schemas.microsoft.com/office/drawing/2014/main" val="3263055184"/>
                    </a:ext>
                  </a:extLst>
                </a:gridCol>
              </a:tblGrid>
              <a:tr h="370840">
                <a:tc gridSpan="3">
                  <a:txBody>
                    <a:bodyPr/>
                    <a:lstStyle/>
                    <a:p>
                      <a:pPr algn="ctr"/>
                      <a:r>
                        <a:rPr lang="en-US" dirty="0">
                          <a:solidFill>
                            <a:schemeClr val="tx1"/>
                          </a:solidFill>
                        </a:rPr>
                        <a:t>Resources Needed to Produce Shoes and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731337"/>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Shoes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901561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 worker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8663960"/>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6615468"/>
                  </a:ext>
                </a:extLst>
              </a:tr>
            </a:tbl>
          </a:graphicData>
        </a:graphic>
      </p:graphicFrame>
      <p:grpSp>
        <p:nvGrpSpPr>
          <p:cNvPr id="9" name="Group 8">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spTree>
    <p:extLst>
      <p:ext uri="{BB962C8B-B14F-4D97-AF65-F5344CB8AC3E}">
        <p14:creationId xmlns:p14="http://schemas.microsoft.com/office/powerpoint/2010/main" val="206553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descr="Box">
            <a:extLst>
              <a:ext uri="{FF2B5EF4-FFF2-40B4-BE49-F238E27FC236}">
                <a16:creationId xmlns:a16="http://schemas.microsoft.com/office/drawing/2014/main" id="{61650806-18C5-4DE4-865B-A4148E447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descr="Man">
            <a:extLst>
              <a:ext uri="{FF2B5EF4-FFF2-40B4-BE49-F238E27FC236}">
                <a16:creationId xmlns:a16="http://schemas.microsoft.com/office/drawing/2014/main" id="{10D0D680-22A1-41AB-B30C-C2219C3983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8199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0D56885-A85B-497C-86AB-6CB744F0DFB6}"/>
              </a:ext>
            </a:extLst>
          </p:cNvPr>
          <p:cNvGraphicFramePr>
            <a:graphicFrameLocks noGrp="1"/>
          </p:cNvGraphicFramePr>
          <p:nvPr>
            <p:extLst>
              <p:ext uri="{D42A27DB-BD31-4B8C-83A1-F6EECF244321}">
                <p14:modId xmlns:p14="http://schemas.microsoft.com/office/powerpoint/2010/main" val="4019417884"/>
              </p:ext>
            </p:extLst>
          </p:nvPr>
        </p:nvGraphicFramePr>
        <p:xfrm>
          <a:off x="2031999" y="1661861"/>
          <a:ext cx="8127999" cy="1752600"/>
        </p:xfrm>
        <a:graphic>
          <a:graphicData uri="http://schemas.openxmlformats.org/drawingml/2006/table">
            <a:tbl>
              <a:tblPr firstRow="1" bandRow="1">
                <a:tableStyleId>{5C22544A-7EE6-4342-B048-85BDC9FD1C3A}</a:tableStyleId>
              </a:tblPr>
              <a:tblGrid>
                <a:gridCol w="1467946">
                  <a:extLst>
                    <a:ext uri="{9D8B030D-6E8A-4147-A177-3AD203B41FA5}">
                      <a16:colId xmlns:a16="http://schemas.microsoft.com/office/drawing/2014/main" val="1610532625"/>
                    </a:ext>
                  </a:extLst>
                </a:gridCol>
                <a:gridCol w="2979683">
                  <a:extLst>
                    <a:ext uri="{9D8B030D-6E8A-4147-A177-3AD203B41FA5}">
                      <a16:colId xmlns:a16="http://schemas.microsoft.com/office/drawing/2014/main" val="3818637707"/>
                    </a:ext>
                  </a:extLst>
                </a:gridCol>
                <a:gridCol w="3680370">
                  <a:extLst>
                    <a:ext uri="{9D8B030D-6E8A-4147-A177-3AD203B41FA5}">
                      <a16:colId xmlns:a16="http://schemas.microsoft.com/office/drawing/2014/main" val="2462624972"/>
                    </a:ext>
                  </a:extLst>
                </a:gridCol>
              </a:tblGrid>
              <a:tr h="370840">
                <a:tc gridSpan="3">
                  <a:txBody>
                    <a:bodyPr/>
                    <a:lstStyle/>
                    <a:p>
                      <a:pPr algn="ctr"/>
                      <a:r>
                        <a:rPr lang="en-US" dirty="0">
                          <a:solidFill>
                            <a:schemeClr val="tx1"/>
                          </a:solidFill>
                        </a:rPr>
                        <a:t>Production Possibilities before Trade with Complete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5869983"/>
                  </a:ext>
                </a:extLst>
              </a:tr>
              <a:tr h="47279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Shoe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Refrigerator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7910395"/>
                  </a:ext>
                </a:extLst>
              </a:tr>
              <a:tr h="370840">
                <a:tc>
                  <a:txBody>
                    <a:bodyPr/>
                    <a:lstStyle/>
                    <a:p>
                      <a:pPr algn="ctr"/>
                      <a:r>
                        <a:rPr lang="en-US" dirty="0">
                          <a:solidFill>
                            <a:schemeClr val="tx1"/>
                          </a:solidFill>
                        </a:rPr>
                        <a:t>United States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897165"/>
                  </a:ext>
                </a:extLst>
              </a:tr>
              <a:tr h="370840">
                <a:tc>
                  <a:txBody>
                    <a:bodyPr/>
                    <a:lstStyle/>
                    <a:p>
                      <a:pPr algn="ctr"/>
                      <a:r>
                        <a:rPr lang="en-US" dirty="0">
                          <a:solidFill>
                            <a:schemeClr val="tx1"/>
                          </a:solidFill>
                        </a:rPr>
                        <a:t>Mexico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8367078"/>
                  </a:ext>
                </a:extLst>
              </a:tr>
            </a:tbl>
          </a:graphicData>
        </a:graphic>
      </p:graphicFrame>
      <p:grpSp>
        <p:nvGrpSpPr>
          <p:cNvPr id="5" name="Group 4">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748343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6"/>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300474559"/>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Total Production at Point </a:t>
                      </a:r>
                      <a:r>
                        <a:rPr lang="en-US" i="1" dirty="0">
                          <a:solidFill>
                            <a:schemeClr val="tx1"/>
                          </a:solidFill>
                        </a:rPr>
                        <a:t>A</a:t>
                      </a:r>
                      <a:r>
                        <a:rPr lang="en-US" dirty="0">
                          <a:solidFill>
                            <a:schemeClr val="tx1"/>
                          </a:solidFill>
                        </a:rPr>
                        <a:t>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255425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571392493"/>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Shifting Production Toward Comparative Advantage Raises Total Output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79888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440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1785746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1697</Words>
  <Application>Microsoft Office PowerPoint</Application>
  <PresentationFormat>Widescreen</PresentationFormat>
  <Paragraphs>162</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31</cp:revision>
  <dcterms:created xsi:type="dcterms:W3CDTF">2017-06-16T13:06:21Z</dcterms:created>
  <dcterms:modified xsi:type="dcterms:W3CDTF">2021-06-11T19:39:53Z</dcterms:modified>
</cp:coreProperties>
</file>