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93" r:id="rId4"/>
    <p:sldId id="257" r:id="rId5"/>
    <p:sldId id="289" r:id="rId6"/>
    <p:sldId id="294" r:id="rId7"/>
    <p:sldId id="295" r:id="rId8"/>
    <p:sldId id="371" r:id="rId9"/>
    <p:sldId id="370" r:id="rId10"/>
    <p:sldId id="296" r:id="rId11"/>
    <p:sldId id="290" r:id="rId12"/>
    <p:sldId id="291" r:id="rId13"/>
    <p:sldId id="297" r:id="rId14"/>
    <p:sldId id="298" r:id="rId15"/>
    <p:sldId id="369"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45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advantages of intra-industry trading and explain the relationship between economies of scale and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639457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Specialization in the world economy can be very finely split in international trade, which economists call splitting up the value chain. The value chain describes how a </a:t>
            </a:r>
            <a:r>
              <a:rPr lang="en-US" sz="1200" kern="1200">
                <a:solidFill>
                  <a:schemeClr val="tx1"/>
                </a:solidFill>
                <a:effectLst/>
                <a:latin typeface="+mn-lt"/>
                <a:ea typeface="+mn-ea"/>
                <a:cs typeface="+mn-cs"/>
              </a:rPr>
              <a:t>good is </a:t>
            </a:r>
            <a:r>
              <a:rPr lang="en-US" sz="1200" kern="1200" dirty="0">
                <a:solidFill>
                  <a:schemeClr val="tx1"/>
                </a:solidFill>
                <a:effectLst/>
                <a:latin typeface="+mn-lt"/>
                <a:ea typeface="+mn-ea"/>
                <a:cs typeface="+mn-cs"/>
              </a:rPr>
              <a:t>produced in stages. Thanks in large part to improvements in communication technology, sharing information, and transportation, it has become easier to split up the value chain.</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broad reason that intra-industry trade between similar nations produces economic gains involves economies of scale. The concept of economies of scale means that as the scale of output goes up, average costs of production decline—at least up to a point. In this example, Plant M can produce output more cheaply than Plant S because of economies of scale.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concept of economies of scale becomes relevant to international trade when it enables one or two large producers to supply the entire country. For example, a single large automobile factory could probably supply all the cars consumers purchase in a smaller economy like the UK. If a country has only one or two large factories and no international trade, consumers in that country would have little variety in choices. International trade allows a combination of lower average production costs from economies of scale and increased variety from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468033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sources of gains from intra-industry trade between similar economies help to broaden the concept of comparative advantage. In intra-industry trade, climate or geography do not determine the level of worker productivity. How firms engage in specific learning about specialized products determines the level of worker productivity. Comparative advantage can be dynamic: it can evolve as one develops new skills and manufacturers split the value chain in new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179985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half of all world trade happens between similar high-income economies, such as the United States and the European Union.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207093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trade should happen between economies with large differences in opportunity costs of production. It also suggests that each economy should specialize to a degree in certain products, and then exchange those products.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Roughly half of all world trade involves shipping goods between the similar high-income economies in the following locations: the United States, Canada, the European Union, Japan, Mexico, and China.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economies should specialize in certain products and then exchange those products. A high proportion of trade, however, is intra-industry trade: trade of goods within the same industry from one country to another. For example, the United States produces and exports autos and imports autos.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 The division of labor leads to learning, innovation, and unique skills. Economies of scale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090193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5746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a:p>
            <a:endParaRPr lang="en-US" dirty="0"/>
          </a:p>
          <a:p>
            <a:r>
              <a:rPr lang="en-US" dirty="0"/>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295219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working on very specific and particular products, firms in certain countries develop unique and different skills. Specialization in the world economy can be finely split. Recent years have seen a trend in international trade, which economists call splitting up the value chain. The value chain describes how a good is produced in stages.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080604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34050" y="2214037"/>
            <a:ext cx="940657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Intra-industry Trade between Similar Economies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60747" cy="369332"/>
          </a:xfrm>
          <a:prstGeom prst="rect">
            <a:avLst/>
          </a:prstGeom>
          <a:noFill/>
        </p:spPr>
        <p:txBody>
          <a:bodyPr wrap="none" rtlCol="0">
            <a:spAutoFit/>
          </a:bodyPr>
          <a:lstStyle/>
          <a:p>
            <a:r>
              <a:rPr lang="en-US" i="1" dirty="0"/>
              <a:t>Principles </a:t>
            </a:r>
            <a:r>
              <a:rPr lang="en-US" i="1"/>
              <a:t>of Macroeconomics</a:t>
            </a:r>
            <a:endParaRPr lang="en-US" i="1" dirty="0"/>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Value Chain: iPhone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3DAD68-6528-4EC9-BFF8-253C63219EFC}"/>
              </a:ext>
            </a:extLst>
          </p:cNvPr>
          <p:cNvSpPr/>
          <p:nvPr/>
        </p:nvSpPr>
        <p:spPr>
          <a:xfrm>
            <a:off x="1881188" y="1570359"/>
            <a:ext cx="8429625"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Producing the iPhone involves the following phases:</a:t>
            </a:r>
          </a:p>
        </p:txBody>
      </p:sp>
      <p:sp>
        <p:nvSpPr>
          <p:cNvPr id="4" name="Rectangle 3">
            <a:extLst>
              <a:ext uri="{FF2B5EF4-FFF2-40B4-BE49-F238E27FC236}">
                <a16:creationId xmlns:a16="http://schemas.microsoft.com/office/drawing/2014/main" id="{5E9E2A0D-6885-4032-BBC2-456A1FF7DC5D}"/>
              </a:ext>
            </a:extLst>
          </p:cNvPr>
          <p:cNvSpPr/>
          <p:nvPr/>
        </p:nvSpPr>
        <p:spPr>
          <a:xfrm>
            <a:off x="3770586" y="264896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Designing and engineering the phone in the United States</a:t>
            </a:r>
          </a:p>
        </p:txBody>
      </p:sp>
      <p:sp>
        <p:nvSpPr>
          <p:cNvPr id="11" name="Rectangle 10">
            <a:extLst>
              <a:ext uri="{FF2B5EF4-FFF2-40B4-BE49-F238E27FC236}">
                <a16:creationId xmlns:a16="http://schemas.microsoft.com/office/drawing/2014/main" id="{C93CE0E9-6D1D-4E85-986F-8625E9B5E492}"/>
              </a:ext>
            </a:extLst>
          </p:cNvPr>
          <p:cNvSpPr/>
          <p:nvPr/>
        </p:nvSpPr>
        <p:spPr>
          <a:xfrm>
            <a:off x="3770585" y="373152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Supplying parts from Korea</a:t>
            </a:r>
          </a:p>
        </p:txBody>
      </p:sp>
      <p:sp>
        <p:nvSpPr>
          <p:cNvPr id="12" name="Rectangle 11">
            <a:extLst>
              <a:ext uri="{FF2B5EF4-FFF2-40B4-BE49-F238E27FC236}">
                <a16:creationId xmlns:a16="http://schemas.microsoft.com/office/drawing/2014/main" id="{1E542463-406C-4BCC-A696-BB7F03C2D6EC}"/>
              </a:ext>
            </a:extLst>
          </p:cNvPr>
          <p:cNvSpPr/>
          <p:nvPr/>
        </p:nvSpPr>
        <p:spPr>
          <a:xfrm>
            <a:off x="3770584" y="483511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Assembling the parts in China</a:t>
            </a:r>
          </a:p>
        </p:txBody>
      </p:sp>
      <p:sp>
        <p:nvSpPr>
          <p:cNvPr id="13" name="Rectangle 12">
            <a:extLst>
              <a:ext uri="{FF2B5EF4-FFF2-40B4-BE49-F238E27FC236}">
                <a16:creationId xmlns:a16="http://schemas.microsoft.com/office/drawing/2014/main" id="{20D1B00B-FA9C-45BA-982D-76C6439740F4}"/>
              </a:ext>
            </a:extLst>
          </p:cNvPr>
          <p:cNvSpPr/>
          <p:nvPr/>
        </p:nvSpPr>
        <p:spPr>
          <a:xfrm>
            <a:off x="3770583" y="591767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Advertising and marketing in the United States</a:t>
            </a:r>
          </a:p>
        </p:txBody>
      </p:sp>
      <p:sp>
        <p:nvSpPr>
          <p:cNvPr id="6" name="Arrow: Down 5">
            <a:extLst>
              <a:ext uri="{FF2B5EF4-FFF2-40B4-BE49-F238E27FC236}">
                <a16:creationId xmlns:a16="http://schemas.microsoft.com/office/drawing/2014/main" id="{26F9D16A-0916-432C-AAC0-81541AEDDF29}"/>
              </a:ext>
            </a:extLst>
          </p:cNvPr>
          <p:cNvSpPr/>
          <p:nvPr/>
        </p:nvSpPr>
        <p:spPr>
          <a:xfrm>
            <a:off x="5880538" y="33058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Down 14">
            <a:extLst>
              <a:ext uri="{FF2B5EF4-FFF2-40B4-BE49-F238E27FC236}">
                <a16:creationId xmlns:a16="http://schemas.microsoft.com/office/drawing/2014/main" id="{5129871A-7EF4-4C97-9440-4F9E4FC2AC68}"/>
              </a:ext>
            </a:extLst>
          </p:cNvPr>
          <p:cNvSpPr/>
          <p:nvPr/>
        </p:nvSpPr>
        <p:spPr>
          <a:xfrm>
            <a:off x="5880537" y="4409440"/>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Down 15">
            <a:extLst>
              <a:ext uri="{FF2B5EF4-FFF2-40B4-BE49-F238E27FC236}">
                <a16:creationId xmlns:a16="http://schemas.microsoft.com/office/drawing/2014/main" id="{80E200CE-DE73-4A83-85F9-99952F47372D}"/>
              </a:ext>
            </a:extLst>
          </p:cNvPr>
          <p:cNvSpPr/>
          <p:nvPr/>
        </p:nvSpPr>
        <p:spPr>
          <a:xfrm>
            <a:off x="5880537" y="54972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6453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 Competition, Variety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722085CF-D0DF-47A0-A9D3-1C29A7F191B2}"/>
              </a:ext>
            </a:extLst>
          </p:cNvPr>
          <p:cNvGrpSpPr/>
          <p:nvPr/>
        </p:nvGrpSpPr>
        <p:grpSpPr>
          <a:xfrm>
            <a:off x="1203214" y="1429560"/>
            <a:ext cx="3473668" cy="1647532"/>
            <a:chOff x="542923" y="1736761"/>
            <a:chExt cx="8058154" cy="907924"/>
          </a:xfrm>
          <a:solidFill>
            <a:srgbClr val="627981"/>
          </a:solidFill>
        </p:grpSpPr>
        <p:sp>
          <p:nvSpPr>
            <p:cNvPr id="7" name="Rectangle 6">
              <a:extLst>
                <a:ext uri="{FF2B5EF4-FFF2-40B4-BE49-F238E27FC236}">
                  <a16:creationId xmlns:a16="http://schemas.microsoft.com/office/drawing/2014/main" id="{1E6BDA11-6391-4815-8EF8-DA5C4E01F06A}"/>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A94D96AF-2D1C-4945-B7C8-D10A3CD75CDA}"/>
                </a:ext>
              </a:extLst>
            </p:cNvPr>
            <p:cNvSpPr txBox="1"/>
            <p:nvPr/>
          </p:nvSpPr>
          <p:spPr>
            <a:xfrm>
              <a:off x="655852" y="1770270"/>
              <a:ext cx="7807571" cy="74960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A second reason that intra-industry trade between similar nations produces economic gains involves economies of scale.</a:t>
              </a:r>
            </a:p>
          </p:txBody>
        </p:sp>
      </p:grpSp>
      <p:grpSp>
        <p:nvGrpSpPr>
          <p:cNvPr id="12" name="Group 11">
            <a:extLst>
              <a:ext uri="{FF2B5EF4-FFF2-40B4-BE49-F238E27FC236}">
                <a16:creationId xmlns:a16="http://schemas.microsoft.com/office/drawing/2014/main" id="{2A61A221-0E6F-419C-8E52-E0E78F700BA2}"/>
              </a:ext>
            </a:extLst>
          </p:cNvPr>
          <p:cNvGrpSpPr/>
          <p:nvPr/>
        </p:nvGrpSpPr>
        <p:grpSpPr>
          <a:xfrm>
            <a:off x="1203214" y="4678315"/>
            <a:ext cx="3473668" cy="1298440"/>
            <a:chOff x="542923" y="1736761"/>
            <a:chExt cx="8058154" cy="907924"/>
          </a:xfrm>
          <a:solidFill>
            <a:srgbClr val="627981"/>
          </a:solidFill>
        </p:grpSpPr>
        <p:sp>
          <p:nvSpPr>
            <p:cNvPr id="13" name="Rectangle 12">
              <a:extLst>
                <a:ext uri="{FF2B5EF4-FFF2-40B4-BE49-F238E27FC236}">
                  <a16:creationId xmlns:a16="http://schemas.microsoft.com/office/drawing/2014/main" id="{782B17C2-4DBE-47C8-84D9-69EE9436854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2665E997-C942-4643-B3BB-CFAE8523318F}"/>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In this example, Plant </a:t>
              </a:r>
              <a:r>
                <a:rPr lang="en-US" i="1" dirty="0">
                  <a:solidFill>
                    <a:schemeClr val="bg1"/>
                  </a:solidFill>
                </a:rPr>
                <a:t>M</a:t>
              </a:r>
              <a:r>
                <a:rPr lang="en-US" dirty="0">
                  <a:solidFill>
                    <a:schemeClr val="bg1"/>
                  </a:solidFill>
                </a:rPr>
                <a:t> can produce output more cheaply than Plant </a:t>
              </a:r>
              <a:r>
                <a:rPr lang="en-US" i="1" dirty="0">
                  <a:solidFill>
                    <a:schemeClr val="bg1"/>
                  </a:solidFill>
                </a:rPr>
                <a:t>S</a:t>
              </a:r>
              <a:r>
                <a:rPr lang="en-US" dirty="0">
                  <a:solidFill>
                    <a:schemeClr val="bg1"/>
                  </a:solidFill>
                </a:rPr>
                <a:t> because of economies of scale. </a:t>
              </a:r>
            </a:p>
          </p:txBody>
        </p:sp>
      </p:grpSp>
      <p:grpSp>
        <p:nvGrpSpPr>
          <p:cNvPr id="11" name="Group 10">
            <a:extLst>
              <a:ext uri="{FF2B5EF4-FFF2-40B4-BE49-F238E27FC236}">
                <a16:creationId xmlns:a16="http://schemas.microsoft.com/office/drawing/2014/main" id="{47215299-6BC8-4C9F-BD78-20F8091914F1}"/>
              </a:ext>
            </a:extLst>
          </p:cNvPr>
          <p:cNvGrpSpPr/>
          <p:nvPr/>
        </p:nvGrpSpPr>
        <p:grpSpPr>
          <a:xfrm>
            <a:off x="1203214" y="3189288"/>
            <a:ext cx="3473668" cy="1376831"/>
            <a:chOff x="542923" y="1736761"/>
            <a:chExt cx="8058154" cy="907924"/>
          </a:xfrm>
          <a:solidFill>
            <a:srgbClr val="627981"/>
          </a:solidFill>
        </p:grpSpPr>
        <p:sp>
          <p:nvSpPr>
            <p:cNvPr id="15" name="Rectangle 14">
              <a:extLst>
                <a:ext uri="{FF2B5EF4-FFF2-40B4-BE49-F238E27FC236}">
                  <a16:creationId xmlns:a16="http://schemas.microsoft.com/office/drawing/2014/main" id="{1CC98A5B-4281-4132-BE75-4D95CC93CD8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0D5E1123-2A7C-4EFC-9EF9-32BB2DD50043}"/>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The concept of </a:t>
              </a:r>
              <a:r>
                <a:rPr lang="en-US" b="1" dirty="0">
                  <a:solidFill>
                    <a:schemeClr val="bg1"/>
                  </a:solidFill>
                </a:rPr>
                <a:t>economies of scale </a:t>
              </a:r>
              <a:r>
                <a:rPr lang="en-US" dirty="0">
                  <a:solidFill>
                    <a:schemeClr val="bg1"/>
                  </a:solidFill>
                </a:rPr>
                <a:t>means that as the scale of output goes up, average costs of production decline.</a:t>
              </a:r>
            </a:p>
          </p:txBody>
        </p:sp>
      </p:grpSp>
      <p:pic>
        <p:nvPicPr>
          <p:cNvPr id="3" name="Picture 2" descr="A graph illustrating economies of scale.">
            <a:extLst>
              <a:ext uri="{FF2B5EF4-FFF2-40B4-BE49-F238E27FC236}">
                <a16:creationId xmlns:a16="http://schemas.microsoft.com/office/drawing/2014/main" id="{6DB30BE9-3A23-4B90-900F-5641654312BB}"/>
              </a:ext>
            </a:extLst>
          </p:cNvPr>
          <p:cNvPicPr>
            <a:picLocks noChangeAspect="1"/>
          </p:cNvPicPr>
          <p:nvPr/>
        </p:nvPicPr>
        <p:blipFill>
          <a:blip r:embed="rId3"/>
          <a:stretch>
            <a:fillRect/>
          </a:stretch>
        </p:blipFill>
        <p:spPr>
          <a:xfrm>
            <a:off x="5093109" y="1568920"/>
            <a:ext cx="6575166" cy="4265967"/>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 Competition, Variety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9488" y="1601284"/>
            <a:ext cx="8058154" cy="1049172"/>
            <a:chOff x="542923" y="1736761"/>
            <a:chExt cx="8058154" cy="1049172"/>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0491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economies of scale becomes relevant to international trade when it enables one or two large producers to supply the entire country.</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66923" y="2783711"/>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single large automobile factory could probably supply all the cars consumers purchase in a smaller economy like the UK.</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66923" y="369603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country has only one or two large factories and no international trade, consumers in that country would have little variety in choices.</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66923" y="460835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International trade allows a combination of lower average production costs from economies of scale and increased variety from trade.</a:t>
              </a:r>
            </a:p>
          </p:txBody>
        </p:sp>
      </p:grpSp>
    </p:spTree>
    <p:extLst>
      <p:ext uri="{BB962C8B-B14F-4D97-AF65-F5344CB8AC3E}">
        <p14:creationId xmlns:p14="http://schemas.microsoft.com/office/powerpoint/2010/main" val="3919288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Dynamic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5361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sources of gains from intra-industry trade between similar economies help to broaden the concept of comparative advantage.</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53618"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intra-industry trade, climate or geography do not determine the level of worker productivity.</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53618"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firms engage in specific learning about specialized products determines the level of worker productivity.</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53618"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Comparative advantage can be dynamic: it can evolve as one develops new skills and manufacturers split the value chain in new ways.</a:t>
              </a:r>
            </a:p>
          </p:txBody>
        </p:sp>
      </p:grpSp>
    </p:spTree>
    <p:extLst>
      <p:ext uri="{BB962C8B-B14F-4D97-AF65-F5344CB8AC3E}">
        <p14:creationId xmlns:p14="http://schemas.microsoft.com/office/powerpoint/2010/main" val="98992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65993"/>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large share of global trade happens between high-income economies that are quite similar in having well-educated workers and advanced technology.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countries practice intra-industry trade, in which they import and export the same products at the same time, like cars, machinery, and computers.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case of intra-industry trade between economies with similar income levels, the gains from trade come from specialized learning in very particular tasks and from economies of scale.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Splitting up the value chain means that several stages of producing a good take place in different countries around the world.</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978CB8F-CD7E-451D-B346-1FEEA2FA6524}"/>
              </a:ext>
            </a:extLst>
          </p:cNvPr>
          <p:cNvSpPr txBox="1"/>
          <p:nvPr/>
        </p:nvSpPr>
        <p:spPr>
          <a:xfrm>
            <a:off x="1576030" y="4821541"/>
            <a:ext cx="9039940" cy="1238439"/>
          </a:xfrm>
          <a:prstGeom prst="rect">
            <a:avLst/>
          </a:prstGeom>
          <a:solidFill>
            <a:srgbClr val="627981"/>
          </a:solidFill>
        </p:spPr>
        <p:txBody>
          <a:bodyPr wrap="square" rtlCol="0" anchor="ctr" anchorCtr="0">
            <a:noAutofit/>
          </a:bodyPr>
          <a:lstStyle/>
          <a:p>
            <a:pPr algn="ctr"/>
            <a:r>
              <a:rPr lang="en-US" sz="2400" dirty="0">
                <a:solidFill>
                  <a:schemeClr val="bg1"/>
                </a:solidFill>
              </a:rPr>
              <a:t>About half of all world trade happens between similar high-income economies, such as the United States and the European Union.</a:t>
            </a:r>
          </a:p>
        </p:txBody>
      </p:sp>
      <p:pic>
        <p:nvPicPr>
          <p:cNvPr id="1026" name="Picture 2" descr="A photograph of the American flag next to the European Union flag">
            <a:extLst>
              <a:ext uri="{FF2B5EF4-FFF2-40B4-BE49-F238E27FC236}">
                <a16:creationId xmlns:a16="http://schemas.microsoft.com/office/drawing/2014/main" id="{15A19369-AF8C-409C-8603-647D39CF32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474775"/>
            <a:ext cx="5715000" cy="300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30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DEE08A4-84F5-4A0C-815D-1754B276A77D}"/>
              </a:ext>
            </a:extLst>
          </p:cNvPr>
          <p:cNvSpPr txBox="1"/>
          <p:nvPr/>
        </p:nvSpPr>
        <p:spPr>
          <a:xfrm>
            <a:off x="462115" y="1816592"/>
            <a:ext cx="8799871" cy="1238445"/>
          </a:xfrm>
          <a:prstGeom prst="rect">
            <a:avLst/>
          </a:prstGeom>
          <a:solidFill>
            <a:srgbClr val="627981"/>
          </a:solidFill>
        </p:spPr>
        <p:txBody>
          <a:bodyPr wrap="square" rtlCol="0" anchor="ctr" anchorCtr="0">
            <a:noAutofit/>
          </a:bodyPr>
          <a:lstStyle/>
          <a:p>
            <a:pPr algn="ctr"/>
            <a:r>
              <a:rPr lang="en-US" sz="2400" dirty="0">
                <a:solidFill>
                  <a:schemeClr val="bg1"/>
                </a:solidFill>
              </a:rPr>
              <a:t> Economies with large differences in opportunity costs should trade.</a:t>
            </a:r>
          </a:p>
        </p:txBody>
      </p:sp>
      <p:sp>
        <p:nvSpPr>
          <p:cNvPr id="5" name="TextBox 4">
            <a:extLst>
              <a:ext uri="{FF2B5EF4-FFF2-40B4-BE49-F238E27FC236}">
                <a16:creationId xmlns:a16="http://schemas.microsoft.com/office/drawing/2014/main" id="{0978CB8F-CD7E-451D-B346-1FEEA2FA6524}"/>
              </a:ext>
            </a:extLst>
          </p:cNvPr>
          <p:cNvSpPr txBox="1"/>
          <p:nvPr/>
        </p:nvSpPr>
        <p:spPr>
          <a:xfrm>
            <a:off x="2694922" y="3733720"/>
            <a:ext cx="9039940" cy="1238439"/>
          </a:xfrm>
          <a:prstGeom prst="rect">
            <a:avLst/>
          </a:prstGeom>
          <a:solidFill>
            <a:srgbClr val="627981"/>
          </a:solidFill>
        </p:spPr>
        <p:txBody>
          <a:bodyPr wrap="square" rtlCol="0" anchor="ctr" anchorCtr="0">
            <a:noAutofit/>
          </a:bodyPr>
          <a:lstStyle/>
          <a:p>
            <a:pPr algn="ctr"/>
            <a:r>
              <a:rPr lang="en-US" sz="2400" dirty="0">
                <a:solidFill>
                  <a:schemeClr val="bg1"/>
                </a:solidFill>
              </a:rPr>
              <a:t>Each economy should specialize in producing certain goods and trade. </a:t>
            </a:r>
          </a:p>
        </p:txBody>
      </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837" y="13134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Prevalence of Intra-industry Trade between Similar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E65EB48-3274-4B81-A186-D32602722B6E}"/>
              </a:ext>
            </a:extLst>
          </p:cNvPr>
          <p:cNvSpPr txBox="1"/>
          <p:nvPr/>
        </p:nvSpPr>
        <p:spPr>
          <a:xfrm>
            <a:off x="1881186" y="1608847"/>
            <a:ext cx="8429298" cy="844459"/>
          </a:xfrm>
          <a:prstGeom prst="rect">
            <a:avLst/>
          </a:prstGeom>
          <a:solidFill>
            <a:srgbClr val="627981"/>
          </a:solidFill>
        </p:spPr>
        <p:txBody>
          <a:bodyPr wrap="square" rtlCol="0" anchor="ctr" anchorCtr="0">
            <a:noAutofit/>
          </a:bodyPr>
          <a:lstStyle/>
          <a:p>
            <a:pPr algn="ctr"/>
            <a:r>
              <a:rPr lang="en-US" sz="2000" dirty="0">
                <a:solidFill>
                  <a:schemeClr val="bg1"/>
                </a:solidFill>
              </a:rPr>
              <a:t>Roughly half of all world trade involves shipping goods between the similar high-income economies in the following locations:</a:t>
            </a:r>
          </a:p>
        </p:txBody>
      </p:sp>
      <p:sp>
        <p:nvSpPr>
          <p:cNvPr id="4" name="Rectangle 3">
            <a:extLst>
              <a:ext uri="{FF2B5EF4-FFF2-40B4-BE49-F238E27FC236}">
                <a16:creationId xmlns:a16="http://schemas.microsoft.com/office/drawing/2014/main" id="{2166914D-791A-4D28-9D19-4AC06BBF8C82}"/>
              </a:ext>
            </a:extLst>
          </p:cNvPr>
          <p:cNvSpPr/>
          <p:nvPr/>
        </p:nvSpPr>
        <p:spPr>
          <a:xfrm>
            <a:off x="1881188"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United States</a:t>
            </a:r>
          </a:p>
        </p:txBody>
      </p:sp>
      <p:sp>
        <p:nvSpPr>
          <p:cNvPr id="14" name="Rectangle 13">
            <a:extLst>
              <a:ext uri="{FF2B5EF4-FFF2-40B4-BE49-F238E27FC236}">
                <a16:creationId xmlns:a16="http://schemas.microsoft.com/office/drawing/2014/main" id="{E56621F1-8A68-41DD-BA05-39941CA49623}"/>
              </a:ext>
            </a:extLst>
          </p:cNvPr>
          <p:cNvSpPr/>
          <p:nvPr/>
        </p:nvSpPr>
        <p:spPr>
          <a:xfrm>
            <a:off x="1881186"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Canada</a:t>
            </a:r>
          </a:p>
        </p:txBody>
      </p:sp>
      <p:sp>
        <p:nvSpPr>
          <p:cNvPr id="15" name="Rectangle 14">
            <a:extLst>
              <a:ext uri="{FF2B5EF4-FFF2-40B4-BE49-F238E27FC236}">
                <a16:creationId xmlns:a16="http://schemas.microsoft.com/office/drawing/2014/main" id="{7A2EDCF6-2E13-4AC3-9CC4-9137BB5700DF}"/>
              </a:ext>
            </a:extLst>
          </p:cNvPr>
          <p:cNvSpPr/>
          <p:nvPr/>
        </p:nvSpPr>
        <p:spPr>
          <a:xfrm>
            <a:off x="1881186" y="5236773"/>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European Union</a:t>
            </a:r>
          </a:p>
        </p:txBody>
      </p:sp>
      <p:sp>
        <p:nvSpPr>
          <p:cNvPr id="16" name="Rectangle 15">
            <a:extLst>
              <a:ext uri="{FF2B5EF4-FFF2-40B4-BE49-F238E27FC236}">
                <a16:creationId xmlns:a16="http://schemas.microsoft.com/office/drawing/2014/main" id="{17E7F7A4-B470-4795-8BE3-595CEF06BA46}"/>
              </a:ext>
            </a:extLst>
          </p:cNvPr>
          <p:cNvSpPr/>
          <p:nvPr/>
        </p:nvSpPr>
        <p:spPr>
          <a:xfrm>
            <a:off x="7588471"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Japan</a:t>
            </a:r>
          </a:p>
        </p:txBody>
      </p:sp>
      <p:sp>
        <p:nvSpPr>
          <p:cNvPr id="17" name="Rectangle 16">
            <a:extLst>
              <a:ext uri="{FF2B5EF4-FFF2-40B4-BE49-F238E27FC236}">
                <a16:creationId xmlns:a16="http://schemas.microsoft.com/office/drawing/2014/main" id="{AA40531A-466A-4996-869B-2E1515729413}"/>
              </a:ext>
            </a:extLst>
          </p:cNvPr>
          <p:cNvSpPr/>
          <p:nvPr/>
        </p:nvSpPr>
        <p:spPr>
          <a:xfrm>
            <a:off x="7588471"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Mexico</a:t>
            </a:r>
          </a:p>
        </p:txBody>
      </p:sp>
      <p:sp>
        <p:nvSpPr>
          <p:cNvPr id="18" name="Rectangle 17">
            <a:extLst>
              <a:ext uri="{FF2B5EF4-FFF2-40B4-BE49-F238E27FC236}">
                <a16:creationId xmlns:a16="http://schemas.microsoft.com/office/drawing/2014/main" id="{FA525D62-7818-4B34-BC60-DA0AA6EDC240}"/>
              </a:ext>
            </a:extLst>
          </p:cNvPr>
          <p:cNvSpPr/>
          <p:nvPr/>
        </p:nvSpPr>
        <p:spPr>
          <a:xfrm>
            <a:off x="7588143" y="523677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China</a:t>
            </a:r>
          </a:p>
        </p:txBody>
      </p:sp>
      <p:pic>
        <p:nvPicPr>
          <p:cNvPr id="8" name="Graphic 7" descr="Globe">
            <a:extLst>
              <a:ext uri="{FF2B5EF4-FFF2-40B4-BE49-F238E27FC236}">
                <a16:creationId xmlns:a16="http://schemas.microsoft.com/office/drawing/2014/main" id="{1A6A26CE-DA1D-4F9E-9731-0A1A5727A8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25954" y="3716244"/>
            <a:ext cx="1539766" cy="1539766"/>
          </a:xfrm>
          <a:prstGeom prst="rect">
            <a:avLst/>
          </a:prstGeom>
        </p:spPr>
      </p:pic>
      <p:cxnSp>
        <p:nvCxnSpPr>
          <p:cNvPr id="3" name="Straight Connector 2">
            <a:extLst>
              <a:ext uri="{FF2B5EF4-FFF2-40B4-BE49-F238E27FC236}">
                <a16:creationId xmlns:a16="http://schemas.microsoft.com/office/drawing/2014/main" id="{9DBAE6CB-12CB-4EE5-984E-BED3CF8E8711}"/>
              </a:ext>
            </a:extLst>
          </p:cNvPr>
          <p:cNvCxnSpPr>
            <a:stCxn id="4" idx="3"/>
          </p:cNvCxnSpPr>
          <p:nvPr/>
        </p:nvCxnSpPr>
        <p:spPr>
          <a:xfrm>
            <a:off x="4603531" y="3415442"/>
            <a:ext cx="1056290" cy="7506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A3EEDB1-FF25-4814-A600-40E3C34856BE}"/>
              </a:ext>
            </a:extLst>
          </p:cNvPr>
          <p:cNvCxnSpPr>
            <a:stCxn id="14" idx="3"/>
          </p:cNvCxnSpPr>
          <p:nvPr/>
        </p:nvCxnSpPr>
        <p:spPr>
          <a:xfrm>
            <a:off x="4603529" y="4486127"/>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1359D47-9E7B-4A66-8D44-0B2E805BF728}"/>
              </a:ext>
            </a:extLst>
          </p:cNvPr>
          <p:cNvCxnSpPr>
            <a:stCxn id="15" idx="3"/>
          </p:cNvCxnSpPr>
          <p:nvPr/>
        </p:nvCxnSpPr>
        <p:spPr>
          <a:xfrm flipV="1">
            <a:off x="4603529" y="4806167"/>
            <a:ext cx="1056292" cy="750646"/>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6152702-2FCD-4296-BDB7-CA36445AFEE2}"/>
              </a:ext>
            </a:extLst>
          </p:cNvPr>
          <p:cNvCxnSpPr>
            <a:cxnSpLocks/>
          </p:cNvCxnSpPr>
          <p:nvPr/>
        </p:nvCxnSpPr>
        <p:spPr>
          <a:xfrm flipH="1">
            <a:off x="6642540" y="3408397"/>
            <a:ext cx="1056294" cy="82808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DE9803F-C027-4CAE-AB53-E8B238F0C971}"/>
              </a:ext>
            </a:extLst>
          </p:cNvPr>
          <p:cNvCxnSpPr>
            <a:cxnSpLocks/>
          </p:cNvCxnSpPr>
          <p:nvPr/>
        </p:nvCxnSpPr>
        <p:spPr>
          <a:xfrm flipH="1">
            <a:off x="6642540" y="4479082"/>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9C9458A-649A-4397-BDEE-67C9F482EDD4}"/>
              </a:ext>
            </a:extLst>
          </p:cNvPr>
          <p:cNvCxnSpPr>
            <a:cxnSpLocks/>
          </p:cNvCxnSpPr>
          <p:nvPr/>
        </p:nvCxnSpPr>
        <p:spPr>
          <a:xfrm flipH="1" flipV="1">
            <a:off x="6531851" y="4806167"/>
            <a:ext cx="1166981" cy="743604"/>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Intra-industry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theory of comparative advantage suggests that economies should specialize in certain products and then exchange those products.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 proportion of trade, however, is </a:t>
              </a:r>
              <a:r>
                <a:rPr lang="en-US" sz="2000" b="1" dirty="0">
                  <a:solidFill>
                    <a:schemeClr val="bg1"/>
                  </a:solidFill>
                </a:rPr>
                <a:t>intra-industry trade</a:t>
              </a:r>
              <a:r>
                <a:rPr lang="en-US" sz="2000" dirty="0">
                  <a:solidFill>
                    <a:schemeClr val="bg1"/>
                  </a:solidFill>
                </a:rPr>
                <a:t>: trade of goods within the same industry from one country to another.</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United States produces and exports cars and imports cars.</a:t>
              </a:r>
            </a:p>
          </p:txBody>
        </p:sp>
      </p:grpSp>
    </p:spTree>
    <p:extLst>
      <p:ext uri="{BB962C8B-B14F-4D97-AF65-F5344CB8AC3E}">
        <p14:creationId xmlns:p14="http://schemas.microsoft.com/office/powerpoint/2010/main" val="3087223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Intra-industry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6923" y="1576945"/>
            <a:ext cx="8058154" cy="1664725"/>
            <a:chOff x="542923" y="1736761"/>
            <a:chExt cx="8058154" cy="166472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6647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631216"/>
            </a:xfrm>
            <a:prstGeom prst="rect">
              <a:avLst/>
            </a:prstGeom>
            <a:grpFill/>
          </p:spPr>
          <p:txBody>
            <a:bodyPr wrap="square" rtlCol="0">
              <a:spAutoFit/>
            </a:bodyPr>
            <a:lstStyle/>
            <a:p>
              <a:pPr algn="ctr"/>
              <a:r>
                <a:rPr lang="en-US" sz="2000" dirty="0">
                  <a:solidFill>
                    <a:schemeClr val="bg1"/>
                  </a:solidFill>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a:t>
              </a:r>
            </a:p>
          </p:txBody>
        </p:sp>
      </p:grpSp>
      <p:sp>
        <p:nvSpPr>
          <p:cNvPr id="2" name="Rectangle 1">
            <a:extLst>
              <a:ext uri="{FF2B5EF4-FFF2-40B4-BE49-F238E27FC236}">
                <a16:creationId xmlns:a16="http://schemas.microsoft.com/office/drawing/2014/main" id="{B6AA040B-BCC3-4C21-B445-410A1574D3D3}"/>
              </a:ext>
            </a:extLst>
          </p:cNvPr>
          <p:cNvSpPr/>
          <p:nvPr/>
        </p:nvSpPr>
        <p:spPr>
          <a:xfrm>
            <a:off x="2066923" y="3878318"/>
            <a:ext cx="3252329"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division of labor leads to learning, innovation, and unique skills</a:t>
            </a:r>
          </a:p>
        </p:txBody>
      </p:sp>
      <p:sp>
        <p:nvSpPr>
          <p:cNvPr id="18" name="Rectangle 17">
            <a:extLst>
              <a:ext uri="{FF2B5EF4-FFF2-40B4-BE49-F238E27FC236}">
                <a16:creationId xmlns:a16="http://schemas.microsoft.com/office/drawing/2014/main" id="{75103619-F42A-46A9-996E-9E5E39241E5C}"/>
              </a:ext>
            </a:extLst>
          </p:cNvPr>
          <p:cNvSpPr/>
          <p:nvPr/>
        </p:nvSpPr>
        <p:spPr>
          <a:xfrm>
            <a:off x="6790195" y="3878318"/>
            <a:ext cx="3051896"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Economies of scale</a:t>
            </a:r>
          </a:p>
        </p:txBody>
      </p:sp>
      <p:sp>
        <p:nvSpPr>
          <p:cNvPr id="3" name="TextBox 2">
            <a:extLst>
              <a:ext uri="{FF2B5EF4-FFF2-40B4-BE49-F238E27FC236}">
                <a16:creationId xmlns:a16="http://schemas.microsoft.com/office/drawing/2014/main" id="{0FC89026-2B5F-4846-8880-2690A6D1992D}"/>
              </a:ext>
            </a:extLst>
          </p:cNvPr>
          <p:cNvSpPr txBox="1"/>
          <p:nvPr/>
        </p:nvSpPr>
        <p:spPr>
          <a:xfrm>
            <a:off x="5727103" y="4093761"/>
            <a:ext cx="919505" cy="1015663"/>
          </a:xfrm>
          <a:prstGeom prst="rect">
            <a:avLst/>
          </a:prstGeom>
          <a:noFill/>
        </p:spPr>
        <p:txBody>
          <a:bodyPr wrap="square" rtlCol="0">
            <a:spAutoFit/>
          </a:bodyPr>
          <a:lstStyle/>
          <a:p>
            <a:r>
              <a:rPr lang="en-US" sz="6000" dirty="0"/>
              <a:t>&amp;</a:t>
            </a:r>
          </a:p>
        </p:txBody>
      </p:sp>
    </p:spTree>
    <p:extLst>
      <p:ext uri="{BB962C8B-B14F-4D97-AF65-F5344CB8AC3E}">
        <p14:creationId xmlns:p14="http://schemas.microsoft.com/office/powerpoint/2010/main" val="1415881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7" y="1557997"/>
            <a:ext cx="9273061"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p:txBody>
      </p:sp>
      <p:pic>
        <p:nvPicPr>
          <p:cNvPr id="1026" name="Picture 2" descr="The inside of a car">
            <a:extLst>
              <a:ext uri="{FF2B5EF4-FFF2-40B4-BE49-F238E27FC236}">
                <a16:creationId xmlns:a16="http://schemas.microsoft.com/office/drawing/2014/main" id="{8813F90C-EDC6-4FC3-841C-BEEB221853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1541" y="2993748"/>
            <a:ext cx="5148912" cy="3432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5219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6332"/>
            <a:ext cx="9273061" cy="3170099"/>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a:p>
            <a:pPr algn="ctr"/>
            <a:endParaRPr lang="en-US" sz="2000" dirty="0">
              <a:solidFill>
                <a:schemeClr val="bg1"/>
              </a:solidFill>
            </a:endParaRPr>
          </a:p>
          <a:p>
            <a:pPr algn="ctr"/>
            <a:r>
              <a:rPr lang="en-US" sz="2000" i="1" dirty="0">
                <a:solidFill>
                  <a:schemeClr val="bg1"/>
                </a:solidFill>
              </a:rPr>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p:txBody>
      </p:sp>
    </p:spTree>
    <p:extLst>
      <p:ext uri="{BB962C8B-B14F-4D97-AF65-F5344CB8AC3E}">
        <p14:creationId xmlns:p14="http://schemas.microsoft.com/office/powerpoint/2010/main" val="3942149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Gains from Specialization and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948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working on very specific and particular products, firms in certain countries develop unique and different skills.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54559"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51405" y="1940626"/>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Specialization in the world economy can be finely split.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37749"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Recent years have seen a trend in international trade, which economists call </a:t>
              </a:r>
              <a:r>
                <a:rPr lang="en-US" sz="2000" b="1" dirty="0">
                  <a:solidFill>
                    <a:schemeClr val="bg1"/>
                  </a:solidFill>
                </a:rPr>
                <a:t>splitting up the value chain</a:t>
              </a:r>
              <a:r>
                <a:rPr lang="en-US" sz="2000" dirty="0">
                  <a:solidFill>
                    <a:schemeClr val="bg1"/>
                  </a:solidFill>
                </a:rPr>
                <a:t>.</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37749"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value chain </a:t>
              </a:r>
              <a:r>
                <a:rPr lang="en-US" sz="2000" dirty="0">
                  <a:solidFill>
                    <a:schemeClr val="bg1"/>
                  </a:solidFill>
                </a:rPr>
                <a:t>describes how a good is produced in stages.</a:t>
              </a:r>
            </a:p>
          </p:txBody>
        </p:sp>
      </p:grpSp>
    </p:spTree>
    <p:extLst>
      <p:ext uri="{BB962C8B-B14F-4D97-AF65-F5344CB8AC3E}">
        <p14:creationId xmlns:p14="http://schemas.microsoft.com/office/powerpoint/2010/main" val="2635915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TotalTime>
  <Words>1627</Words>
  <Application>Microsoft Office PowerPoint</Application>
  <PresentationFormat>Widescreen</PresentationFormat>
  <Paragraphs>156</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29</cp:revision>
  <dcterms:created xsi:type="dcterms:W3CDTF">2017-06-16T13:06:21Z</dcterms:created>
  <dcterms:modified xsi:type="dcterms:W3CDTF">2021-06-11T20:06:23Z</dcterms:modified>
</cp:coreProperties>
</file>