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99" r:id="rId5"/>
    <p:sldId id="289" r:id="rId6"/>
    <p:sldId id="290" r:id="rId7"/>
    <p:sldId id="300" r:id="rId8"/>
    <p:sldId id="291" r:id="rId9"/>
    <p:sldId id="301" r:id="rId10"/>
    <p:sldId id="302" r:id="rId11"/>
    <p:sldId id="292" r:id="rId12"/>
    <p:sldId id="293" r:id="rId13"/>
    <p:sldId id="294" r:id="rId14"/>
    <p:sldId id="295" r:id="rId15"/>
    <p:sldId id="297" r:id="rId16"/>
    <p:sldId id="303" r:id="rId17"/>
    <p:sldId id="304" r:id="rId18"/>
    <p:sldId id="370"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386546"/>
    <a:srgbClr val="314C5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protectionism and calculate the effects of trade barriers.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4598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5254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sugar farmers are likely to argue that, if only they could be protected from sugar imported from Brazil, the United States would have higher domestic sugar production, more jobs in the sugar industry, and American sugar farmers would receive a higher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3020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6262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3729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protected producers, like U.S. sugar farmers, restricting imports is clearly positive. Without a need to face imported products, these producers are able to sell more at a higher price. For consumers in the country with the protected good, in this case U.S. sugar consumers, restricting imports is clearly negative. They end up buying a lower quantity of the good and paying a higher price for what they do buy compared to the equilibrium with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6224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protectionism on producers and consumers are complex. It can limit the choices of domestic consumers and lower the revenue of foreign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5681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has become more connected on multiple levels, especially economically. In 1970, imports and exports made up 11% of U.S. GDP, while now they make up 32%. This chapter explores trade policy: the laws and strategies a country uses to regulate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40021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government legislates policies to reduce or block international trade, it is engaging in protectionism. Protectionist policies often seek to shield domestic producers and domestic workers from foreign competition. Protectionism takes three main forms: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impose on imported goods and services. This makes imports more expensive for consumers, discouraging imports. For example, in recent years large, flat-screen televisions imported to the U.S. from China have faced a 5% tariff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 quotas are numerical limitations on the quantity of products that a country can import. For example, sugar imports into the U.S. are still governed by quotas.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14577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Nontariff barriers are all the other ways that a nation can draw up rules and regulations to make it more difficult to import products. A rule requiring certain safety standards can limit imports just as effectively as high tariffs or low import quotas,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0367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Restricting imports may appear to be nothing more than taking sales from foreign producers and giving them to domestic producers. Other factors are at work, however, because firms do not operate in a vacuum. Instead, firms sell their products either to consumers or to other firms, who are also affected by the trade barriers. A demand and supply analysis of protectionism shows that it is a policy that imposes substantial domestic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2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15097" y="1946246"/>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Protectionism:</a:t>
            </a:r>
          </a:p>
          <a:p>
            <a:pPr lvl="0" algn="ctr"/>
            <a:r>
              <a:rPr lang="en-US" sz="5400" dirty="0">
                <a:solidFill>
                  <a:prstClr val="black">
                    <a:lumMod val="75000"/>
                    <a:lumOff val="25000"/>
                  </a:prstClr>
                </a:solidFill>
                <a:latin typeface="Century Gothic" panose="020B0502020202020204" pitchFamily="34" charset="0"/>
              </a:rPr>
              <a:t>An Indirect Subsidy from Consumers to Producers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1720" y="47957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81720" y="168202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47609" y="4795787"/>
            <a:ext cx="2960747" cy="369332"/>
          </a:xfrm>
          <a:prstGeom prst="rect">
            <a:avLst/>
          </a:prstGeom>
          <a:noFill/>
        </p:spPr>
        <p:txBody>
          <a:bodyPr wrap="none" rtlCol="0">
            <a:spAutoFit/>
          </a:bodyPr>
          <a:lstStyle/>
          <a:p>
            <a:r>
              <a:rPr lang="en-US" i="1" dirty="0"/>
              <a:t>Principles of Macroeconomics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&amp;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2DA995A-A7DD-44D1-9E59-CCED67CA62A6}"/>
              </a:ext>
            </a:extLst>
          </p:cNvPr>
          <p:cNvGrpSpPr/>
          <p:nvPr/>
        </p:nvGrpSpPr>
        <p:grpSpPr>
          <a:xfrm>
            <a:off x="1524000" y="5240058"/>
            <a:ext cx="9144000" cy="1377052"/>
            <a:chOff x="542923" y="1736760"/>
            <a:chExt cx="8058154" cy="1662749"/>
          </a:xfrm>
          <a:solidFill>
            <a:srgbClr val="627981"/>
          </a:solidFill>
        </p:grpSpPr>
        <p:sp>
          <p:nvSpPr>
            <p:cNvPr id="7" name="Rectangle 6">
              <a:extLst>
                <a:ext uri="{FF2B5EF4-FFF2-40B4-BE49-F238E27FC236}">
                  <a16:creationId xmlns:a16="http://schemas.microsoft.com/office/drawing/2014/main" id="{9CD5D47A-3C7E-46BA-BE90-9840D2EA91DC}"/>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1F384BF-BEA7-4889-9544-7B624E052F20}"/>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p:txBody>
        </p:sp>
      </p:grpSp>
      <p:pic>
        <p:nvPicPr>
          <p:cNvPr id="3" name="Picture 2" descr="Two graphs that represent the sugar trade between Brazil and the U.S.">
            <a:extLst>
              <a:ext uri="{FF2B5EF4-FFF2-40B4-BE49-F238E27FC236}">
                <a16:creationId xmlns:a16="http://schemas.microsoft.com/office/drawing/2014/main" id="{7CCBF16D-4BD3-4A2E-A0B2-AE331EF94F66}"/>
              </a:ext>
            </a:extLst>
          </p:cNvPr>
          <p:cNvPicPr>
            <a:picLocks noChangeAspect="1"/>
          </p:cNvPicPr>
          <p:nvPr/>
        </p:nvPicPr>
        <p:blipFill>
          <a:blip r:embed="rId3"/>
          <a:stretch>
            <a:fillRect/>
          </a:stretch>
        </p:blipFill>
        <p:spPr>
          <a:xfrm>
            <a:off x="2136147" y="1277118"/>
            <a:ext cx="7919705" cy="3825512"/>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2AD2D78-11A3-4B21-A73C-5CDE621AFF55}"/>
              </a:ext>
            </a:extLst>
          </p:cNvPr>
          <p:cNvGrpSpPr/>
          <p:nvPr/>
        </p:nvGrpSpPr>
        <p:grpSpPr>
          <a:xfrm>
            <a:off x="1693297" y="5298513"/>
            <a:ext cx="9144000" cy="1380744"/>
            <a:chOff x="542923" y="1736760"/>
            <a:chExt cx="8058154" cy="1662749"/>
          </a:xfrm>
          <a:solidFill>
            <a:srgbClr val="627981"/>
          </a:solidFill>
        </p:grpSpPr>
        <p:sp>
          <p:nvSpPr>
            <p:cNvPr id="6" name="Rectangle 5">
              <a:extLst>
                <a:ext uri="{FF2B5EF4-FFF2-40B4-BE49-F238E27FC236}">
                  <a16:creationId xmlns:a16="http://schemas.microsoft.com/office/drawing/2014/main" id="{D13F0F0E-4D57-4CD1-8439-B18C94365ED6}"/>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 name="TextBox 6">
              <a:extLst>
                <a:ext uri="{FF2B5EF4-FFF2-40B4-BE49-F238E27FC236}">
                  <a16:creationId xmlns:a16="http://schemas.microsoft.com/office/drawing/2014/main" id="{59C57616-4DD1-4532-861F-AB3550B894F1}"/>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p:txBody>
        </p:sp>
      </p:grpSp>
      <p:pic>
        <p:nvPicPr>
          <p:cNvPr id="3" name="Picture 2" descr="Two graphs that represent the overall gains from sugar trade for Brazil and the U.S.">
            <a:extLst>
              <a:ext uri="{FF2B5EF4-FFF2-40B4-BE49-F238E27FC236}">
                <a16:creationId xmlns:a16="http://schemas.microsoft.com/office/drawing/2014/main" id="{102088D5-3AD0-4336-BED3-581EBF656B77}"/>
              </a:ext>
            </a:extLst>
          </p:cNvPr>
          <p:cNvPicPr>
            <a:picLocks noChangeAspect="1"/>
          </p:cNvPicPr>
          <p:nvPr/>
        </p:nvPicPr>
        <p:blipFill>
          <a:blip r:embed="rId3"/>
          <a:stretch>
            <a:fillRect/>
          </a:stretch>
        </p:blipFill>
        <p:spPr>
          <a:xfrm>
            <a:off x="2572016" y="1277007"/>
            <a:ext cx="7386563" cy="3882946"/>
          </a:xfrm>
          <a:prstGeom prst="rect">
            <a:avLst/>
          </a:prstGeom>
        </p:spPr>
      </p:pic>
    </p:spTree>
    <p:extLst>
      <p:ext uri="{BB962C8B-B14F-4D97-AF65-F5344CB8AC3E}">
        <p14:creationId xmlns:p14="http://schemas.microsoft.com/office/powerpoint/2010/main" val="169711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U.S. Farmers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Farmer">
            <a:extLst>
              <a:ext uri="{FF2B5EF4-FFF2-40B4-BE49-F238E27FC236}">
                <a16:creationId xmlns:a16="http://schemas.microsoft.com/office/drawing/2014/main" id="{625DBCB4-961B-49CA-8879-8093F6A62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6182" y="4040520"/>
            <a:ext cx="2404840" cy="2404840"/>
          </a:xfrm>
          <a:prstGeom prst="rect">
            <a:avLst/>
          </a:prstGeom>
        </p:spPr>
      </p:pic>
      <p:pic>
        <p:nvPicPr>
          <p:cNvPr id="6" name="Graphic 5" descr="Dollar sign">
            <a:extLst>
              <a:ext uri="{FF2B5EF4-FFF2-40B4-BE49-F238E27FC236}">
                <a16:creationId xmlns:a16="http://schemas.microsoft.com/office/drawing/2014/main" id="{7EB05F6E-8D63-4FED-90C0-07F50204A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402" y="3026087"/>
            <a:ext cx="914400" cy="914400"/>
          </a:xfrm>
          <a:prstGeom prst="rect">
            <a:avLst/>
          </a:prstGeom>
        </p:spPr>
      </p:pic>
      <p:pic>
        <p:nvPicPr>
          <p:cNvPr id="1026" name="Picture 2" descr="Brazilian flag">
            <a:extLst>
              <a:ext uri="{FF2B5EF4-FFF2-40B4-BE49-F238E27FC236}">
                <a16:creationId xmlns:a16="http://schemas.microsoft.com/office/drawing/2014/main" id="{070E9436-7531-40D6-BDFE-EA2799AAC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367" y="3298280"/>
            <a:ext cx="3703798" cy="2592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sign that says &quot;sugar&quot; with a line drawn through it">
            <a:extLst>
              <a:ext uri="{FF2B5EF4-FFF2-40B4-BE49-F238E27FC236}">
                <a16:creationId xmlns:a16="http://schemas.microsoft.com/office/drawing/2014/main" id="{C7D59BB7-993B-4AC6-AF2D-7B323E69EF7E}"/>
              </a:ext>
            </a:extLst>
          </p:cNvPr>
          <p:cNvGrpSpPr/>
          <p:nvPr/>
        </p:nvGrpSpPr>
        <p:grpSpPr>
          <a:xfrm>
            <a:off x="6136803" y="4976719"/>
            <a:ext cx="1542836" cy="1542836"/>
            <a:chOff x="6429778" y="4554020"/>
            <a:chExt cx="1542836" cy="1542836"/>
          </a:xfrm>
        </p:grpSpPr>
        <p:sp>
          <p:nvSpPr>
            <p:cNvPr id="10" name="Oval 9">
              <a:extLst>
                <a:ext uri="{FF2B5EF4-FFF2-40B4-BE49-F238E27FC236}">
                  <a16:creationId xmlns:a16="http://schemas.microsoft.com/office/drawing/2014/main" id="{D0267E88-4BDA-433E-BCC7-206138EB9744}"/>
                </a:ext>
              </a:extLst>
            </p:cNvPr>
            <p:cNvSpPr>
              <a:spLocks noChangeAspect="1"/>
            </p:cNvSpPr>
            <p:nvPr/>
          </p:nvSpPr>
          <p:spPr>
            <a:xfrm>
              <a:off x="6429778" y="4554020"/>
              <a:ext cx="1542836" cy="1542836"/>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sugar</a:t>
              </a:r>
            </a:p>
          </p:txBody>
        </p:sp>
        <p:cxnSp>
          <p:nvCxnSpPr>
            <p:cNvPr id="12" name="Straight Connector 11">
              <a:extLst>
                <a:ext uri="{FF2B5EF4-FFF2-40B4-BE49-F238E27FC236}">
                  <a16:creationId xmlns:a16="http://schemas.microsoft.com/office/drawing/2014/main" id="{4F8D72F5-5A3C-4AF2-BD67-8A25D3B655D1}"/>
                </a:ext>
              </a:extLst>
            </p:cNvPr>
            <p:cNvCxnSpPr>
              <a:cxnSpLocks/>
              <a:stCxn id="10" idx="1"/>
              <a:endCxn id="10" idx="5"/>
            </p:cNvCxnSpPr>
            <p:nvPr/>
          </p:nvCxnSpPr>
          <p:spPr>
            <a:xfrm>
              <a:off x="6655721" y="4779963"/>
              <a:ext cx="1090950" cy="109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C6AA215-5450-46E7-BFCC-B8FC955B0456}"/>
              </a:ext>
            </a:extLst>
          </p:cNvPr>
          <p:cNvGrpSpPr/>
          <p:nvPr/>
        </p:nvGrpSpPr>
        <p:grpSpPr>
          <a:xfrm>
            <a:off x="1524001" y="1425128"/>
            <a:ext cx="9144000" cy="1380744"/>
            <a:chOff x="542923" y="1736760"/>
            <a:chExt cx="8058154" cy="1662749"/>
          </a:xfrm>
          <a:solidFill>
            <a:srgbClr val="627981"/>
          </a:solidFill>
        </p:grpSpPr>
        <p:sp>
          <p:nvSpPr>
            <p:cNvPr id="15" name="Rectangle 14">
              <a:extLst>
                <a:ext uri="{FF2B5EF4-FFF2-40B4-BE49-F238E27FC236}">
                  <a16:creationId xmlns:a16="http://schemas.microsoft.com/office/drawing/2014/main" id="{8152253E-AB8C-41D0-8047-1D889CC674FB}"/>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9D5D74B-AC42-48A6-8D24-C5EC59E9E2D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U.S. sugar farmers are likely to argue that if they could </a:t>
              </a:r>
              <a:r>
                <a:rPr lang="en-US" sz="2000" kern="1200" dirty="0" err="1">
                  <a:solidFill>
                    <a:schemeClr val="bg1"/>
                  </a:solidFill>
                  <a:effectLst/>
                  <a:latin typeface="+mn-lt"/>
                  <a:ea typeface="+mn-ea"/>
                  <a:cs typeface="+mn-cs"/>
                </a:rPr>
                <a:t>onl</a:t>
              </a:r>
              <a:r>
                <a:rPr lang="en-US" sz="2000" kern="1200" dirty="0">
                  <a:solidFill>
                    <a:schemeClr val="bg1"/>
                  </a:solidFill>
                  <a:effectLst/>
                  <a:latin typeface="+mn-lt"/>
                  <a:ea typeface="+mn-ea"/>
                  <a:cs typeface="+mn-cs"/>
                </a:rPr>
                <a:t> be protected from sugar imported from Brazil, the United States would have higher domestic sugar production, more jobs in the sugar industry, and American sugar farmers would receive a higher price.</a:t>
              </a:r>
            </a:p>
          </p:txBody>
        </p:sp>
      </p:grpSp>
    </p:spTree>
    <p:extLst>
      <p:ext uri="{BB962C8B-B14F-4D97-AF65-F5344CB8AC3E}">
        <p14:creationId xmlns:p14="http://schemas.microsoft.com/office/powerpoint/2010/main" val="406799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2" descr="Brazilian flag">
            <a:extLst>
              <a:ext uri="{FF2B5EF4-FFF2-40B4-BE49-F238E27FC236}">
                <a16:creationId xmlns:a16="http://schemas.microsoft.com/office/drawing/2014/main" id="{B1595DD4-E20F-4FE1-AA7D-32D675FB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485" y="3338555"/>
            <a:ext cx="3449153" cy="2414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erican flag">
            <a:extLst>
              <a:ext uri="{FF2B5EF4-FFF2-40B4-BE49-F238E27FC236}">
                <a16:creationId xmlns:a16="http://schemas.microsoft.com/office/drawing/2014/main" id="{D7B1F3D8-65D8-4ED3-B265-65FC5EDBC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16" y="3497420"/>
            <a:ext cx="4078840" cy="214776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ransfer">
            <a:extLst>
              <a:ext uri="{FF2B5EF4-FFF2-40B4-BE49-F238E27FC236}">
                <a16:creationId xmlns:a16="http://schemas.microsoft.com/office/drawing/2014/main" id="{0591D7DF-7208-4213-8338-93FA25B382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5481280" y="3769061"/>
            <a:ext cx="1604481" cy="1604481"/>
          </a:xfrm>
          <a:prstGeom prst="rect">
            <a:avLst/>
          </a:prstGeom>
        </p:spPr>
      </p:pic>
      <p:grpSp>
        <p:nvGrpSpPr>
          <p:cNvPr id="8" name="Group 7">
            <a:extLst>
              <a:ext uri="{FF2B5EF4-FFF2-40B4-BE49-F238E27FC236}">
                <a16:creationId xmlns:a16="http://schemas.microsoft.com/office/drawing/2014/main" id="{F6FA2F7E-C61F-4494-A7E7-3E71D79736B9}"/>
              </a:ext>
            </a:extLst>
          </p:cNvPr>
          <p:cNvGrpSpPr/>
          <p:nvPr/>
        </p:nvGrpSpPr>
        <p:grpSpPr>
          <a:xfrm>
            <a:off x="1524001" y="1425128"/>
            <a:ext cx="9144000" cy="1380744"/>
            <a:chOff x="542923" y="1736760"/>
            <a:chExt cx="8058154" cy="1662749"/>
          </a:xfrm>
          <a:solidFill>
            <a:srgbClr val="627981"/>
          </a:solidFill>
        </p:grpSpPr>
        <p:sp>
          <p:nvSpPr>
            <p:cNvPr id="9" name="Rectangle 8">
              <a:extLst>
                <a:ext uri="{FF2B5EF4-FFF2-40B4-BE49-F238E27FC236}">
                  <a16:creationId xmlns:a16="http://schemas.microsoft.com/office/drawing/2014/main" id="{A869E6B5-5439-48E1-ABB5-61EDCC9B2318}"/>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23D22DC8-70F6-4F96-B4D2-3653D645487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grpSp>
    </p:spTree>
    <p:extLst>
      <p:ext uri="{BB962C8B-B14F-4D97-AF65-F5344CB8AC3E}">
        <p14:creationId xmlns:p14="http://schemas.microsoft.com/office/powerpoint/2010/main" val="209075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Foreign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2" descr="Brazilian flag">
            <a:extLst>
              <a:ext uri="{FF2B5EF4-FFF2-40B4-BE49-F238E27FC236}">
                <a16:creationId xmlns:a16="http://schemas.microsoft.com/office/drawing/2014/main" id="{D1D99D9D-EB2D-447F-9FBD-02FC4113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321" y="3549460"/>
            <a:ext cx="3100689" cy="2170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merican flag">
            <a:extLst>
              <a:ext uri="{FF2B5EF4-FFF2-40B4-BE49-F238E27FC236}">
                <a16:creationId xmlns:a16="http://schemas.microsoft.com/office/drawing/2014/main" id="{3A1139FC-FD8C-4D03-866D-99FA1B7D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8" y="3625962"/>
            <a:ext cx="3831695" cy="20176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rrow pointing from Brazilian flag to American flag">
            <a:extLst>
              <a:ext uri="{FF2B5EF4-FFF2-40B4-BE49-F238E27FC236}">
                <a16:creationId xmlns:a16="http://schemas.microsoft.com/office/drawing/2014/main" id="{B2F761A4-F693-4FE7-ABEE-7C37D31216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624518">
            <a:off x="5576552" y="3586828"/>
            <a:ext cx="1778903" cy="1778903"/>
          </a:xfrm>
          <a:prstGeom prst="rect">
            <a:avLst/>
          </a:prstGeom>
        </p:spPr>
      </p:pic>
      <p:grpSp>
        <p:nvGrpSpPr>
          <p:cNvPr id="9" name="Group 8">
            <a:extLst>
              <a:ext uri="{FF2B5EF4-FFF2-40B4-BE49-F238E27FC236}">
                <a16:creationId xmlns:a16="http://schemas.microsoft.com/office/drawing/2014/main" id="{E716F58D-AAA7-4DF5-8662-51830CEAD396}"/>
              </a:ext>
            </a:extLst>
          </p:cNvPr>
          <p:cNvGrpSpPr/>
          <p:nvPr/>
        </p:nvGrpSpPr>
        <p:grpSpPr>
          <a:xfrm>
            <a:off x="1524001" y="1425127"/>
            <a:ext cx="9144000" cy="1657402"/>
            <a:chOff x="542923" y="1736759"/>
            <a:chExt cx="8058154" cy="1995912"/>
          </a:xfrm>
          <a:solidFill>
            <a:srgbClr val="627981"/>
          </a:solidFill>
        </p:grpSpPr>
        <p:sp>
          <p:nvSpPr>
            <p:cNvPr id="10" name="Rectangle 9">
              <a:extLst>
                <a:ext uri="{FF2B5EF4-FFF2-40B4-BE49-F238E27FC236}">
                  <a16:creationId xmlns:a16="http://schemas.microsoft.com/office/drawing/2014/main" id="{5FC4446C-4FC5-49BE-B17F-7CE855A1D8DA}"/>
                </a:ext>
              </a:extLst>
            </p:cNvPr>
            <p:cNvSpPr/>
            <p:nvPr/>
          </p:nvSpPr>
          <p:spPr>
            <a:xfrm>
              <a:off x="542923" y="1736759"/>
              <a:ext cx="8058154" cy="199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FE1BAB5-7EA6-41B7-A848-2124AD558063}"/>
                </a:ext>
              </a:extLst>
            </p:cNvPr>
            <p:cNvSpPr txBox="1"/>
            <p:nvPr/>
          </p:nvSpPr>
          <p:spPr>
            <a:xfrm>
              <a:off x="599388" y="1768293"/>
              <a:ext cx="7807571" cy="1964378"/>
            </a:xfrm>
            <a:prstGeom prst="rect">
              <a:avLst/>
            </a:prstGeom>
            <a:grpFill/>
          </p:spPr>
          <p:txBody>
            <a:bodyPr wrap="square" rtlCol="0">
              <a:spAutoFit/>
            </a:bodyPr>
            <a:lstStyle/>
            <a:p>
              <a:pPr algn="ctr">
                <a:defRPr/>
              </a:pPr>
              <a:r>
                <a:rPr lang="en-US" sz="2000" kern="1200" dirty="0">
                  <a:solidFill>
                    <a:schemeClr val="bg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grpSp>
    </p:spTree>
    <p:extLst>
      <p:ext uri="{BB962C8B-B14F-4D97-AF65-F5344CB8AC3E}">
        <p14:creationId xmlns:p14="http://schemas.microsoft.com/office/powerpoint/2010/main" val="76225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Benefits and Who Pays?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protected producers, like U.S. sugar farmers, restricting imports is clearly positive.</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need to face imported products, these producers are able to sell more at a higher price.</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consumers in the country with the protected good, in this case U.S. sugar consumers, restricting imports is clearly negative.</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end up buying a lower quantity of the good and paying a higher price for what they do buy compared to the equilibrium with trade.</a:t>
              </a:r>
            </a:p>
          </p:txBody>
        </p:sp>
      </p:grpSp>
    </p:spTree>
    <p:extLst>
      <p:ext uri="{BB962C8B-B14F-4D97-AF65-F5344CB8AC3E}">
        <p14:creationId xmlns:p14="http://schemas.microsoft.com/office/powerpoint/2010/main" val="361655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D84C247-42D6-4519-970F-873AD40A5D38}"/>
              </a:ext>
            </a:extLst>
          </p:cNvPr>
          <p:cNvGrpSpPr/>
          <p:nvPr/>
        </p:nvGrpSpPr>
        <p:grpSpPr>
          <a:xfrm>
            <a:off x="2066923" y="5316624"/>
            <a:ext cx="8058154" cy="1047195"/>
            <a:chOff x="542923" y="1736761"/>
            <a:chExt cx="8058154" cy="104719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1015663"/>
            </a:xfrm>
            <a:prstGeom prst="rect">
              <a:avLst/>
            </a:prstGeom>
            <a:grpFill/>
          </p:spPr>
          <p:txBody>
            <a:bodyPr wrap="square" rtlCol="0">
              <a:spAutoFit/>
            </a:bodyPr>
            <a:lstStyle/>
            <a:p>
              <a:pPr algn="ctr"/>
              <a:r>
                <a:rPr lang="en-US" sz="2000" dirty="0">
                  <a:solidFill>
                    <a:schemeClr val="bg1"/>
                  </a:solidFill>
                </a:rPr>
                <a:t>The results of protectionism on producers and consumers are complex. It can limit the choices of domestic consumers and lower the revenue of foreign producers.</a:t>
              </a:r>
            </a:p>
          </p:txBody>
        </p:sp>
      </p:grpSp>
      <p:pic>
        <p:nvPicPr>
          <p:cNvPr id="5122" name="Picture 2" descr="A photograph of a woman harvesting a crop">
            <a:extLst>
              <a:ext uri="{FF2B5EF4-FFF2-40B4-BE49-F238E27FC236}">
                <a16:creationId xmlns:a16="http://schemas.microsoft.com/office/drawing/2014/main" id="{E435DA08-B17B-4AB3-A128-741E7CCD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89" y="1529165"/>
            <a:ext cx="3313368" cy="339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5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63616"/>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three tools for restricting the flow of trade: tariffs, import quotas, and nontariff barriers.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a country places limitations on imports from abroad—regardless of whether it uses tariffs, quotas, or nontariff barriers—it is said to be practicing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Protectionism will raise the price of the protected good in the domestic market, which causes domestic consumers to pay more but domestic producers to earn more.</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world has become more connected on multiple levels, especially economically.</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imports and exports made up 11% of U.S. GDP, while they made up about 28% in 2018.</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explores trade policy: the laws and strategies a country uses to regulate international trade.</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F9DD13B-A596-46EA-AC58-649DC1701054}"/>
              </a:ext>
            </a:extLst>
          </p:cNvPr>
          <p:cNvGrpSpPr/>
          <p:nvPr/>
        </p:nvGrpSpPr>
        <p:grpSpPr>
          <a:xfrm>
            <a:off x="2066923" y="4681487"/>
            <a:ext cx="8058154" cy="1662748"/>
            <a:chOff x="542923" y="1736761"/>
            <a:chExt cx="8058154" cy="1662748"/>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1662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p:txBody>
        </p:sp>
      </p:grpSp>
      <p:pic>
        <p:nvPicPr>
          <p:cNvPr id="1026" name="Picture 2" descr="A map of the world with markers on each continent and arrows connecting them all back and forth">
            <a:extLst>
              <a:ext uri="{FF2B5EF4-FFF2-40B4-BE49-F238E27FC236}">
                <a16:creationId xmlns:a16="http://schemas.microsoft.com/office/drawing/2014/main" id="{7483CF22-9B94-444C-82E3-A7815EF2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69441"/>
            <a:ext cx="5715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4F460C-12CE-4D93-A9E9-030DFC82BC6F}"/>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4BAB8AC-11B3-4569-94A3-EA1A569FB5A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3E615DC0-6459-4C25-9ED5-9434AD6C64E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government legislates policies to reduce or block international trade, it is engaging in </a:t>
              </a:r>
              <a:r>
                <a:rPr lang="en-US" sz="2000" b="1" dirty="0">
                  <a:solidFill>
                    <a:schemeClr val="bg1"/>
                  </a:solidFill>
                </a:rPr>
                <a:t>protectionism</a:t>
              </a:r>
              <a:r>
                <a:rPr lang="en-US" sz="2000" dirty="0">
                  <a:solidFill>
                    <a:schemeClr val="bg1"/>
                  </a:solidFill>
                </a:rPr>
                <a:t>.</a:t>
              </a:r>
            </a:p>
          </p:txBody>
        </p:sp>
      </p:grpSp>
      <p:grpSp>
        <p:nvGrpSpPr>
          <p:cNvPr id="15" name="Group 14">
            <a:extLst>
              <a:ext uri="{FF2B5EF4-FFF2-40B4-BE49-F238E27FC236}">
                <a16:creationId xmlns:a16="http://schemas.microsoft.com/office/drawing/2014/main" id="{654705F2-1B9A-422D-9131-86C964E08F7F}"/>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3D2237C-2489-4715-AC34-30251B5351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A732E641-73F7-4B61-9355-BAA8AF45352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Protectionist policies often seek to shield domestic producers and domestic workers from foreign competition.</a:t>
              </a:r>
            </a:p>
          </p:txBody>
        </p:sp>
      </p:grpSp>
      <p:grpSp>
        <p:nvGrpSpPr>
          <p:cNvPr id="18" name="Group 17">
            <a:extLst>
              <a:ext uri="{FF2B5EF4-FFF2-40B4-BE49-F238E27FC236}">
                <a16:creationId xmlns:a16="http://schemas.microsoft.com/office/drawing/2014/main" id="{D8829014-CC6B-40EA-8D82-71A1FCF8DFCB}"/>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60B5CCCF-42E5-488B-8FC4-5A482A5AC3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C3996F4-3EF3-41F5-B0A0-3FBA2676160D}"/>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takes three main forms:</a:t>
              </a:r>
            </a:p>
          </p:txBody>
        </p:sp>
      </p:grpSp>
      <p:sp>
        <p:nvSpPr>
          <p:cNvPr id="2" name="Rectangle 1">
            <a:extLst>
              <a:ext uri="{FF2B5EF4-FFF2-40B4-BE49-F238E27FC236}">
                <a16:creationId xmlns:a16="http://schemas.microsoft.com/office/drawing/2014/main" id="{B63C7C31-4125-4253-B35D-0161628C86BC}"/>
              </a:ext>
            </a:extLst>
          </p:cNvPr>
          <p:cNvSpPr/>
          <p:nvPr/>
        </p:nvSpPr>
        <p:spPr>
          <a:xfrm>
            <a:off x="2053619" y="4542020"/>
            <a:ext cx="2173608"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Tariffs</a:t>
            </a:r>
          </a:p>
        </p:txBody>
      </p:sp>
      <p:sp>
        <p:nvSpPr>
          <p:cNvPr id="21" name="Rectangle 20">
            <a:extLst>
              <a:ext uri="{FF2B5EF4-FFF2-40B4-BE49-F238E27FC236}">
                <a16:creationId xmlns:a16="http://schemas.microsoft.com/office/drawing/2014/main" id="{D67D856B-C034-4B73-BC7E-FC0C26F27ACB}"/>
              </a:ext>
            </a:extLst>
          </p:cNvPr>
          <p:cNvSpPr/>
          <p:nvPr/>
        </p:nvSpPr>
        <p:spPr>
          <a:xfrm>
            <a:off x="5009195" y="4542019"/>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 quotas</a:t>
            </a:r>
          </a:p>
        </p:txBody>
      </p:sp>
      <p:sp>
        <p:nvSpPr>
          <p:cNvPr id="22" name="Rectangle 21">
            <a:extLst>
              <a:ext uri="{FF2B5EF4-FFF2-40B4-BE49-F238E27FC236}">
                <a16:creationId xmlns:a16="http://schemas.microsoft.com/office/drawing/2014/main" id="{0407D404-8E8A-4D4A-9E83-865C044F217C}"/>
              </a:ext>
            </a:extLst>
          </p:cNvPr>
          <p:cNvSpPr/>
          <p:nvPr/>
        </p:nvSpPr>
        <p:spPr>
          <a:xfrm>
            <a:off x="7964772" y="4525761"/>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Nontariff barriers</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a:t>
              </a:r>
              <a:r>
                <a:rPr lang="en-US" sz="2000" dirty="0">
                  <a:solidFill>
                    <a:schemeClr val="bg1"/>
                  </a:solidFill>
                </a:rPr>
                <a:t> are taxes that governments impose on imported goods and services.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makes imports more expensive for consumers, discouraging imports.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recent years large, flat-screen televisions imported to the U.S. from China have faced a 5% tariff rate.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 Quotas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Import quotas </a:t>
              </a:r>
              <a:r>
                <a:rPr lang="en-US" sz="2000" dirty="0">
                  <a:solidFill>
                    <a:schemeClr val="bg1"/>
                  </a:solidFill>
                </a:rPr>
                <a:t>are numerical limitations on the quantity of products that a country can import.</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65585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sugar imports to the U.S. are still governed by quotas.</a:t>
              </a:r>
            </a:p>
          </p:txBody>
        </p:sp>
      </p:grpSp>
      <p:pic>
        <p:nvPicPr>
          <p:cNvPr id="2050" name="Picture 2" descr="A red triangular caution sign with a hand in the middle of it">
            <a:extLst>
              <a:ext uri="{FF2B5EF4-FFF2-40B4-BE49-F238E27FC236}">
                <a16:creationId xmlns:a16="http://schemas.microsoft.com/office/drawing/2014/main" id="{7993BA33-A3CB-4C15-990D-E5429766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7" y="3621011"/>
            <a:ext cx="3194466" cy="280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Nontariff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Nontariff barriers </a:t>
              </a:r>
              <a:r>
                <a:rPr lang="en-US" sz="2000" dirty="0">
                  <a:solidFill>
                    <a:schemeClr val="bg1"/>
                  </a:solidFill>
                </a:rPr>
                <a:t>are all the other ways that a nation can draw up rules and regulations to make it more difficult to import products.</a:t>
              </a:r>
            </a:p>
          </p:txBody>
        </p:sp>
      </p:grpSp>
      <p:grpSp>
        <p:nvGrpSpPr>
          <p:cNvPr id="11" name="Group 10">
            <a:extLst>
              <a:ext uri="{FF2B5EF4-FFF2-40B4-BE49-F238E27FC236}">
                <a16:creationId xmlns:a16="http://schemas.microsoft.com/office/drawing/2014/main" id="{7FCACF22-1162-4D33-ACB3-D9873530B93D}"/>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257F35B7-E83F-40D8-A61B-C115428D9C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48E48134-23B9-4186-9651-7296B91607E1}"/>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rule requiring certain safety standards can limit imports just as effectively as high tariffs or low import quotas, for instance.</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66923" y="1547448"/>
            <a:ext cx="8058154" cy="1972501"/>
            <a:chOff x="542923" y="1736761"/>
            <a:chExt cx="8058154" cy="1972501"/>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19725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1938992"/>
            </a:xfrm>
            <a:prstGeom prst="rect">
              <a:avLst/>
            </a:prstGeom>
            <a:grpFill/>
          </p:spPr>
          <p:txBody>
            <a:bodyPr wrap="square" rtlCol="0">
              <a:spAutoFit/>
            </a:bodyPr>
            <a:lstStyle/>
            <a:p>
              <a:pPr algn="ctr"/>
              <a:r>
                <a:rPr lang="en-US" sz="2000" dirty="0">
                  <a:solidFill>
                    <a:schemeClr val="bg1"/>
                  </a:solidFill>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p:txBody>
        </p:sp>
      </p:grpSp>
      <p:sp>
        <p:nvSpPr>
          <p:cNvPr id="2" name="Rectangle 1">
            <a:extLst>
              <a:ext uri="{FF2B5EF4-FFF2-40B4-BE49-F238E27FC236}">
                <a16:creationId xmlns:a16="http://schemas.microsoft.com/office/drawing/2014/main" id="{513C7C88-CFB4-42B1-9A73-6243FA6C29CB}"/>
              </a:ext>
            </a:extLst>
          </p:cNvPr>
          <p:cNvSpPr/>
          <p:nvPr/>
        </p:nvSpPr>
        <p:spPr>
          <a:xfrm>
            <a:off x="1164239"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Eliminate trade barriers</a:t>
            </a:r>
          </a:p>
        </p:txBody>
      </p:sp>
      <p:sp>
        <p:nvSpPr>
          <p:cNvPr id="14" name="Rectangle 13">
            <a:extLst>
              <a:ext uri="{FF2B5EF4-FFF2-40B4-BE49-F238E27FC236}">
                <a16:creationId xmlns:a16="http://schemas.microsoft.com/office/drawing/2014/main" id="{D2513FD3-A93B-44B0-9D67-2A0A691987B0}"/>
              </a:ext>
            </a:extLst>
          </p:cNvPr>
          <p:cNvSpPr/>
          <p:nvPr/>
        </p:nvSpPr>
        <p:spPr>
          <a:xfrm>
            <a:off x="8837477"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increase in other sectors</a:t>
            </a:r>
          </a:p>
        </p:txBody>
      </p:sp>
      <p:sp>
        <p:nvSpPr>
          <p:cNvPr id="15" name="Rectangle 14">
            <a:extLst>
              <a:ext uri="{FF2B5EF4-FFF2-40B4-BE49-F238E27FC236}">
                <a16:creationId xmlns:a16="http://schemas.microsoft.com/office/drawing/2014/main" id="{A99FB2F0-7726-4EE3-A671-EA4A8936300A}"/>
              </a:ext>
            </a:extLst>
          </p:cNvPr>
          <p:cNvSpPr/>
          <p:nvPr/>
        </p:nvSpPr>
        <p:spPr>
          <a:xfrm>
            <a:off x="3721985"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loss in sector that had the trade barrier</a:t>
            </a:r>
          </a:p>
        </p:txBody>
      </p:sp>
      <p:sp>
        <p:nvSpPr>
          <p:cNvPr id="16" name="Rectangle 15">
            <a:extLst>
              <a:ext uri="{FF2B5EF4-FFF2-40B4-BE49-F238E27FC236}">
                <a16:creationId xmlns:a16="http://schemas.microsoft.com/office/drawing/2014/main" id="{E5DECA1F-F44A-4353-9A2E-DA10A11B89BE}"/>
              </a:ext>
            </a:extLst>
          </p:cNvPr>
          <p:cNvSpPr/>
          <p:nvPr/>
        </p:nvSpPr>
        <p:spPr>
          <a:xfrm>
            <a:off x="6279731"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increases in other sectors of the economy</a:t>
            </a:r>
          </a:p>
        </p:txBody>
      </p:sp>
      <p:sp>
        <p:nvSpPr>
          <p:cNvPr id="3" name="Arrow: Right 2">
            <a:extLst>
              <a:ext uri="{FF2B5EF4-FFF2-40B4-BE49-F238E27FC236}">
                <a16:creationId xmlns:a16="http://schemas.microsoft.com/office/drawing/2014/main" id="{D42E2E91-D29A-48F3-928D-B1B1DCCDEEF7}"/>
              </a:ext>
            </a:extLst>
          </p:cNvPr>
          <p:cNvSpPr/>
          <p:nvPr/>
        </p:nvSpPr>
        <p:spPr>
          <a:xfrm>
            <a:off x="3354523"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25D08B6-057A-47BA-AAEB-61F7C3BBA616}"/>
              </a:ext>
            </a:extLst>
          </p:cNvPr>
          <p:cNvSpPr/>
          <p:nvPr/>
        </p:nvSpPr>
        <p:spPr>
          <a:xfrm>
            <a:off x="589990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C201077-F73A-442A-B455-8499B30D7263}"/>
              </a:ext>
            </a:extLst>
          </p:cNvPr>
          <p:cNvSpPr/>
          <p:nvPr/>
        </p:nvSpPr>
        <p:spPr>
          <a:xfrm>
            <a:off x="846738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73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 Analysis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Restricting imports may appear to be nothing more than taking sales from foreign producers and giving them to domestic producers.</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factors are at work, however, because firms do not operate in a vacuum.</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sell their products either to consumers or to other firms, who are also affected by the trade barriers.</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demand and supply analysis of protectionism shows that it is a policy that imposes substantial domestic costs.</a:t>
              </a:r>
            </a:p>
          </p:txBody>
        </p:sp>
      </p:grpSp>
    </p:spTree>
    <p:extLst>
      <p:ext uri="{BB962C8B-B14F-4D97-AF65-F5344CB8AC3E}">
        <p14:creationId xmlns:p14="http://schemas.microsoft.com/office/powerpoint/2010/main" val="77081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1896</Words>
  <Application>Microsoft Office PowerPoint</Application>
  <PresentationFormat>Widescreen</PresentationFormat>
  <Paragraphs>121</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29</cp:revision>
  <dcterms:created xsi:type="dcterms:W3CDTF">2017-06-16T13:06:21Z</dcterms:created>
  <dcterms:modified xsi:type="dcterms:W3CDTF">2021-06-11T21:16:56Z</dcterms:modified>
</cp:coreProperties>
</file>