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99" r:id="rId4"/>
    <p:sldId id="300" r:id="rId5"/>
    <p:sldId id="289" r:id="rId6"/>
    <p:sldId id="301" r:id="rId7"/>
    <p:sldId id="302" r:id="rId8"/>
    <p:sldId id="303" r:id="rId9"/>
    <p:sldId id="373" r:id="rId10"/>
    <p:sldId id="370" r:id="rId11"/>
    <p:sldId id="304" r:id="rId12"/>
    <p:sldId id="305" r:id="rId13"/>
    <p:sldId id="306" r:id="rId14"/>
    <p:sldId id="307" r:id="rId15"/>
    <p:sldId id="308" r:id="rId16"/>
    <p:sldId id="371" r:id="rId17"/>
    <p:sldId id="374" r:id="rId18"/>
    <p:sldId id="375" r:id="rId19"/>
    <p:sldId id="37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6" d="100"/>
          <a:sy n="96" d="100"/>
        </p:scale>
        <p:origin x="11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various arguments that are in support of restricting imports; explain dumping; and evaluate the significance of countries’ perceptions on the benefits of growing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1521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potential for global trade to affect the environment has become controversial. If free trade meant the destruction of life itself, even economists would convert to protectionism. While globalization can pose environmental dangers, with safeguards in place, we can minimize the environmental impacts of trade. High-income countries typically have relatively strict environmental standard, while lower-income countries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2432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Profit-seeking companies shift their production from countries with strong environmental standards to countries with weak standards. Countries may reduce their environmental standards to attract multinational firms, which, after all, provide jobs and economic clout. Global production becomes concentrated in countries where firms can pollute the most, and environmental laws "race to the bottom.“ Although the race-to-the-bottom scenario sounds plausible, it does not appear to describe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8198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of blocking international trade can pressure lower-income countries into adopting stronger environmental standards. It would be undemocratic for the well-fed citizens of high-income countries to dictate to the ill-fed citizens of low-income countries. If high-income countries want stronger environmental standards in low-income countries, they don’t have to threaten protectionism. For example, high-income countries could pay for anti-pollution equipment in low-income countries or help pay for national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95532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argument for shutting out certain imported products is that they are unsafe for consumers. Consumer rights groups have warned that the WTO would require nations to reduce their health and safety standards for imports. It is improper to impose one set of health and safety standards for domestically produced goods but different standards for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666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argue that a nation should not depend too heavily on other countries for supplies of certain key products, such as oil. On closer consideration, this argument for protectionism proves rather weak. As an example, in the U.S., oil provides about 36% of all the energy, and 25% of the oil used in the United States economy is imported. When disruptions in the Middle East have sharply raised the price of oil, the effects have been felt across the U.S. economy. This is not, however, a very convincing argument for restricting oil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98748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 It does not make sense to argue that because oil is highly important to the United States economy, the United States should shut out oil imports and use up its domestic supplies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63598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8523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 The U.S. could restrict imports of the outdoor furniture from Brazil with tariffs or quotas. Less severe policies include helping to fund studies on the impact of damage to the rainforest and national parks to protect the forest.</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552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requires domestic consumers of a product to pay higher prices to benefit domestic producers of that product. </a:t>
            </a:r>
            <a:r>
              <a:rPr lang="en-US" sz="1200" dirty="0">
                <a:solidFill>
                  <a:schemeClr val="bg1"/>
                </a:solidFill>
              </a:rPr>
              <a:t>Countries that institute protectionist policies lose the economic gains achieved through comparative advantage, specialized learning, and economies of scale. </a:t>
            </a:r>
            <a:r>
              <a:rPr lang="en-US" sz="1200" kern="1200" dirty="0">
                <a:solidFill>
                  <a:schemeClr val="tx1"/>
                </a:solidFill>
                <a:effectLst/>
                <a:latin typeface="+mn-lt"/>
                <a:ea typeface="+mn-ea"/>
                <a:cs typeface="+mn-cs"/>
              </a:rPr>
              <a:t>With these overall costs in mind, let us now consider, one by one, a number of arguments that support restricting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infant industry argument for protectionism is to block imports for a limited time to give the infant industry time to mature before it starts competing on equal terms in the global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4315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countries, infant industries have gone from babyhood to senility and obsolescence without ever having reached the profitable maturity stage. As one example, Brazil treated its computer industry as an infant industry from the late 1970s until about 1990. 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Brazilians were unable to benefit from up-to-date computers and phased out its infant industry policy for the computer industry.</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Dumping refers to selling goods below their cost of production</a:t>
            </a:r>
            <a:r>
              <a:rPr lang="en-US" sz="1200" b="0" kern="1200" dirty="0">
                <a:solidFill>
                  <a:schemeClr val="tx1"/>
                </a:solidFill>
                <a:effectLst/>
                <a:latin typeface="+mn-lt"/>
                <a:ea typeface="+mn-ea"/>
                <a:cs typeface="+mn-cs"/>
              </a:rPr>
              <a:t>. </a:t>
            </a:r>
            <a:r>
              <a:rPr lang="en-US" sz="1200" b="0" dirty="0">
                <a:solidFill>
                  <a:schemeClr val="bg1"/>
                </a:solidFill>
              </a:rPr>
              <a:t>Anti-dumping laws </a:t>
            </a:r>
            <a:r>
              <a:rPr lang="en-US" sz="1200" dirty="0">
                <a:solidFill>
                  <a:schemeClr val="bg1"/>
                </a:solidFill>
              </a:rPr>
              <a:t>block imports that are sold below the cost of production by imposing tariffs that increase the price of these imports to reflect their cost of production. </a:t>
            </a:r>
            <a:r>
              <a:rPr lang="en-US" sz="1200" kern="1200" dirty="0">
                <a:solidFill>
                  <a:schemeClr val="tx1"/>
                </a:solidFill>
                <a:effectLst/>
                <a:latin typeface="+mn-lt"/>
                <a:ea typeface="+mn-ea"/>
                <a:cs typeface="+mn-cs"/>
              </a:rPr>
              <a:t>Anti-dumping complaints rose from about 100 cases per year in the late 1980s to about 200 new cases each year by the late 2000s.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5943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question has two possible answers: one innocent and one more sinister. The innocent explanation is that demand and supply set market prices, not the cost of production. When a local store has a going-out-of-business sale, for example, it may sell goods below the cost of production. The sinister explanation is that dumping is part of a long-term strategy. Foreign firms sell goods at prices below the cost of production, and once U.S. competition is driven out, they then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659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economic theory, the case for anti-dumping laws is weak. In a market governed by demand and supply, the government does not guarantee that firms will be able to make a profit. After all, low prices are difficult for producers but benefit consumers. Although there are cases in which foreign producers have driven out domestic firms, there are zero documented cases of jacked up prices. Foreign producers typically continue competing hard against each other and providing low prices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7622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376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54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Arguments in Support of Restricting Imports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of Macroeconomics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Environmental Protection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potential for global trade to affect the environment has become controversial.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free</a:t>
              </a:r>
              <a:r>
                <a:rPr lang="en-US" sz="2000" b="1" dirty="0">
                  <a:solidFill>
                    <a:schemeClr val="bg1"/>
                  </a:solidFill>
                </a:rPr>
                <a:t> </a:t>
              </a:r>
              <a:r>
                <a:rPr lang="en-US" sz="2000" dirty="0">
                  <a:solidFill>
                    <a:schemeClr val="bg1"/>
                  </a:solidFill>
                </a:rPr>
                <a:t>trade</a:t>
              </a:r>
              <a:r>
                <a:rPr lang="en-US" sz="2000" b="1" dirty="0">
                  <a:solidFill>
                    <a:schemeClr val="bg1"/>
                  </a:solidFill>
                </a:rPr>
                <a:t> </a:t>
              </a:r>
              <a:r>
                <a:rPr lang="en-US" sz="2000" dirty="0">
                  <a:solidFill>
                    <a:schemeClr val="bg1"/>
                  </a:solidFill>
                </a:rPr>
                <a:t>meant the destruction of life itself, even economists would convert to protectionism.</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globalization can pose environmental dangers, with safeguards in place, we can minimize the environmental impacts of trade.</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typically have relatively strict environmental standards, while lower-income countries do not.</a:t>
              </a:r>
            </a:p>
          </p:txBody>
        </p:sp>
      </p:grpSp>
    </p:spTree>
    <p:extLst>
      <p:ext uri="{BB962C8B-B14F-4D97-AF65-F5344CB8AC3E}">
        <p14:creationId xmlns:p14="http://schemas.microsoft.com/office/powerpoint/2010/main" val="9467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Race-to-the-Bottom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Profit-seeking companies shift their production from countries with strong environmental standards to countries with weak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may reduce their environmental standards to attract multinational firms, which, after all, provide jobs and economic clout.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production becomes concentrated in countries where firms can pollute the most, and environmental laws "race to the bottom."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3618" y="433825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 race-to-the-bottom scenario sounds plausible, it does not appear to describe reality.</a:t>
              </a:r>
            </a:p>
          </p:txBody>
        </p:sp>
      </p:grpSp>
    </p:spTree>
    <p:extLst>
      <p:ext uri="{BB962C8B-B14F-4D97-AF65-F5344CB8AC3E}">
        <p14:creationId xmlns:p14="http://schemas.microsoft.com/office/powerpoint/2010/main" val="194482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08234" y="138372"/>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Pressuring Low-Income Countries for Higher Environmental Standards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threat of blocking international trade can pressure lower-income countries into adopting stronger environmental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372963"/>
            <a:chOff x="542923" y="1736761"/>
            <a:chExt cx="8058154" cy="1372963"/>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801849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it would be undemocratic for the well-fed citizens of high-income countries to dictate to the ill-fed citizens of low-income countries what domestic policies and priorities they must adopt or how they should balance environmental goals against other priorities.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99195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stronger environmental standards in low-income countries, they don’t have to threaten protectionism.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1157" y="490428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high-income countries could pay for anti-pollution equipment in low-income countries or help pay for national parks.</a:t>
              </a:r>
            </a:p>
          </p:txBody>
        </p:sp>
      </p:grpSp>
    </p:spTree>
    <p:extLst>
      <p:ext uri="{BB962C8B-B14F-4D97-AF65-F5344CB8AC3E}">
        <p14:creationId xmlns:p14="http://schemas.microsoft.com/office/powerpoint/2010/main" val="200115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Unsafe Consumer Products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argument for shutting out certain imported products is that they are unsafe for consumers.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Consumer rights groups have warned that the WTO would require nations to reduce their health and safety standards for imports.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47963" y="49197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improper to impose one set of health and safety standards for domestically produced goods but different standards for imports.</a:t>
              </a:r>
            </a:p>
          </p:txBody>
        </p:sp>
      </p:grpSp>
      <p:grpSp>
        <p:nvGrpSpPr>
          <p:cNvPr id="17" name="Group 16">
            <a:extLst>
              <a:ext uri="{FF2B5EF4-FFF2-40B4-BE49-F238E27FC236}">
                <a16:creationId xmlns:a16="http://schemas.microsoft.com/office/drawing/2014/main" id="{2753A63A-916F-47CC-BB90-DB938170EEEA}"/>
              </a:ext>
            </a:extLst>
          </p:cNvPr>
          <p:cNvGrpSpPr/>
          <p:nvPr/>
        </p:nvGrpSpPr>
        <p:grpSpPr>
          <a:xfrm>
            <a:off x="2047963" y="3425930"/>
            <a:ext cx="8058154" cy="1388423"/>
            <a:chOff x="542923" y="1736761"/>
            <a:chExt cx="8058154" cy="1388423"/>
          </a:xfrm>
          <a:solidFill>
            <a:srgbClr val="627981"/>
          </a:solidFill>
        </p:grpSpPr>
        <p:sp>
          <p:nvSpPr>
            <p:cNvPr id="18" name="Rectangle 17">
              <a:extLst>
                <a:ext uri="{FF2B5EF4-FFF2-40B4-BE49-F238E27FC236}">
                  <a16:creationId xmlns:a16="http://schemas.microsoft.com/office/drawing/2014/main" id="{9498E716-5016-47BA-B024-88D336C7E0B9}"/>
                </a:ext>
              </a:extLst>
            </p:cNvPr>
            <p:cNvSpPr/>
            <p:nvPr/>
          </p:nvSpPr>
          <p:spPr>
            <a:xfrm>
              <a:off x="542923" y="1736761"/>
              <a:ext cx="8058154" cy="1388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AC14EEF-09F3-4746-A56B-BADBEBAA3DB7}"/>
                </a:ext>
              </a:extLst>
            </p:cNvPr>
            <p:cNvSpPr txBox="1"/>
            <p:nvPr/>
          </p:nvSpPr>
          <p:spPr>
            <a:xfrm>
              <a:off x="582578"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the WTO says it allows countries to set their own standards and “Regulations must be based on science…And they should not be arbitrarily or unjustifiably discriminate between countries where identical or similar conditions prevail.”</a:t>
              </a:r>
            </a:p>
          </p:txBody>
        </p:sp>
      </p:grpSp>
    </p:spTree>
    <p:extLst>
      <p:ext uri="{BB962C8B-B14F-4D97-AF65-F5344CB8AC3E}">
        <p14:creationId xmlns:p14="http://schemas.microsoft.com/office/powerpoint/2010/main" val="98831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7706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argue that a nation should not depend too heavily on other countries for supplies of certain key products, such as oil.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closer consideration, this argument for protectionism proves rather weak.</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example, in the U.S., oil provides about 36% of all the energy, and 25% of the oil used in the United States economy is imported.</a:t>
              </a:r>
            </a:p>
          </p:txBody>
        </p:sp>
      </p:grpSp>
      <p:grpSp>
        <p:nvGrpSpPr>
          <p:cNvPr id="17" name="Group 16">
            <a:extLst>
              <a:ext uri="{FF2B5EF4-FFF2-40B4-BE49-F238E27FC236}">
                <a16:creationId xmlns:a16="http://schemas.microsoft.com/office/drawing/2014/main" id="{658349DA-0FBD-4C14-BD0D-03F93BB882F2}"/>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BE738B0-8E90-4026-B329-6892A9DA08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4B2B901-D1D6-4235-8AA9-35D4CF411524}"/>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disruptions in the Middle East have sharply raised the price of oil, the effects have been felt across the U.S. economy.</a:t>
              </a:r>
            </a:p>
          </p:txBody>
        </p:sp>
      </p:grpSp>
      <p:grpSp>
        <p:nvGrpSpPr>
          <p:cNvPr id="20" name="Group 19">
            <a:extLst>
              <a:ext uri="{FF2B5EF4-FFF2-40B4-BE49-F238E27FC236}">
                <a16:creationId xmlns:a16="http://schemas.microsoft.com/office/drawing/2014/main" id="{5DB5E8C2-F2CE-4906-AA34-43B4BADC7D78}"/>
              </a:ext>
            </a:extLst>
          </p:cNvPr>
          <p:cNvGrpSpPr/>
          <p:nvPr/>
        </p:nvGrpSpPr>
        <p:grpSpPr>
          <a:xfrm>
            <a:off x="2053618" y="525057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B99C94-F84A-4F1E-A5CC-86951DC4D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6D2C1680-7E65-4EEC-9D1B-8E9DC5CD7535}"/>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not, however, a very convincing argument for restricting oil imports.</a:t>
              </a:r>
            </a:p>
          </p:txBody>
        </p:sp>
      </p:grpSp>
    </p:spTree>
    <p:extLst>
      <p:ext uri="{BB962C8B-B14F-4D97-AF65-F5344CB8AC3E}">
        <p14:creationId xmlns:p14="http://schemas.microsoft.com/office/powerpoint/2010/main" val="158192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n oil rig">
            <a:extLst>
              <a:ext uri="{FF2B5EF4-FFF2-40B4-BE49-F238E27FC236}">
                <a16:creationId xmlns:a16="http://schemas.microsoft.com/office/drawing/2014/main" id="{E5AC8300-CBBC-4D53-858C-0198C04FFA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028" y="1659606"/>
            <a:ext cx="2668128" cy="35387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5A79F64-3B49-445B-91C8-9C46D8D29B04}"/>
              </a:ext>
            </a:extLst>
          </p:cNvPr>
          <p:cNvGrpSpPr/>
          <p:nvPr/>
        </p:nvGrpSpPr>
        <p:grpSpPr>
          <a:xfrm>
            <a:off x="4772204" y="1669316"/>
            <a:ext cx="6230414" cy="1759681"/>
            <a:chOff x="542923" y="1736761"/>
            <a:chExt cx="8058154" cy="806935"/>
          </a:xfrm>
          <a:solidFill>
            <a:srgbClr val="627981"/>
          </a:solidFill>
        </p:grpSpPr>
        <p:sp>
          <p:nvSpPr>
            <p:cNvPr id="7" name="Rectangle 6">
              <a:extLst>
                <a:ext uri="{FF2B5EF4-FFF2-40B4-BE49-F238E27FC236}">
                  <a16:creationId xmlns:a16="http://schemas.microsoft.com/office/drawing/2014/main" id="{9413FB9B-7934-47EA-9320-C835B0A78D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6DFDE19-947F-4956-80C1-C42B829FA2AF}"/>
                </a:ext>
              </a:extLst>
            </p:cNvPr>
            <p:cNvSpPr txBox="1"/>
            <p:nvPr/>
          </p:nvSpPr>
          <p:spPr>
            <a:xfrm>
              <a:off x="599388" y="1770689"/>
              <a:ext cx="7807571" cy="7480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a:t>
              </a:r>
            </a:p>
          </p:txBody>
        </p:sp>
      </p:grpSp>
      <p:grpSp>
        <p:nvGrpSpPr>
          <p:cNvPr id="9" name="Group 8">
            <a:extLst>
              <a:ext uri="{FF2B5EF4-FFF2-40B4-BE49-F238E27FC236}">
                <a16:creationId xmlns:a16="http://schemas.microsoft.com/office/drawing/2014/main" id="{40BDD3D0-1C96-485B-937F-D2DBCE0DCD83}"/>
              </a:ext>
            </a:extLst>
          </p:cNvPr>
          <p:cNvGrpSpPr/>
          <p:nvPr/>
        </p:nvGrpSpPr>
        <p:grpSpPr>
          <a:xfrm>
            <a:off x="4772204" y="3691652"/>
            <a:ext cx="6230414" cy="1417061"/>
            <a:chOff x="542923" y="1736761"/>
            <a:chExt cx="8058154" cy="806935"/>
          </a:xfrm>
          <a:solidFill>
            <a:srgbClr val="627981"/>
          </a:solidFill>
        </p:grpSpPr>
        <p:sp>
          <p:nvSpPr>
            <p:cNvPr id="10" name="Rectangle 9">
              <a:extLst>
                <a:ext uri="{FF2B5EF4-FFF2-40B4-BE49-F238E27FC236}">
                  <a16:creationId xmlns:a16="http://schemas.microsoft.com/office/drawing/2014/main" id="{813A2DBB-FE01-452E-B91F-BC3CF2CC95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909969F-92D5-4F09-8160-DCFAEA3CB539}"/>
                </a:ext>
              </a:extLst>
            </p:cNvPr>
            <p:cNvSpPr txBox="1"/>
            <p:nvPr/>
          </p:nvSpPr>
          <p:spPr>
            <a:xfrm>
              <a:off x="599388" y="1770689"/>
              <a:ext cx="7807571" cy="60688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does not make sense to argue that because oil is highly important to the United States economy, the United States should shut out oil imports and use up its domestic supplies more quickly.</a:t>
              </a:r>
            </a:p>
          </p:txBody>
        </p:sp>
      </p:grpSp>
    </p:spTree>
    <p:extLst>
      <p:ext uri="{BB962C8B-B14F-4D97-AF65-F5344CB8AC3E}">
        <p14:creationId xmlns:p14="http://schemas.microsoft.com/office/powerpoint/2010/main" val="29509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20763"/>
            <a:ext cx="9273061" cy="1015663"/>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p:txBody>
      </p:sp>
      <p:pic>
        <p:nvPicPr>
          <p:cNvPr id="5" name="Picture 4" descr="A rainforest">
            <a:extLst>
              <a:ext uri="{FF2B5EF4-FFF2-40B4-BE49-F238E27FC236}">
                <a16:creationId xmlns:a16="http://schemas.microsoft.com/office/drawing/2014/main" id="{481895C1-51A1-4D24-AF9D-CD8A610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59" y="2882476"/>
            <a:ext cx="5608080" cy="3738720"/>
          </a:xfrm>
          <a:prstGeom prst="rect">
            <a:avLst/>
          </a:prstGeom>
        </p:spPr>
      </p:pic>
    </p:spTree>
    <p:extLst>
      <p:ext uri="{BB962C8B-B14F-4D97-AF65-F5344CB8AC3E}">
        <p14:creationId xmlns:p14="http://schemas.microsoft.com/office/powerpoint/2010/main" val="24549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35832"/>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a:p>
            <a:pPr algn="ctr"/>
            <a:endParaRPr lang="en-US" sz="2000" dirty="0">
              <a:solidFill>
                <a:schemeClr val="bg1"/>
              </a:solidFill>
            </a:endParaRPr>
          </a:p>
          <a:p>
            <a:pPr algn="ctr"/>
            <a:r>
              <a:rPr lang="en-US" sz="2000" i="1" dirty="0">
                <a:solidFill>
                  <a:schemeClr val="bg1"/>
                </a:solidFill>
              </a:rPr>
              <a:t>The U.S. could restrict imports of the outdoor furniture from Brazil with tariffs or quotas. Less severe policies include helping to fund studies on the impact of damage to the rainforest and national parks to protect the forest.</a:t>
            </a:r>
          </a:p>
        </p:txBody>
      </p:sp>
    </p:spTree>
    <p:extLst>
      <p:ext uri="{BB962C8B-B14F-4D97-AF65-F5344CB8AC3E}">
        <p14:creationId xmlns:p14="http://schemas.microsoft.com/office/powerpoint/2010/main" val="209463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a number of arguments that support restricting imports based around industry and competition, environmental concerns, and issues of safety and security.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infant industry argument for protectionism is that small domestic industries need to be temporarily nurtured and protected from foreign competition for a time so that they can grow into strong competitors.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Arguments against dumping (which is setting prices below the cost of production to drive competitors out of the market) often simply seem to be a convenient excuse for imposing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Low-income countries typically have lower environmental standards than high-income countries because they are more worried about immediate basics, such as food, education, and health care.</a:t>
            </a:r>
          </a:p>
          <a:p>
            <a:endParaRPr lang="en-US" sz="2000" dirty="0">
              <a:solidFill>
                <a:schemeClr val="bg1"/>
              </a:solidFill>
            </a:endParaRPr>
          </a:p>
        </p:txBody>
      </p:sp>
    </p:spTree>
    <p:extLst>
      <p:ext uri="{BB962C8B-B14F-4D97-AF65-F5344CB8AC3E}">
        <p14:creationId xmlns:p14="http://schemas.microsoft.com/office/powerpoint/2010/main" val="285495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requires domestic consumers of a product to pay higher prices to benefit domestic producers of that product.</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that institute protectionist policies lose the economic gains achieved through comparative advantage, specialized learning, and economies of scale.</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68418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these overall costs in mind, let us now consider, one by one, a number of arguments that support restricting imports.</a:t>
              </a:r>
            </a:p>
          </p:txBody>
        </p:sp>
      </p:grpSp>
    </p:spTree>
    <p:extLst>
      <p:ext uri="{BB962C8B-B14F-4D97-AF65-F5344CB8AC3E}">
        <p14:creationId xmlns:p14="http://schemas.microsoft.com/office/powerpoint/2010/main" val="15358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Infant Industry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1049171"/>
            <a:chOff x="542923" y="1736761"/>
            <a:chExt cx="8058154" cy="1049171"/>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1049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54504"/>
              <a:ext cx="7807571" cy="1015663"/>
            </a:xfrm>
            <a:prstGeom prst="rect">
              <a:avLst/>
            </a:prstGeom>
            <a:grpFill/>
          </p:spPr>
          <p:txBody>
            <a:bodyPr wrap="square" rtlCol="0">
              <a:spAutoFit/>
            </a:bodyPr>
            <a:lstStyle/>
            <a:p>
              <a:pPr algn="ctr"/>
              <a:r>
                <a:rPr lang="en-US" sz="2000" b="1" dirty="0">
                  <a:solidFill>
                    <a:schemeClr val="bg1"/>
                  </a:solidFill>
                </a:rPr>
                <a:t>The infant industry argument </a:t>
              </a:r>
              <a:r>
                <a:rPr lang="en-US" sz="2000" dirty="0">
                  <a:solidFill>
                    <a:schemeClr val="bg1"/>
                  </a:solidFill>
                </a:rPr>
                <a:t>for protectionism is to block imports for a limited time to give the infant industry time to mature before it starts competing on equal terms in the global economy.</a:t>
              </a:r>
            </a:p>
          </p:txBody>
        </p:sp>
      </p:grpSp>
      <p:pic>
        <p:nvPicPr>
          <p:cNvPr id="1026" name="Picture 2" descr="A photograph of a woman watering a cartoon plant of pie charts and light bulbs">
            <a:extLst>
              <a:ext uri="{FF2B5EF4-FFF2-40B4-BE49-F238E27FC236}">
                <a16:creationId xmlns:a16="http://schemas.microsoft.com/office/drawing/2014/main" id="{456B6001-D11D-4C14-BE7D-A1CCE71B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11" y="2832378"/>
            <a:ext cx="3687177" cy="36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Brazil’s Computer Infant Industry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Computer">
            <a:extLst>
              <a:ext uri="{FF2B5EF4-FFF2-40B4-BE49-F238E27FC236}">
                <a16:creationId xmlns:a16="http://schemas.microsoft.com/office/drawing/2014/main" id="{4A8E2EF1-EC78-4795-8FCB-8DA06EE82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711" y="2484834"/>
            <a:ext cx="4805738" cy="4805738"/>
          </a:xfrm>
          <a:prstGeom prst="rect">
            <a:avLst/>
          </a:prstGeom>
        </p:spPr>
      </p:pic>
      <p:pic>
        <p:nvPicPr>
          <p:cNvPr id="6" name="Picture 2" descr="Flag of Brazil">
            <a:extLst>
              <a:ext uri="{FF2B5EF4-FFF2-40B4-BE49-F238E27FC236}">
                <a16:creationId xmlns:a16="http://schemas.microsoft.com/office/drawing/2014/main" id="{8C7401A9-B230-4B96-BB72-FC7E6BBDE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321" y="3721371"/>
            <a:ext cx="2461892" cy="17234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CA038D-A9C6-48B7-8121-9F4098E69CA6}"/>
              </a:ext>
            </a:extLst>
          </p:cNvPr>
          <p:cNvSpPr txBox="1"/>
          <p:nvPr/>
        </p:nvSpPr>
        <p:spPr>
          <a:xfrm>
            <a:off x="2192214" y="1505413"/>
            <a:ext cx="7807571" cy="1631216"/>
          </a:xfrm>
          <a:prstGeom prst="rect">
            <a:avLst/>
          </a:prstGeom>
          <a:solidFill>
            <a:srgbClr val="627981"/>
          </a:solidFill>
        </p:spPr>
        <p:txBody>
          <a:bodyPr wrap="square" rtlCol="0">
            <a:spAutoFit/>
          </a:bodyPr>
          <a:lstStyle/>
          <a:p>
            <a:pPr algn="ctr"/>
            <a:r>
              <a:rPr lang="en-US" sz="2000" dirty="0">
                <a:solidFill>
                  <a:schemeClr val="bg1"/>
                </a:solidFill>
              </a:rPr>
              <a:t>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Anti-Dumping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Dumping </a:t>
              </a:r>
              <a:r>
                <a:rPr lang="en-US" sz="2000" dirty="0">
                  <a:solidFill>
                    <a:schemeClr val="bg1"/>
                  </a:solidFill>
                </a:rPr>
                <a:t>refers to selling goods below their cost of production.</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Anti-dumping laws </a:t>
              </a:r>
              <a:r>
                <a:rPr lang="en-US" sz="2000" dirty="0">
                  <a:solidFill>
                    <a:schemeClr val="bg1"/>
                  </a:solidFill>
                </a:rPr>
                <a:t>block imports that are sold below the cost of production by imposing tariffs that increase the price of these imports to reflect their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368418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Anti-dumping complaints rose from about 100 cases per year in the late 1980s to about 200 new cases each year by the late 2000s.</a:t>
              </a:r>
            </a:p>
          </p:txBody>
        </p:sp>
      </p:grpSp>
    </p:spTree>
    <p:extLst>
      <p:ext uri="{BB962C8B-B14F-4D97-AF65-F5344CB8AC3E}">
        <p14:creationId xmlns:p14="http://schemas.microsoft.com/office/powerpoint/2010/main" val="153494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Might Dumping Occur?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question has two possible answers: one innocent and one more sinister.</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innocent explanation is that demand and supply set market prices, not the cost of production.</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local store has a going-out-of-business sale, for example, it may sell goods below the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sinister explanation is that dumping is part of a long-term strategy.</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firms sell goods at prices below the cost of production, and once U.S. competition is driven out, they then raise prices.</a:t>
              </a:r>
            </a:p>
          </p:txBody>
        </p:sp>
      </p:grpSp>
    </p:spTree>
    <p:extLst>
      <p:ext uri="{BB962C8B-B14F-4D97-AF65-F5344CB8AC3E}">
        <p14:creationId xmlns:p14="http://schemas.microsoft.com/office/powerpoint/2010/main" val="27803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Should Anti-Dumping Cases Be Limited?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terms of economic theory, the case for anti-dumping laws is weak.</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 governed by demand and supply, the government does not guarantee that firms will be able to make a profit.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69533" y="190864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all, low prices are difficult for producers but benefit consumers.</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there are cases in which foreign producers have driven out domestic firms, there are zero documented cases of jacked up prices.</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producers typically continue competing hard against each other and providing low prices to consumers.</a:t>
              </a:r>
            </a:p>
          </p:txBody>
        </p:sp>
      </p:grpSp>
    </p:spTree>
    <p:extLst>
      <p:ext uri="{BB962C8B-B14F-4D97-AF65-F5344CB8AC3E}">
        <p14:creationId xmlns:p14="http://schemas.microsoft.com/office/powerpoint/2010/main" val="71643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17395"/>
            <a:ext cx="9273061" cy="132343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p:txBody>
      </p:sp>
      <p:pic>
        <p:nvPicPr>
          <p:cNvPr id="5" name="Picture 4" descr="A picture of chopped logs">
            <a:extLst>
              <a:ext uri="{FF2B5EF4-FFF2-40B4-BE49-F238E27FC236}">
                <a16:creationId xmlns:a16="http://schemas.microsoft.com/office/drawing/2014/main" id="{42725A0D-65CF-4C8F-BB71-03D58AF2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46" y="3296456"/>
            <a:ext cx="4713506" cy="3142337"/>
          </a:xfrm>
          <a:prstGeom prst="rect">
            <a:avLst/>
          </a:prstGeom>
        </p:spPr>
      </p:pic>
    </p:spTree>
    <p:extLst>
      <p:ext uri="{BB962C8B-B14F-4D97-AF65-F5344CB8AC3E}">
        <p14:creationId xmlns:p14="http://schemas.microsoft.com/office/powerpoint/2010/main" val="7338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68273"/>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a:p>
            <a:pPr algn="ctr"/>
            <a:r>
              <a:rPr lang="en-US" sz="2000" i="1" dirty="0">
                <a:solidFill>
                  <a:schemeClr val="bg1"/>
                </a:solidFill>
              </a:rPr>
              <a:t>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p:txBody>
      </p:sp>
    </p:spTree>
    <p:extLst>
      <p:ext uri="{BB962C8B-B14F-4D97-AF65-F5344CB8AC3E}">
        <p14:creationId xmlns:p14="http://schemas.microsoft.com/office/powerpoint/2010/main" val="21388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2790</Words>
  <Application>Microsoft Office PowerPoint</Application>
  <PresentationFormat>Widescreen</PresentationFormat>
  <Paragraphs>308</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2021-06-14T16:35:41Z</dcterms:modified>
</cp:coreProperties>
</file>