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91" r:id="rId5"/>
    <p:sldId id="258" r:id="rId6"/>
    <p:sldId id="369" r:id="rId7"/>
    <p:sldId id="308" r:id="rId8"/>
    <p:sldId id="309" r:id="rId9"/>
    <p:sldId id="368" r:id="rId10"/>
    <p:sldId id="310" r:id="rId11"/>
    <p:sldId id="28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CC00CC"/>
    <a:srgbClr val="2FBEBB"/>
    <a:srgbClr val="FF99CC"/>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489" autoAdjust="0"/>
  </p:normalViewPr>
  <p:slideViewPr>
    <p:cSldViewPr snapToGrid="0">
      <p:cViewPr>
        <p:scale>
          <a:sx n="100" d="100"/>
          <a:sy n="100" d="100"/>
        </p:scale>
        <p:origin x="99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Thus far, we have been assuming that markets are free; that is, they operate with no government intervention. Controversy sometimes surrounds the prices and quantities established by demand and supply, especially for products that are considered necessities. In some cases, discontent over prices turns into public pressure on politicians, who may then pass legislation to prevent a certain price from climbing "too high" or falling "too low.“ Governments can pass laws affecting market outcomes, but no law can negate economic principles.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government will set </a:t>
            </a:r>
            <a:r>
              <a:rPr lang="en-US" sz="1200" b="1" dirty="0">
                <a:solidFill>
                  <a:schemeClr val="bg1"/>
                </a:solidFill>
              </a:rPr>
              <a:t>price controls </a:t>
            </a:r>
            <a:r>
              <a:rPr lang="en-US" sz="1200" dirty="0">
                <a:solidFill>
                  <a:schemeClr val="bg1"/>
                </a:solidFill>
              </a:rPr>
              <a:t>in the form of </a:t>
            </a:r>
            <a:r>
              <a:rPr lang="en-US" sz="1200" b="1" dirty="0">
                <a:solidFill>
                  <a:schemeClr val="bg1"/>
                </a:solidFill>
              </a:rPr>
              <a:t>price ceilings </a:t>
            </a:r>
            <a:r>
              <a:rPr lang="en-US" sz="1200" dirty="0">
                <a:solidFill>
                  <a:schemeClr val="bg1"/>
                </a:solidFill>
              </a:rPr>
              <a:t>and </a:t>
            </a:r>
            <a:r>
              <a:rPr lang="en-US" sz="1200" b="1" dirty="0">
                <a:solidFill>
                  <a:schemeClr val="bg1"/>
                </a:solidFill>
              </a:rPr>
              <a:t>price floors</a:t>
            </a:r>
            <a:r>
              <a:rPr lang="en-US" sz="1200" dirty="0">
                <a:solidFill>
                  <a:schemeClr val="bg1"/>
                </a:solidFill>
              </a:rPr>
              <a:t>, which can be either binding or nonbinding. A price ceiling is binding if quantity demanded exceeds quantity supplied and a price floor is binding if quantity supplied exceeds quantity demanded.</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a:t>
            </a:r>
            <a:r>
              <a:rPr lang="en-US" sz="1200" dirty="0">
                <a:solidFill>
                  <a:schemeClr val="bg1"/>
                </a:solidFill>
              </a:rPr>
              <a:t>the government could set a price ceiling on rent to prevent housing from becoming too expensive.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a legal maximum price that one pays for some good or service. A government imposes price ceilings in order to keep the price of some necessary good or service affordable. For example, the government will often set a price ceiling on rent to prevent rent from becoming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2837717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price floor </a:t>
            </a:r>
            <a:r>
              <a:rPr lang="en-US" sz="1200" kern="1200" dirty="0">
                <a:solidFill>
                  <a:schemeClr val="tx1"/>
                </a:solidFill>
                <a:effectLst/>
                <a:latin typeface="+mn-lt"/>
                <a:ea typeface="+mn-ea"/>
                <a:cs typeface="+mn-cs"/>
              </a:rPr>
              <a:t>is the lowest price that one can legally pay for some good or service. Price floors are sometimes called "price supports" because they support a price by preventing it from falling below a certain level. A price floor helps producers because it holds up a price the government feels is too low. </a:t>
            </a:r>
            <a:r>
              <a:rPr lang="en-US" sz="1200" dirty="0">
                <a:solidFill>
                  <a:schemeClr val="bg1"/>
                </a:solidFill>
              </a:rPr>
              <a:t>Perhaps the best-known example of a price floor is the minimum wage, which guarantees a basic standard of living for workers.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3718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price ceiling is binding if set below the equilibrium price, as it forces a lower price. A binding price ceiling initially creates a shortage, as quantity demanded will exceed quantity supplied. A price ceiling above the equilibrium price will not be binding, as the equilibrium point has not yet reached the ‘ceiling’.</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936331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Opponents of the minimum wage often argue that since the minimum wage is a price floor, it creates a surplus of workers, which is unemployment. Others who favor the minimum wage argue that the minimum wage does not contribute to unemployment. Use demand and/or supply curves to explain how the minimum wage may not contribute to unemployment.</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rule of economics is you do not get something for nothing—everything has an opportunity cost. If a price ceiling forces a lower price, then the quality may diminish, such as lower quality housing following rent control. In the case of agriculture, farmers can benefit from a price floor, but taxpayers and consumers of food will pay the costs. Price controls usually cause a shortage/surplus, meaning the market is not in its natural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91513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834289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036544" y="2970003"/>
            <a:ext cx="10118912"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Price Ceilings and Price Floors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2969440" y="415422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2930111" y="28245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135329" y="4154224"/>
            <a:ext cx="2960747" cy="369332"/>
          </a:xfrm>
          <a:prstGeom prst="rect">
            <a:avLst/>
          </a:prstGeom>
          <a:noFill/>
        </p:spPr>
        <p:txBody>
          <a:bodyPr wrap="none" rtlCol="0">
            <a:spAutoFit/>
          </a:bodyPr>
          <a:lstStyle/>
          <a:p>
            <a:r>
              <a:rPr lang="en-US" i="1" dirty="0"/>
              <a:t>Principles of Macroeconomics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626664"/>
            <a:ext cx="9273061" cy="4093428"/>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Price ceilings prevent a price from rising above a certain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a price ceiling is set below the equilibrium price, quantity demanded will exceed quantity supplied, and excess demand or shortages will result.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floors prevent a price from falling below a certain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a price floor is set above the equilibrium price, quantity supplied will exceed quantity demanded, and excess supply or surpluses will result.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floors and price ceilings often lead to unintended consequences.</a:t>
            </a:r>
          </a:p>
          <a:p>
            <a:endParaRPr lang="en-US" sz="2000" dirty="0">
              <a:solidFill>
                <a:schemeClr val="bg1"/>
              </a:solidFill>
            </a:endParaRPr>
          </a:p>
        </p:txBody>
      </p:sp>
    </p:spTree>
    <p:extLst>
      <p:ext uri="{BB962C8B-B14F-4D97-AF65-F5344CB8AC3E}">
        <p14:creationId xmlns:p14="http://schemas.microsoft.com/office/powerpoint/2010/main" val="1156385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Set Price Ceilings or Price Floors?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FE1CC43-20E1-4FB7-A5EF-7F69F15CBA0B}"/>
              </a:ext>
            </a:extLst>
          </p:cNvPr>
          <p:cNvGrpSpPr/>
          <p:nvPr/>
        </p:nvGrpSpPr>
        <p:grpSpPr>
          <a:xfrm>
            <a:off x="2066923" y="2511078"/>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56E7A8C4-A903-4D87-9D1C-957FD7A2E8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60056F1F-B101-422B-970F-508E6F28C09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Controversy often surrounds the prices and quantities established by demand and supply, especially for products considered necessities.</a:t>
              </a:r>
            </a:p>
          </p:txBody>
        </p:sp>
      </p:grpSp>
      <p:grpSp>
        <p:nvGrpSpPr>
          <p:cNvPr id="10" name="Group 9">
            <a:extLst>
              <a:ext uri="{FF2B5EF4-FFF2-40B4-BE49-F238E27FC236}">
                <a16:creationId xmlns:a16="http://schemas.microsoft.com/office/drawing/2014/main" id="{101F576D-2683-485C-8878-30E3D4F1DB7A}"/>
              </a:ext>
            </a:extLst>
          </p:cNvPr>
          <p:cNvGrpSpPr/>
          <p:nvPr/>
        </p:nvGrpSpPr>
        <p:grpSpPr>
          <a:xfrm>
            <a:off x="2066923" y="343512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3E1AB7C0-404B-4099-B15C-0BC73A3D29F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DFA4D275-A92E-48A2-BAEA-7224475D625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Discontent over prices often pressures politicians, who may then pass legislation to prevent a price from becoming "too high" or "too low."</a:t>
              </a:r>
            </a:p>
          </p:txBody>
        </p:sp>
      </p:grpSp>
      <p:grpSp>
        <p:nvGrpSpPr>
          <p:cNvPr id="13" name="Group 12">
            <a:extLst>
              <a:ext uri="{FF2B5EF4-FFF2-40B4-BE49-F238E27FC236}">
                <a16:creationId xmlns:a16="http://schemas.microsoft.com/office/drawing/2014/main" id="{C227F8D6-DDB9-4F73-BB71-8480438EDB74}"/>
              </a:ext>
            </a:extLst>
          </p:cNvPr>
          <p:cNvGrpSpPr/>
          <p:nvPr/>
        </p:nvGrpSpPr>
        <p:grpSpPr>
          <a:xfrm>
            <a:off x="2066923" y="158703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928CBE53-EEEB-4BD8-B1AE-57F4FAF2D6D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8581EF7A-CE8C-495F-B115-51DB9896A49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is often assumed that markets are free; that is, they operate with no government intervention, but this is not always the case.</a:t>
              </a:r>
            </a:p>
          </p:txBody>
        </p:sp>
      </p:grpSp>
      <p:grpSp>
        <p:nvGrpSpPr>
          <p:cNvPr id="16" name="Group 15">
            <a:extLst>
              <a:ext uri="{FF2B5EF4-FFF2-40B4-BE49-F238E27FC236}">
                <a16:creationId xmlns:a16="http://schemas.microsoft.com/office/drawing/2014/main" id="{F69BFEEB-1577-4521-9752-0805ED9BEF76}"/>
              </a:ext>
            </a:extLst>
          </p:cNvPr>
          <p:cNvGrpSpPr/>
          <p:nvPr/>
        </p:nvGrpSpPr>
        <p:grpSpPr>
          <a:xfrm>
            <a:off x="2066923" y="4359166"/>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AB4D02E8-BA7A-4EE1-B183-D2DCF8F3263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83F2B8C-47FB-44C2-B6FB-C5DC3806DF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pass laws affecting market outcomes, but no law can negate economic principles.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Controls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diagram of the types of government price controls.">
            <a:extLst>
              <a:ext uri="{FF2B5EF4-FFF2-40B4-BE49-F238E27FC236}">
                <a16:creationId xmlns:a16="http://schemas.microsoft.com/office/drawing/2014/main" id="{B34065EB-E4A4-4BAA-8289-D7DAAE66C9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602" y="2664372"/>
            <a:ext cx="6504796" cy="3599320"/>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46F6AE7B-701B-4442-B8DC-79B96769ED5B}"/>
              </a:ext>
            </a:extLst>
          </p:cNvPr>
          <p:cNvGrpSpPr/>
          <p:nvPr/>
        </p:nvGrpSpPr>
        <p:grpSpPr>
          <a:xfrm>
            <a:off x="2066923" y="1596387"/>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3EF552E9-343F-4B6D-851B-E7114B0AD7A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5351023B-CA4C-41B3-95AB-9328EEACE8FC}"/>
                </a:ext>
              </a:extLst>
            </p:cNvPr>
            <p:cNvSpPr txBox="1"/>
            <p:nvPr/>
          </p:nvSpPr>
          <p:spPr>
            <a:xfrm>
              <a:off x="542923" y="1782589"/>
              <a:ext cx="7807571" cy="707886"/>
            </a:xfrm>
            <a:prstGeom prst="rect">
              <a:avLst/>
            </a:prstGeom>
            <a:grpFill/>
          </p:spPr>
          <p:txBody>
            <a:bodyPr wrap="square" rtlCol="0">
              <a:spAutoFit/>
            </a:bodyPr>
            <a:lstStyle/>
            <a:p>
              <a:pPr algn="ctr"/>
              <a:r>
                <a:rPr lang="en-US" sz="2000" dirty="0">
                  <a:solidFill>
                    <a:schemeClr val="bg1"/>
                  </a:solidFill>
                </a:rPr>
                <a:t>The government will set </a:t>
              </a:r>
              <a:r>
                <a:rPr lang="en-US" sz="2000" b="1" dirty="0">
                  <a:solidFill>
                    <a:schemeClr val="bg1"/>
                  </a:solidFill>
                </a:rPr>
                <a:t>price controls</a:t>
              </a:r>
              <a:r>
                <a:rPr lang="en-US" sz="2000" dirty="0">
                  <a:solidFill>
                    <a:schemeClr val="bg1"/>
                  </a:solidFill>
                </a:rPr>
                <a:t> in the form of </a:t>
              </a:r>
              <a:r>
                <a:rPr lang="en-US" sz="2000" b="1" dirty="0">
                  <a:solidFill>
                    <a:schemeClr val="bg1"/>
                  </a:solidFill>
                </a:rPr>
                <a:t>price ceilings </a:t>
              </a:r>
              <a:r>
                <a:rPr lang="en-US" sz="2000" dirty="0">
                  <a:solidFill>
                    <a:schemeClr val="bg1"/>
                  </a:solidFill>
                </a:rPr>
                <a:t>and </a:t>
              </a:r>
              <a:r>
                <a:rPr lang="en-US" sz="2000" b="1" dirty="0">
                  <a:solidFill>
                    <a:schemeClr val="bg1"/>
                  </a:solidFill>
                </a:rPr>
                <a:t>price floors</a:t>
              </a:r>
              <a:r>
                <a:rPr lang="en-US" sz="2000" dirty="0">
                  <a:solidFill>
                    <a:schemeClr val="bg1"/>
                  </a:solidFill>
                </a:rPr>
                <a:t>, which can be either binding or nonbinding.</a:t>
              </a:r>
            </a:p>
          </p:txBody>
        </p:sp>
      </p:grpSp>
    </p:spTree>
    <p:extLst>
      <p:ext uri="{BB962C8B-B14F-4D97-AF65-F5344CB8AC3E}">
        <p14:creationId xmlns:p14="http://schemas.microsoft.com/office/powerpoint/2010/main" val="1336995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52769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price ceiling </a:t>
              </a:r>
              <a:r>
                <a:rPr lang="en-US" sz="2000" dirty="0">
                  <a:solidFill>
                    <a:schemeClr val="bg1"/>
                  </a:solidFill>
                </a:rPr>
                <a:t>is a legal maximum price that one pays for some good or service.</a:t>
              </a:r>
            </a:p>
          </p:txBody>
        </p:sp>
      </p:grpSp>
      <p:grpSp>
        <p:nvGrpSpPr>
          <p:cNvPr id="18" name="Group 17">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government imposes price ceilings in order to keep the price of some necessary good or service affordable.</a:t>
              </a:r>
            </a:p>
          </p:txBody>
        </p:sp>
      </p:grpSp>
      <p:grpSp>
        <p:nvGrpSpPr>
          <p:cNvPr id="28" name="Group 27">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government could set a price ceiling on rent to prevent housing from becoming too expensive.</a:t>
              </a:r>
            </a:p>
          </p:txBody>
        </p:sp>
      </p:grpSp>
      <p:pic>
        <p:nvPicPr>
          <p:cNvPr id="3" name="Picture 2"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ve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18F71914-5833-42B7-A722-BEB5F8262488}"/>
              </a:ext>
            </a:extLst>
          </p:cNvPr>
          <p:cNvPicPr>
            <a:picLocks noChangeAspect="1"/>
          </p:cNvPicPr>
          <p:nvPr/>
        </p:nvPicPr>
        <p:blipFill>
          <a:blip r:embed="rId3"/>
          <a:stretch>
            <a:fillRect/>
          </a:stretch>
        </p:blipFill>
        <p:spPr>
          <a:xfrm>
            <a:off x="5533767" y="1599220"/>
            <a:ext cx="6365106" cy="4270637"/>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Ceiling</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248703" y="1599220"/>
            <a:ext cx="4029079" cy="1114364"/>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94949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is binding if set below the equilibrium price, as it forces a lower price.</a:t>
              </a:r>
            </a:p>
          </p:txBody>
        </p:sp>
      </p:grpSp>
      <p:grpSp>
        <p:nvGrpSpPr>
          <p:cNvPr id="18" name="Group 17">
            <a:extLst>
              <a:ext uri="{FF2B5EF4-FFF2-40B4-BE49-F238E27FC236}">
                <a16:creationId xmlns:a16="http://schemas.microsoft.com/office/drawing/2014/main" id="{EA29EA57-2BAE-44A0-8D42-A9CF4845964C}"/>
              </a:ext>
            </a:extLst>
          </p:cNvPr>
          <p:cNvGrpSpPr/>
          <p:nvPr/>
        </p:nvGrpSpPr>
        <p:grpSpPr>
          <a:xfrm>
            <a:off x="1248703" y="2895149"/>
            <a:ext cx="4029079" cy="1323741"/>
            <a:chOff x="542922" y="1736761"/>
            <a:chExt cx="8058155" cy="1237501"/>
          </a:xfrm>
          <a:solidFill>
            <a:srgbClr val="627981"/>
          </a:solidFill>
        </p:grpSpPr>
        <p:sp>
          <p:nvSpPr>
            <p:cNvPr id="19" name="Rectangle 18">
              <a:extLst>
                <a:ext uri="{FF2B5EF4-FFF2-40B4-BE49-F238E27FC236}">
                  <a16:creationId xmlns:a16="http://schemas.microsoft.com/office/drawing/2014/main" id="{D05AE9C8-4D9C-4E97-BA14-79A08CB0AB17}"/>
                </a:ext>
              </a:extLst>
            </p:cNvPr>
            <p:cNvSpPr/>
            <p:nvPr/>
          </p:nvSpPr>
          <p:spPr>
            <a:xfrm>
              <a:off x="542924" y="1736761"/>
              <a:ext cx="8058153" cy="12372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91DB667-A063-436D-8436-2D1209BFC6F3}"/>
                </a:ext>
              </a:extLst>
            </p:cNvPr>
            <p:cNvSpPr txBox="1"/>
            <p:nvPr/>
          </p:nvSpPr>
          <p:spPr>
            <a:xfrm>
              <a:off x="542922" y="1737044"/>
              <a:ext cx="7839103"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binding price ceiling initially creates a shortage, as quantity demanded will exceed quantity supplied.</a:t>
              </a:r>
            </a:p>
          </p:txBody>
        </p:sp>
      </p:grpSp>
      <p:grpSp>
        <p:nvGrpSpPr>
          <p:cNvPr id="28" name="Group 27">
            <a:extLst>
              <a:ext uri="{FF2B5EF4-FFF2-40B4-BE49-F238E27FC236}">
                <a16:creationId xmlns:a16="http://schemas.microsoft.com/office/drawing/2014/main" id="{AA5502DD-9E72-46D4-8903-F659F74DA141}"/>
              </a:ext>
            </a:extLst>
          </p:cNvPr>
          <p:cNvGrpSpPr/>
          <p:nvPr/>
        </p:nvGrpSpPr>
        <p:grpSpPr>
          <a:xfrm>
            <a:off x="1248704" y="4405838"/>
            <a:ext cx="4029078" cy="1326289"/>
            <a:chOff x="542924" y="1732836"/>
            <a:chExt cx="8058153" cy="1825782"/>
          </a:xfrm>
          <a:solidFill>
            <a:srgbClr val="627981"/>
          </a:solidFill>
        </p:grpSpPr>
        <p:sp>
          <p:nvSpPr>
            <p:cNvPr id="29" name="Rectangle 28">
              <a:extLst>
                <a:ext uri="{FF2B5EF4-FFF2-40B4-BE49-F238E27FC236}">
                  <a16:creationId xmlns:a16="http://schemas.microsoft.com/office/drawing/2014/main" id="{D52CD5AA-3C82-40CF-884E-0265C56D5797}"/>
                </a:ext>
              </a:extLst>
            </p:cNvPr>
            <p:cNvSpPr/>
            <p:nvPr/>
          </p:nvSpPr>
          <p:spPr>
            <a:xfrm>
              <a:off x="542924" y="1736761"/>
              <a:ext cx="8058153" cy="18218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0B89D03-348B-410B-98C9-64EDCAEDC529}"/>
                </a:ext>
              </a:extLst>
            </p:cNvPr>
            <p:cNvSpPr txBox="1"/>
            <p:nvPr/>
          </p:nvSpPr>
          <p:spPr>
            <a:xfrm>
              <a:off x="574454" y="1732836"/>
              <a:ext cx="7807571" cy="18218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ceiling above the equilibrium price will not be binding, as the equilibrium point has not yet reached the ‘ceiling’.</a:t>
              </a:r>
            </a:p>
          </p:txBody>
        </p:sp>
      </p:grpSp>
      <p:pic>
        <p:nvPicPr>
          <p:cNvPr id="3" name="Picture 2" descr="The graph shows a shift in demand with a price ceiling, which leads to excess demand or shortage. The original demand curve, labeled D0, slopes downward from left to right. The new demand curve, which shifted right from D0 is labeled D1, slopes downward from left to right. A horizontal line drawn across the graph at a price of five hundred dollars indicates a price ceiling. The price ceiling intersects the supply curve at equilibrium point E0, a quantity of fifteen thousand units. The price ceiling also intersects the demand curve D1 at a quantity of nineteen thousand units. The space between these two points on the graph is labeled as excess demand or shortage.">
            <a:extLst>
              <a:ext uri="{FF2B5EF4-FFF2-40B4-BE49-F238E27FC236}">
                <a16:creationId xmlns:a16="http://schemas.microsoft.com/office/drawing/2014/main" id="{18F71914-5833-42B7-A722-BEB5F8262488}"/>
              </a:ext>
            </a:extLst>
          </p:cNvPr>
          <p:cNvPicPr>
            <a:picLocks noChangeAspect="1"/>
          </p:cNvPicPr>
          <p:nvPr/>
        </p:nvPicPr>
        <p:blipFill>
          <a:blip r:embed="rId3"/>
          <a:stretch>
            <a:fillRect/>
          </a:stretch>
        </p:blipFill>
        <p:spPr>
          <a:xfrm>
            <a:off x="5533767" y="1599220"/>
            <a:ext cx="6365106" cy="4270637"/>
          </a:xfrm>
          <a:prstGeom prst="rect">
            <a:avLst/>
          </a:prstGeom>
        </p:spPr>
      </p:pic>
    </p:spTree>
    <p:extLst>
      <p:ext uri="{BB962C8B-B14F-4D97-AF65-F5344CB8AC3E}">
        <p14:creationId xmlns:p14="http://schemas.microsoft.com/office/powerpoint/2010/main" val="174714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helps producers because it holds up a price the government feels is too low.</a:t>
              </a:r>
            </a:p>
          </p:txBody>
        </p:sp>
      </p:grpSp>
      <p:grpSp>
        <p:nvGrpSpPr>
          <p:cNvPr id="17" name="Group 16">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Perhaps the best-known example of a price floor is the minimum wage, which guarantees a basic standard of living for workers.</a:t>
              </a:r>
            </a:p>
          </p:txBody>
        </p:sp>
      </p:grpSp>
      <p:grpSp>
        <p:nvGrpSpPr>
          <p:cNvPr id="23" name="Group 22">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price floor </a:t>
              </a:r>
              <a:r>
                <a:rPr lang="en-US" sz="2000" dirty="0">
                  <a:solidFill>
                    <a:schemeClr val="bg1"/>
                  </a:solidFill>
                </a:rPr>
                <a:t>is the lowest price that one can legally pay for some good or service.</a:t>
              </a:r>
            </a:p>
          </p:txBody>
        </p:sp>
      </p:grpSp>
      <p:grpSp>
        <p:nvGrpSpPr>
          <p:cNvPr id="31" name="Group 30">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floors are sometimes called "price supports" because they support a price by preventing it from falling below a certain level.</a:t>
              </a:r>
            </a:p>
          </p:txBody>
        </p:sp>
      </p:grpSp>
    </p:spTree>
    <p:extLst>
      <p:ext uri="{BB962C8B-B14F-4D97-AF65-F5344CB8AC3E}">
        <p14:creationId xmlns:p14="http://schemas.microsoft.com/office/powerpoint/2010/main" val="2758336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B89C9895-F520-4A47-8A86-F13549F53586}"/>
              </a:ext>
            </a:extLst>
          </p:cNvPr>
          <p:cNvGrpSpPr/>
          <p:nvPr/>
        </p:nvGrpSpPr>
        <p:grpSpPr>
          <a:xfrm>
            <a:off x="1524001" y="1599220"/>
            <a:ext cx="4029079" cy="1114364"/>
            <a:chOff x="542922" y="1736761"/>
            <a:chExt cx="8058155" cy="1041764"/>
          </a:xfrm>
          <a:solidFill>
            <a:srgbClr val="627981"/>
          </a:solidFill>
        </p:grpSpPr>
        <p:sp>
          <p:nvSpPr>
            <p:cNvPr id="15" name="Rectangle 14">
              <a:extLst>
                <a:ext uri="{FF2B5EF4-FFF2-40B4-BE49-F238E27FC236}">
                  <a16:creationId xmlns:a16="http://schemas.microsoft.com/office/drawing/2014/main" id="{3A22EE4E-0832-4601-B91D-BB124C218C6E}"/>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386943E0-8C2C-43FD-9107-40D9C5FC3C46}"/>
                </a:ext>
              </a:extLst>
            </p:cNvPr>
            <p:cNvSpPr txBox="1"/>
            <p:nvPr/>
          </p:nvSpPr>
          <p:spPr>
            <a:xfrm>
              <a:off x="542922" y="1745949"/>
              <a:ext cx="7807571" cy="94949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is binding if set above the equilibrium price, as it forces a higher price.</a:t>
              </a:r>
            </a:p>
          </p:txBody>
        </p:sp>
      </p:grpSp>
      <p:grpSp>
        <p:nvGrpSpPr>
          <p:cNvPr id="21" name="Group 20">
            <a:extLst>
              <a:ext uri="{FF2B5EF4-FFF2-40B4-BE49-F238E27FC236}">
                <a16:creationId xmlns:a16="http://schemas.microsoft.com/office/drawing/2014/main" id="{6A478DDC-2561-402C-B3AF-BD01BD0D740B}"/>
              </a:ext>
            </a:extLst>
          </p:cNvPr>
          <p:cNvGrpSpPr/>
          <p:nvPr/>
        </p:nvGrpSpPr>
        <p:grpSpPr>
          <a:xfrm>
            <a:off x="1524001" y="2871816"/>
            <a:ext cx="4029079" cy="1333268"/>
            <a:chOff x="542922" y="1736760"/>
            <a:chExt cx="8058155" cy="1246407"/>
          </a:xfrm>
          <a:solidFill>
            <a:srgbClr val="627981"/>
          </a:solidFill>
        </p:grpSpPr>
        <p:sp>
          <p:nvSpPr>
            <p:cNvPr id="22" name="Rectangle 21">
              <a:extLst>
                <a:ext uri="{FF2B5EF4-FFF2-40B4-BE49-F238E27FC236}">
                  <a16:creationId xmlns:a16="http://schemas.microsoft.com/office/drawing/2014/main" id="{9E9BC1ED-5C20-4828-9A09-797786E23209}"/>
                </a:ext>
              </a:extLst>
            </p:cNvPr>
            <p:cNvSpPr/>
            <p:nvPr/>
          </p:nvSpPr>
          <p:spPr>
            <a:xfrm>
              <a:off x="542924" y="1736760"/>
              <a:ext cx="8058153" cy="124640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548B37A-B73B-4B84-B23F-F7E32169E5A4}"/>
                </a:ext>
              </a:extLst>
            </p:cNvPr>
            <p:cNvSpPr txBox="1"/>
            <p:nvPr/>
          </p:nvSpPr>
          <p:spPr>
            <a:xfrm>
              <a:off x="542922" y="1745949"/>
              <a:ext cx="7807571"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binding price floor initially creates a surplus, as quantity supplied will exceed quantity demanded.</a:t>
              </a:r>
            </a:p>
          </p:txBody>
        </p:sp>
      </p:grpSp>
      <p:grpSp>
        <p:nvGrpSpPr>
          <p:cNvPr id="24" name="Group 23">
            <a:extLst>
              <a:ext uri="{FF2B5EF4-FFF2-40B4-BE49-F238E27FC236}">
                <a16:creationId xmlns:a16="http://schemas.microsoft.com/office/drawing/2014/main" id="{47DF6371-B2F0-4385-A1C7-079D30BE84A3}"/>
              </a:ext>
            </a:extLst>
          </p:cNvPr>
          <p:cNvGrpSpPr/>
          <p:nvPr/>
        </p:nvGrpSpPr>
        <p:grpSpPr>
          <a:xfrm>
            <a:off x="1524001" y="4369915"/>
            <a:ext cx="4029079" cy="1350178"/>
            <a:chOff x="542922" y="1736760"/>
            <a:chExt cx="8058155" cy="1262215"/>
          </a:xfrm>
          <a:solidFill>
            <a:srgbClr val="627981"/>
          </a:solidFill>
        </p:grpSpPr>
        <p:sp>
          <p:nvSpPr>
            <p:cNvPr id="25" name="Rectangle 24">
              <a:extLst>
                <a:ext uri="{FF2B5EF4-FFF2-40B4-BE49-F238E27FC236}">
                  <a16:creationId xmlns:a16="http://schemas.microsoft.com/office/drawing/2014/main" id="{862C4401-5D86-44A0-B94D-80226961A982}"/>
                </a:ext>
              </a:extLst>
            </p:cNvPr>
            <p:cNvSpPr/>
            <p:nvPr/>
          </p:nvSpPr>
          <p:spPr>
            <a:xfrm>
              <a:off x="542924" y="1736760"/>
              <a:ext cx="8058153" cy="126221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D94F5DEC-3F40-4806-96D3-C326C407ADCA}"/>
                </a:ext>
              </a:extLst>
            </p:cNvPr>
            <p:cNvSpPr txBox="1"/>
            <p:nvPr/>
          </p:nvSpPr>
          <p:spPr>
            <a:xfrm>
              <a:off x="542922" y="1745949"/>
              <a:ext cx="7807571" cy="123721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price floor below the equilibrium price will not be binding, as the equilibrium point has not yet surpassed the ‘floor’.</a:t>
              </a:r>
            </a:p>
          </p:txBody>
        </p:sp>
      </p:grpSp>
      <p:pic>
        <p:nvPicPr>
          <p:cNvPr id="4098" name="Picture 2" descr="The graph shows an example of a price floor, which leads to excess supply or surplus. The demand curve, labeled D, slopes downward from left to right. The supply curve, labeled S, slopes upward left to right. A horizontal line drawn across the graph at a price of Pf indicates a price floor. The equilibrium point E0 occurs at a price of P0 and a quantity of Q0. The price floor is above the equilibrium price of P0. The price floor intersects the demand curve at a quantity of Qd, which is less than the equilibrium quantity. The price floor intersects the supply curve at a quantity of Qs, which is greater than the equilibrium quantity. The space between Qd and Qs is labeled as excess supply or surplus.">
            <a:extLst>
              <a:ext uri="{FF2B5EF4-FFF2-40B4-BE49-F238E27FC236}">
                <a16:creationId xmlns:a16="http://schemas.microsoft.com/office/drawing/2014/main" id="{9EF5CE76-BC83-4BD1-BB79-CD6033844F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4251" y="1599220"/>
            <a:ext cx="5103747" cy="47741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28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C911724-2520-4CD0-9BE5-9224093C6EB5}"/>
              </a:ext>
            </a:extLst>
          </p:cNvPr>
          <p:cNvSpPr/>
          <p:nvPr/>
        </p:nvSpPr>
        <p:spPr>
          <a:xfrm>
            <a:off x="1670329" y="1475860"/>
            <a:ext cx="8997672" cy="28485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16659" y="1745981"/>
            <a:ext cx="8851342" cy="2308324"/>
          </a:xfrm>
          <a:prstGeom prst="rect">
            <a:avLst/>
          </a:prstGeom>
          <a:solidFill>
            <a:srgbClr val="627981"/>
          </a:solidFill>
        </p:spPr>
        <p:txBody>
          <a:bodyPr wrap="square" rtlCol="0" anchor="ctr">
            <a:spAutoFit/>
          </a:bodyPr>
          <a:lstStyle/>
          <a:p>
            <a:r>
              <a:rPr lang="en-US" sz="2400" dirty="0">
                <a:solidFill>
                  <a:schemeClr val="bg1"/>
                </a:solidFill>
              </a:rPr>
              <a:t>Opponents of the minimum wage often argue that since the minimum wage is a price floor, it creates a surplus of workers, which is unemployment. Others who favor the minimum wage argue</a:t>
            </a:r>
          </a:p>
          <a:p>
            <a:r>
              <a:rPr lang="en-US" sz="2400" dirty="0">
                <a:solidFill>
                  <a:schemeClr val="bg1"/>
                </a:solidFill>
              </a:rPr>
              <a:t>that the minimum wage does not contribute to unemployment. Use demand and/or supply curves to explain how the minimum wage may not contribute to unemployment.</a:t>
            </a:r>
          </a:p>
        </p:txBody>
      </p:sp>
    </p:spTree>
    <p:extLst>
      <p:ext uri="{BB962C8B-B14F-4D97-AF65-F5344CB8AC3E}">
        <p14:creationId xmlns:p14="http://schemas.microsoft.com/office/powerpoint/2010/main" val="2572799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Unintended Consequences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1BD929A0-BC1B-49A0-A9E4-C11785801D46}"/>
              </a:ext>
            </a:extLst>
          </p:cNvPr>
          <p:cNvGrpSpPr/>
          <p:nvPr/>
        </p:nvGrpSpPr>
        <p:grpSpPr>
          <a:xfrm>
            <a:off x="2066923"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4927CCC1-3D1C-4E0E-8366-BB9E132C642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F42DBB1-004F-45AB-9AE7-7F9A29F946F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case of agriculture, farmers can benefit from a price floor, but taxpayers and consumers of food will pay the costs. </a:t>
              </a:r>
            </a:p>
          </p:txBody>
        </p:sp>
      </p:grpSp>
      <p:grpSp>
        <p:nvGrpSpPr>
          <p:cNvPr id="17" name="Group 16">
            <a:extLst>
              <a:ext uri="{FF2B5EF4-FFF2-40B4-BE49-F238E27FC236}">
                <a16:creationId xmlns:a16="http://schemas.microsoft.com/office/drawing/2014/main" id="{2208FB80-3E3A-4625-B1D2-B152C5B886AF}"/>
              </a:ext>
            </a:extLst>
          </p:cNvPr>
          <p:cNvGrpSpPr/>
          <p:nvPr/>
        </p:nvGrpSpPr>
        <p:grpSpPr>
          <a:xfrm>
            <a:off x="2066923" y="435304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817FA7F-373D-425D-BA46-4B23286D83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852B0E61-FCBC-4167-BF18-1DDDEBA1B59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controls usually cause a shortage/surplus, meaning the market is not in its natural equilibrium.</a:t>
              </a:r>
            </a:p>
          </p:txBody>
        </p:sp>
      </p:grpSp>
      <p:grpSp>
        <p:nvGrpSpPr>
          <p:cNvPr id="23" name="Group 22">
            <a:extLst>
              <a:ext uri="{FF2B5EF4-FFF2-40B4-BE49-F238E27FC236}">
                <a16:creationId xmlns:a16="http://schemas.microsoft.com/office/drawing/2014/main" id="{72BDA27C-2AE6-4F9E-8B9D-86EDAC52073C}"/>
              </a:ext>
            </a:extLst>
          </p:cNvPr>
          <p:cNvGrpSpPr/>
          <p:nvPr/>
        </p:nvGrpSpPr>
        <p:grpSpPr>
          <a:xfrm>
            <a:off x="2066923" y="158703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EFD0A9E1-9649-4D15-8996-7E0BCD29E8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85DD1A02-5D21-451E-851E-24AEF9C0AB8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first rule of economics is you do not get something for nothing—everything has an opportunity cost. </a:t>
              </a:r>
            </a:p>
          </p:txBody>
        </p:sp>
      </p:grpSp>
      <p:grpSp>
        <p:nvGrpSpPr>
          <p:cNvPr id="31" name="Group 30">
            <a:extLst>
              <a:ext uri="{FF2B5EF4-FFF2-40B4-BE49-F238E27FC236}">
                <a16:creationId xmlns:a16="http://schemas.microsoft.com/office/drawing/2014/main" id="{9956DC81-0F04-45F4-A3AC-838A465B3372}"/>
              </a:ext>
            </a:extLst>
          </p:cNvPr>
          <p:cNvGrpSpPr/>
          <p:nvPr/>
        </p:nvGrpSpPr>
        <p:grpSpPr>
          <a:xfrm>
            <a:off x="2066923" y="2504956"/>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0E6BEACE-B081-4ACE-A1B3-4B2AE5F2CC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D0595FC2-0561-4269-8AC2-5FB88F830A2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price ceiling forces a lower price, then the quality may diminish, such as lower quality housing following rent control.</a:t>
              </a:r>
            </a:p>
          </p:txBody>
        </p:sp>
      </p:grpSp>
    </p:spTree>
    <p:extLst>
      <p:ext uri="{BB962C8B-B14F-4D97-AF65-F5344CB8AC3E}">
        <p14:creationId xmlns:p14="http://schemas.microsoft.com/office/powerpoint/2010/main" val="864188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616</TotalTime>
  <Words>1206</Words>
  <Application>Microsoft Office PowerPoint</Application>
  <PresentationFormat>Widescreen</PresentationFormat>
  <Paragraphs>70</Paragraphs>
  <Slides>11</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Calibri Light</vt:lpstr>
      <vt:lpstr>Century Gothic</vt:lpstr>
      <vt:lpstr>Open Sans</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53</cp:revision>
  <dcterms:created xsi:type="dcterms:W3CDTF">2017-06-16T13:06:21Z</dcterms:created>
  <dcterms:modified xsi:type="dcterms:W3CDTF">2021-04-02T19:07:03Z</dcterms:modified>
</cp:coreProperties>
</file>