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4" r:id="rId6"/>
    <p:sldId id="369" r:id="rId7"/>
    <p:sldId id="295" r:id="rId8"/>
    <p:sldId id="290" r:id="rId9"/>
    <p:sldId id="370" r:id="rId10"/>
    <p:sldId id="296" r:id="rId11"/>
    <p:sldId id="291" r:id="rId12"/>
    <p:sldId id="29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p:scale>
          <a:sx n="100" d="100"/>
          <a:sy n="100" d="100"/>
        </p:scale>
        <p:origin x="33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differentiate between infinite and zero elasticity and analyze graphs in order to classify elasticity as constant unitary, infinite, or zero.</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708669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demand curve with constant unitary elasticity will be a curved line. Notice how price and quantity demanded change by an identical percentage amount between each pair of points on the demand curve.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the demand curve with unitary elasticity, the supply curve with unitary elasticity is represented by a straight line, and that line goes through the origin. Along the constant unitary elasticity supply curve, the percentage quantity increases on the horizontal axis exactly match the percentage price increases on the vertical axis—so the supply curve has a constant unitary elasticity at all points. Now, you can differentiate between infinite elasticity, zero elasticity, and constant unitary elasticity and analyze their respective graphs. </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4214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extreme cases of elasticity: when elasticity equals zero and when it is infinite. A third case is that of constant unitary elasticity. Infinite elasticity refers to the case where either QD or QS changes by an infinite amount in response to any change in price at all. Zero elasticity refers to the case in which a percentage change in price, no matter how large, results in zero change in QD or QS.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perfectly elastic supply curves are for the most part unrealistic, goods with readily available inputs and whose production can easily expand will feature highly elastic supply curves. Examples include pizza, bread, books, and pencils. Similarly, perfectly elastic demand is an extreme example. However, luxury goods, items that take a large share of individuals' income, and goods with many substitutes are likely to have highly elastic demand curves. Examples of such luxury goods are Caribbean cruises and sports vehicles. An example of a good with many substitutes is a particular brand of bottled water.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horizontal lines show that an infinite quantity will be demanded or supplied at a specific price. This illustrates the cases of a perfectly (or infinitely) elastic demand curve and supply curve. The quantity supplied or demanded is extremely responsive to price changes, moving from zero for prices close to P to infinite when prices reach P.</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74028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 perfectly inelastic supply is an extreme example, it can occur with goods that have a limited supply of inputs. Examples include diamond rings or housing in prime locations, such as apartments facing Central Park in New York City. Necessities with no close substitutes are likely to have highly inelastic demand curves. Since individuals often have no choice but to buy life-saving drugs or gasoline, these goods have highly inelastic demand curves.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613530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vertical supply curve and vertical demand curve show that there will be zero percentage change in quantity (a) demanded or (b) supplied, regardless of the price.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88054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Constant unitary elasticity occurs when the percentage change in price and the percentage change in quantity are equal and offsetting. Constant unitary elasticity is also known as unit elasticity. A demand curve with unit elasticity moves from a steeper slope on the left to a flatter slope on the right—and a curved shape overall. Unlike the demand curve with unitary elasticity, the supply curve with unitary elasticity is represented by a straight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6413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Polar Cases of Elasticity and Constant Elasticity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This graph shows how a demand curve with unitary elasticity at all points will always be a curved line.">
            <a:extLst>
              <a:ext uri="{FF2B5EF4-FFF2-40B4-BE49-F238E27FC236}">
                <a16:creationId xmlns:a16="http://schemas.microsoft.com/office/drawing/2014/main" id="{4F359FDD-BD34-4D04-8960-42127F3BD5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383374"/>
            <a:ext cx="5715000" cy="374332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453F9E01-2E85-4428-BA12-4FBEAE2A72F2}"/>
              </a:ext>
            </a:extLst>
          </p:cNvPr>
          <p:cNvSpPr txBox="1"/>
          <p:nvPr/>
        </p:nvSpPr>
        <p:spPr>
          <a:xfrm>
            <a:off x="2192213" y="5372164"/>
            <a:ext cx="7807571" cy="1015663"/>
          </a:xfrm>
          <a:prstGeom prst="rect">
            <a:avLst/>
          </a:prstGeom>
          <a:solidFill>
            <a:srgbClr val="627981"/>
          </a:solidFill>
        </p:spPr>
        <p:txBody>
          <a:bodyPr wrap="square" rtlCol="0">
            <a:spAutoFit/>
          </a:bodyPr>
          <a:lstStyle/>
          <a:p>
            <a:pPr algn="ctr"/>
            <a:r>
              <a:rPr lang="en-US" sz="2000" dirty="0">
                <a:solidFill>
                  <a:schemeClr val="bg1"/>
                </a:solidFill>
              </a:rPr>
              <a:t>A demand curve with constant unitary elasticity will be a curved line. Notice how price and quantity demanded change by an identical percentage amount between each pair of points on the demand curve.</a:t>
            </a:r>
          </a:p>
        </p:txBody>
      </p:sp>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3574F5D8-46D9-4BA6-AE45-14C5510737B8}"/>
              </a:ext>
            </a:extLst>
          </p:cNvPr>
          <p:cNvSpPr txBox="1"/>
          <p:nvPr/>
        </p:nvSpPr>
        <p:spPr>
          <a:xfrm>
            <a:off x="2192213" y="5462472"/>
            <a:ext cx="7807571" cy="1015663"/>
          </a:xfrm>
          <a:prstGeom prst="rect">
            <a:avLst/>
          </a:prstGeom>
          <a:solidFill>
            <a:srgbClr val="627981"/>
          </a:solidFill>
        </p:spPr>
        <p:txBody>
          <a:bodyPr wrap="square" rtlCol="0">
            <a:spAutoFit/>
          </a:bodyPr>
          <a:lstStyle/>
          <a:p>
            <a:pPr algn="ctr"/>
            <a:r>
              <a:rPr lang="en-US" sz="2000" dirty="0">
                <a:solidFill>
                  <a:schemeClr val="bg1"/>
                </a:solidFill>
              </a:rPr>
              <a:t>A constant unitary elasticity supply curve is a straight line reaching up from the origin. Between each pair of points, the percentage increase in quantity supplied is the same as the percentage increase in price.</a:t>
            </a:r>
          </a:p>
        </p:txBody>
      </p:sp>
      <p:pic>
        <p:nvPicPr>
          <p:cNvPr id="4" name="Picture 3" descr="A graph showing a straight line with the distances between separate points labeled with x and y value differences, indicating a constant slope and unitary elasticity.">
            <a:extLst>
              <a:ext uri="{FF2B5EF4-FFF2-40B4-BE49-F238E27FC236}">
                <a16:creationId xmlns:a16="http://schemas.microsoft.com/office/drawing/2014/main" id="{30613033-E2A5-4DDA-A188-A019594A1B14}"/>
              </a:ext>
            </a:extLst>
          </p:cNvPr>
          <p:cNvPicPr>
            <a:picLocks noChangeAspect="1"/>
          </p:cNvPicPr>
          <p:nvPr/>
        </p:nvPicPr>
        <p:blipFill>
          <a:blip r:embed="rId3"/>
          <a:stretch>
            <a:fillRect/>
          </a:stretch>
        </p:blipFill>
        <p:spPr>
          <a:xfrm>
            <a:off x="3179203" y="1258435"/>
            <a:ext cx="5774298" cy="3946620"/>
          </a:xfrm>
          <a:prstGeom prst="rect">
            <a:avLst/>
          </a:prstGeom>
        </p:spPr>
      </p:pic>
    </p:spTree>
    <p:extLst>
      <p:ext uri="{BB962C8B-B14F-4D97-AF65-F5344CB8AC3E}">
        <p14:creationId xmlns:p14="http://schemas.microsoft.com/office/powerpoint/2010/main" val="892276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628840"/>
            <a:ext cx="8851342" cy="2308324"/>
          </a:xfrm>
          <a:prstGeom prst="rect">
            <a:avLst/>
          </a:prstGeom>
          <a:solidFill>
            <a:srgbClr val="627981"/>
          </a:solidFill>
        </p:spPr>
        <p:txBody>
          <a:bodyPr wrap="square" rtlCol="0" anchor="ctr">
            <a:spAutoFit/>
          </a:bodyPr>
          <a:lstStyle/>
          <a:p>
            <a:pPr algn="ctr"/>
            <a:r>
              <a:rPr lang="en-US" sz="2400" dirty="0">
                <a:solidFill>
                  <a:schemeClr val="bg1"/>
                </a:solidFill>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75832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Infinite or perfect elasticity refers to the extreme case where either the percentage change in quantity demanded or supplied changes by an infinite amount in response to any percentage change in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Perfect inelasticity refers to the extreme case in which a percentage change in price, no matter how large, results in no percentage change in quantity demanded or supplied.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Constant unitary elasticity in either a supply or demand curve refers to a situation where a price change of one percent results in an equal and offsetting percentage change in quantity.</a:t>
            </a:r>
          </a:p>
          <a:p>
            <a:pPr marL="342900" indent="-342900">
              <a:buFont typeface="Arial" panose="020B0604020202020204" pitchFamily="34" charset="0"/>
              <a:buChar char="•"/>
            </a:pPr>
            <a:endParaRPr lang="en-US" sz="2000" dirty="0">
              <a:solidFill>
                <a:schemeClr val="bg1"/>
              </a:solidFill>
            </a:endParaRP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467A8293-F13A-4FAE-B1A6-B8FCF944329A}"/>
              </a:ext>
            </a:extLst>
          </p:cNvPr>
          <p:cNvGrpSpPr/>
          <p:nvPr/>
        </p:nvGrpSpPr>
        <p:grpSpPr>
          <a:xfrm>
            <a:off x="2066922" y="2504479"/>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2E840970-C8B7-4D8F-A3EC-D4CEF31DBF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BF2DF0-CE5B-41BB-8DEC-54284C165CA1}"/>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case is that of </a:t>
              </a:r>
              <a:r>
                <a:rPr lang="en-US" sz="2000" b="1" dirty="0">
                  <a:solidFill>
                    <a:schemeClr val="bg1"/>
                  </a:solidFill>
                </a:rPr>
                <a:t>constant unitary elasticity</a:t>
              </a:r>
              <a:r>
                <a:rPr lang="en-US" sz="2000" dirty="0">
                  <a:solidFill>
                    <a:schemeClr val="bg1"/>
                  </a:solidFill>
                </a:rPr>
                <a:t>. </a:t>
              </a:r>
            </a:p>
          </p:txBody>
        </p:sp>
      </p:grpSp>
      <p:grpSp>
        <p:nvGrpSpPr>
          <p:cNvPr id="16" name="Group 15">
            <a:extLst>
              <a:ext uri="{FF2B5EF4-FFF2-40B4-BE49-F238E27FC236}">
                <a16:creationId xmlns:a16="http://schemas.microsoft.com/office/drawing/2014/main" id="{AFE679C9-504A-4E35-8A27-E0E05CEC402D}"/>
              </a:ext>
            </a:extLst>
          </p:cNvPr>
          <p:cNvGrpSpPr/>
          <p:nvPr/>
        </p:nvGrpSpPr>
        <p:grpSpPr>
          <a:xfrm>
            <a:off x="2066922" y="43501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146BCE3-BA62-4963-9562-445763196D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39B593C-A78A-4C03-8B61-E2B5E9AF800D}"/>
                </a:ext>
              </a:extLst>
            </p:cNvPr>
            <p:cNvSpPr txBox="1"/>
            <p:nvPr/>
          </p:nvSpPr>
          <p:spPr>
            <a:xfrm>
              <a:off x="542923" y="181823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Zero elasticity </a:t>
              </a:r>
              <a:r>
                <a:rPr lang="en-US" sz="2000" dirty="0">
                  <a:solidFill>
                    <a:schemeClr val="bg1"/>
                  </a:solidFill>
                </a:rPr>
                <a:t>refers to the case in which a percentage change in price, no matter how large, results in zero change in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a:t>
              </a:r>
            </a:p>
          </p:txBody>
        </p:sp>
      </p:grpSp>
      <p:grpSp>
        <p:nvGrpSpPr>
          <p:cNvPr id="19" name="Group 18">
            <a:extLst>
              <a:ext uri="{FF2B5EF4-FFF2-40B4-BE49-F238E27FC236}">
                <a16:creationId xmlns:a16="http://schemas.microsoft.com/office/drawing/2014/main" id="{C701C1EC-BB29-4203-8CB2-FC611650807D}"/>
              </a:ext>
            </a:extLst>
          </p:cNvPr>
          <p:cNvGrpSpPr/>
          <p:nvPr/>
        </p:nvGrpSpPr>
        <p:grpSpPr>
          <a:xfrm>
            <a:off x="2066922" y="1585567"/>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C90D129C-DE73-4E3B-B431-8E02EA7383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4338EB9-1BBB-4C28-BEBA-3D813B53D925}"/>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two extreme cases of elasticity: when elasticity equals zero and when it is infinite.</a:t>
              </a:r>
            </a:p>
          </p:txBody>
        </p:sp>
      </p:grpSp>
      <p:grpSp>
        <p:nvGrpSpPr>
          <p:cNvPr id="22" name="Group 21">
            <a:extLst>
              <a:ext uri="{FF2B5EF4-FFF2-40B4-BE49-F238E27FC236}">
                <a16:creationId xmlns:a16="http://schemas.microsoft.com/office/drawing/2014/main" id="{8A45CF2B-F8F7-4BB7-87F2-25AB12D096BD}"/>
              </a:ext>
            </a:extLst>
          </p:cNvPr>
          <p:cNvGrpSpPr/>
          <p:nvPr/>
        </p:nvGrpSpPr>
        <p:grpSpPr>
          <a:xfrm>
            <a:off x="2066923" y="342729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56E278B-B07C-4F47-98C3-9BE2BA4E922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9312C04C-D3F9-4947-82D2-F7419D096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 </a:t>
              </a:r>
              <a:r>
                <a:rPr lang="en-US" sz="2000" dirty="0">
                  <a:solidFill>
                    <a:schemeClr val="bg1"/>
                  </a:solidFill>
                </a:rPr>
                <a:t>refers to the case where either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 changes by an infinite amount in response to any change in price at all.</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Perfectly elastic supply curves can occur with goods with readily available inputs and whose production can easily expand.</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a:t>
              </a:r>
              <a:r>
                <a:rPr lang="en-US" sz="2000" dirty="0">
                  <a:solidFill>
                    <a:schemeClr val="bg1"/>
                  </a:solidFill>
                </a:rPr>
                <a:t>, or </a:t>
              </a:r>
              <a:r>
                <a:rPr lang="en-US" sz="2000" b="1" dirty="0">
                  <a:solidFill>
                    <a:schemeClr val="bg1"/>
                  </a:solidFill>
                </a:rPr>
                <a:t>perfect elasticity</a:t>
              </a:r>
              <a:r>
                <a:rPr lang="en-US" sz="2000" dirty="0">
                  <a:solidFill>
                    <a:schemeClr val="bg1"/>
                  </a:solidFill>
                </a:rPr>
                <a:t>, is depicted with a horizontal demand or supply curve.</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goods with perfectly elastic supply could include pizza, bread, books, and pencils.</a:t>
              </a:r>
            </a:p>
          </p:txBody>
        </p:sp>
      </p:grpSp>
      <p:grpSp>
        <p:nvGrpSpPr>
          <p:cNvPr id="17" name="Group 16">
            <a:extLst>
              <a:ext uri="{FF2B5EF4-FFF2-40B4-BE49-F238E27FC236}">
                <a16:creationId xmlns:a16="http://schemas.microsoft.com/office/drawing/2014/main" id="{1EF39292-3596-4B44-8E9A-FF9061D64601}"/>
              </a:ext>
            </a:extLst>
          </p:cNvPr>
          <p:cNvGrpSpPr/>
          <p:nvPr/>
        </p:nvGrpSpPr>
        <p:grpSpPr>
          <a:xfrm>
            <a:off x="2066920" y="4319739"/>
            <a:ext cx="8058157" cy="806935"/>
            <a:chOff x="542920" y="1736761"/>
            <a:chExt cx="8058157" cy="806935"/>
          </a:xfrm>
          <a:solidFill>
            <a:srgbClr val="627981"/>
          </a:solidFill>
        </p:grpSpPr>
        <p:sp>
          <p:nvSpPr>
            <p:cNvPr id="18" name="Rectangle 17">
              <a:extLst>
                <a:ext uri="{FF2B5EF4-FFF2-40B4-BE49-F238E27FC236}">
                  <a16:creationId xmlns:a16="http://schemas.microsoft.com/office/drawing/2014/main" id="{ACEBA8EB-6173-417F-B0AF-47E9E44244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61FFEB7-AAAA-440E-842D-37F9EB01DD43}"/>
                </a:ext>
              </a:extLst>
            </p:cNvPr>
            <p:cNvSpPr txBox="1"/>
            <p:nvPr/>
          </p:nvSpPr>
          <p:spPr>
            <a:xfrm>
              <a:off x="542920" y="176890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Luxury goods, items that take a large share of individuals' income, and goods with many substitutes can have highly elastic demand curves.</a:t>
              </a:r>
            </a:p>
          </p:txBody>
        </p:sp>
      </p:grpSp>
      <p:grpSp>
        <p:nvGrpSpPr>
          <p:cNvPr id="20" name="Group 19">
            <a:extLst>
              <a:ext uri="{FF2B5EF4-FFF2-40B4-BE49-F238E27FC236}">
                <a16:creationId xmlns:a16="http://schemas.microsoft.com/office/drawing/2014/main" id="{60D0D3F6-4517-43CB-8A31-3196D5426C1D}"/>
              </a:ext>
            </a:extLst>
          </p:cNvPr>
          <p:cNvGrpSpPr/>
          <p:nvPr/>
        </p:nvGrpSpPr>
        <p:grpSpPr>
          <a:xfrm>
            <a:off x="2066921" y="5235541"/>
            <a:ext cx="8058156" cy="806935"/>
            <a:chOff x="542921" y="1736761"/>
            <a:chExt cx="8058156" cy="806935"/>
          </a:xfrm>
          <a:solidFill>
            <a:srgbClr val="627981"/>
          </a:solidFill>
        </p:grpSpPr>
        <p:sp>
          <p:nvSpPr>
            <p:cNvPr id="21" name="Rectangle 20">
              <a:extLst>
                <a:ext uri="{FF2B5EF4-FFF2-40B4-BE49-F238E27FC236}">
                  <a16:creationId xmlns:a16="http://schemas.microsoft.com/office/drawing/2014/main" id="{B1DDA7A1-7563-443D-B137-1B3FE4B72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93298593-E877-4794-811F-36CCFF5498AD}"/>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of a luxury good is a Caribbean cruise, while an example of a good with many substitutes is a particular brand of bottled water.</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A33DD8C-DD1E-47CC-A470-E05DA3885DF7}"/>
              </a:ext>
            </a:extLst>
          </p:cNvPr>
          <p:cNvSpPr txBox="1"/>
          <p:nvPr/>
        </p:nvSpPr>
        <p:spPr>
          <a:xfrm>
            <a:off x="2192214" y="4888339"/>
            <a:ext cx="7807571" cy="1631216"/>
          </a:xfrm>
          <a:prstGeom prst="rect">
            <a:avLst/>
          </a:prstGeom>
          <a:solidFill>
            <a:srgbClr val="627981"/>
          </a:solidFill>
        </p:spPr>
        <p:txBody>
          <a:bodyPr wrap="square" rtlCol="0">
            <a:spAutoFit/>
          </a:bodyPr>
          <a:lstStyle/>
          <a:p>
            <a:pPr algn="ctr"/>
            <a:r>
              <a:rPr lang="en-US" sz="2000" dirty="0">
                <a:solidFill>
                  <a:schemeClr val="bg1"/>
                </a:solidFill>
              </a:rPr>
              <a:t>The horizontal lines show that an infinite quantity will be demanded or supplied at a specific price. This illustrates the cases of a perfectly (or infinitely) elastic demand curve and supply curve. The quantity demanded or supplied is extremely responsive to price changes, moving from zero for prices close to </a:t>
            </a:r>
            <a:r>
              <a:rPr lang="en-US" sz="2000" i="1" dirty="0">
                <a:solidFill>
                  <a:schemeClr val="bg1"/>
                </a:solidFill>
              </a:rPr>
              <a:t>P</a:t>
            </a:r>
            <a:r>
              <a:rPr lang="en-US" sz="2000" dirty="0">
                <a:solidFill>
                  <a:schemeClr val="bg1"/>
                </a:solidFill>
              </a:rPr>
              <a:t> to infinite when prices reach </a:t>
            </a:r>
            <a:r>
              <a:rPr lang="en-US" sz="2000" i="1" dirty="0">
                <a:solidFill>
                  <a:schemeClr val="bg1"/>
                </a:solidFill>
              </a:rPr>
              <a:t>P</a:t>
            </a:r>
            <a:r>
              <a:rPr lang="en-US" sz="2000" dirty="0">
                <a:solidFill>
                  <a:schemeClr val="bg1"/>
                </a:solidFill>
              </a:rPr>
              <a:t>.</a:t>
            </a:r>
          </a:p>
        </p:txBody>
      </p:sp>
      <p:pic>
        <p:nvPicPr>
          <p:cNvPr id="4" name="Picture 3" descr="Perfectly elastic demand and perfectly elastic supply depicted by perfectly horizontal lines on two graphs with quantity on the x-axis and price on the y-axis.">
            <a:extLst>
              <a:ext uri="{FF2B5EF4-FFF2-40B4-BE49-F238E27FC236}">
                <a16:creationId xmlns:a16="http://schemas.microsoft.com/office/drawing/2014/main" id="{AA8F4F26-0361-4B17-865B-C3C605F40DF1}"/>
              </a:ext>
            </a:extLst>
          </p:cNvPr>
          <p:cNvPicPr>
            <a:picLocks noChangeAspect="1"/>
          </p:cNvPicPr>
          <p:nvPr/>
        </p:nvPicPr>
        <p:blipFill>
          <a:blip r:embed="rId3"/>
          <a:stretch>
            <a:fillRect/>
          </a:stretch>
        </p:blipFill>
        <p:spPr>
          <a:xfrm>
            <a:off x="2674470" y="1284919"/>
            <a:ext cx="6843058" cy="3456410"/>
          </a:xfrm>
          <a:prstGeom prst="rect">
            <a:avLst/>
          </a:prstGeom>
        </p:spPr>
      </p:pic>
    </p:spTree>
    <p:extLst>
      <p:ext uri="{BB962C8B-B14F-4D97-AF65-F5344CB8AC3E}">
        <p14:creationId xmlns:p14="http://schemas.microsoft.com/office/powerpoint/2010/main" val="283090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pic>
        <p:nvPicPr>
          <p:cNvPr id="1026" name="Picture 2" descr="Clear Disposable Water Bottle on Black Surface">
            <a:extLst>
              <a:ext uri="{FF2B5EF4-FFF2-40B4-BE49-F238E27FC236}">
                <a16:creationId xmlns:a16="http://schemas.microsoft.com/office/drawing/2014/main" id="{C9CAD9D6-1147-42CE-BCCC-314D2E303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610" y="1383374"/>
            <a:ext cx="5116778" cy="2867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7739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include diamond rings or housing in prime locations, such as apartments facing Central Park in New York 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a perfectly inelastic supply is an extreme example, it can occur with goods that have a limited supply of inputs.</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Necessities with no close substitutes are likely to have highly inelastic demand curves.</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individuals often have no choice but to buy life-saving drugs or gasoline, these goods have highly inelastic demand curves.</a:t>
              </a:r>
            </a:p>
          </p:txBody>
        </p:sp>
      </p:grpSp>
    </p:spTree>
    <p:extLst>
      <p:ext uri="{BB962C8B-B14F-4D97-AF65-F5344CB8AC3E}">
        <p14:creationId xmlns:p14="http://schemas.microsoft.com/office/powerpoint/2010/main" val="276630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C9E72AC-1DAE-4F46-9B46-13BA9164338B}"/>
              </a:ext>
            </a:extLst>
          </p:cNvPr>
          <p:cNvSpPr txBox="1"/>
          <p:nvPr/>
        </p:nvSpPr>
        <p:spPr>
          <a:xfrm>
            <a:off x="2192215" y="5320040"/>
            <a:ext cx="7807571" cy="1015663"/>
          </a:xfrm>
          <a:prstGeom prst="rect">
            <a:avLst/>
          </a:prstGeom>
          <a:solidFill>
            <a:srgbClr val="627981"/>
          </a:solidFill>
        </p:spPr>
        <p:txBody>
          <a:bodyPr wrap="square" rtlCol="0">
            <a:spAutoFit/>
          </a:bodyPr>
          <a:lstStyle/>
          <a:p>
            <a:pPr algn="ctr"/>
            <a:r>
              <a:rPr lang="en-US" sz="2000" dirty="0">
                <a:solidFill>
                  <a:schemeClr val="bg1"/>
                </a:solidFill>
              </a:rPr>
              <a:t>The vertical demand curve and vertical supply curve show that there will be zero percentage change in quantity (a) demanded or (b) supplied, regardless of the price.</a:t>
            </a:r>
          </a:p>
        </p:txBody>
      </p:sp>
      <p:sp>
        <p:nvSpPr>
          <p:cNvPr id="9" name="TextBox 8">
            <a:extLst>
              <a:ext uri="{FF2B5EF4-FFF2-40B4-BE49-F238E27FC236}">
                <a16:creationId xmlns:a16="http://schemas.microsoft.com/office/drawing/2014/main" id="{C21927EC-4CD1-42F7-9127-90333C275CAE}"/>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4" name="Picture 3" descr="Perfectly inelastic demand and perfectly inelastic supply depicted by perfectly vertical lines on a graph with quantity on the x-axis and price on the y-axis.">
            <a:extLst>
              <a:ext uri="{FF2B5EF4-FFF2-40B4-BE49-F238E27FC236}">
                <a16:creationId xmlns:a16="http://schemas.microsoft.com/office/drawing/2014/main" id="{4BA5ABCA-9C5E-487E-BD04-B6DE6FEA9AF7}"/>
              </a:ext>
            </a:extLst>
          </p:cNvPr>
          <p:cNvPicPr>
            <a:picLocks noChangeAspect="1"/>
          </p:cNvPicPr>
          <p:nvPr/>
        </p:nvPicPr>
        <p:blipFill>
          <a:blip r:embed="rId3"/>
          <a:stretch>
            <a:fillRect/>
          </a:stretch>
        </p:blipFill>
        <p:spPr>
          <a:xfrm>
            <a:off x="2350659" y="1259961"/>
            <a:ext cx="7490681" cy="3814613"/>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that are necessities with no close substitutes, such as insulin, have highly inelastic demand curve. Individuals who demand insulin need it to survive, meaning that they will demand the same quantity regardless of price.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1028" name="Picture 4" descr="A photograph of two vials of insulin and a needle">
            <a:extLst>
              <a:ext uri="{FF2B5EF4-FFF2-40B4-BE49-F238E27FC236}">
                <a16:creationId xmlns:a16="http://schemas.microsoft.com/office/drawing/2014/main" id="{C577E348-2AAD-4F89-9338-8A274C623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892" y="1375491"/>
            <a:ext cx="4288215" cy="2858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188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19" y="2504479"/>
            <a:ext cx="8058158" cy="806935"/>
            <a:chOff x="542919" y="1736761"/>
            <a:chExt cx="8058158"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19" y="191895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is also known as unit elasticity.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occurs when the percentage change in price and the percentage change in quantity are equal and offsetting.</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demand curve with unit elasticity moves from a steeper slope on the left to a flatter slope on the right—and a curved shape overall.</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the demand curve with unitary elasticity, the supply curve with unitary elasticity is represented by a straight line.</a:t>
              </a:r>
            </a:p>
          </p:txBody>
        </p:sp>
      </p:grpSp>
    </p:spTree>
    <p:extLst>
      <p:ext uri="{BB962C8B-B14F-4D97-AF65-F5344CB8AC3E}">
        <p14:creationId xmlns:p14="http://schemas.microsoft.com/office/powerpoint/2010/main" val="3442619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790</TotalTime>
  <Words>1598</Words>
  <Application>Microsoft Office PowerPoint</Application>
  <PresentationFormat>Widescreen</PresentationFormat>
  <Paragraphs>77</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39</cp:revision>
  <dcterms:created xsi:type="dcterms:W3CDTF">2017-06-16T13:06:21Z</dcterms:created>
  <dcterms:modified xsi:type="dcterms:W3CDTF">2021-04-06T21:55:35Z</dcterms:modified>
</cp:coreProperties>
</file>