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9" r:id="rId4"/>
    <p:sldId id="270" r:id="rId5"/>
    <p:sldId id="265" r:id="rId6"/>
    <p:sldId id="262" r:id="rId7"/>
    <p:sldId id="263" r:id="rId8"/>
    <p:sldId id="267" r:id="rId9"/>
    <p:sldId id="266" r:id="rId10"/>
    <p:sldId id="268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Mirmow" initials="NM" lastIdx="2" clrIdx="0">
    <p:extLst>
      <p:ext uri="{19B8F6BF-5375-455C-9EA6-DF929625EA0E}">
        <p15:presenceInfo xmlns:p15="http://schemas.microsoft.com/office/powerpoint/2012/main" userId="Nathan Mirmow" providerId="None"/>
      </p:ext>
    </p:extLst>
  </p:cmAuthor>
  <p:cmAuthor id="2" name="Caitlin Coleman" initials="CC" lastIdx="5" clrIdx="1">
    <p:extLst>
      <p:ext uri="{19B8F6BF-5375-455C-9EA6-DF929625EA0E}">
        <p15:presenceInfo xmlns:p15="http://schemas.microsoft.com/office/powerpoint/2012/main" userId="S::cclark@hawkeslearning.com::96f87ca1-0e64-4ae8-8d77-98757b85df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43" autoAdjust="0"/>
  </p:normalViewPr>
  <p:slideViewPr>
    <p:cSldViewPr snapToGrid="0">
      <p:cViewPr varScale="1">
        <p:scale>
          <a:sx n="97" d="100"/>
          <a:sy n="97" d="100"/>
        </p:scale>
        <p:origin x="10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013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is common to use gross domestic product (GDP) as a measure of a nation's economic welfare or standard of living. However, when comparing the GDPs of different nations, two issues immediately arise. First, we measure a country's GDP in its own currency. A second issue is that countries have different populations.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is common to use gross domestic product (GDP) as a measure of a nation's economic welfare or standard of living. However, when comparing the GDPs of different nations, two issues immediately arise. First, we measure a country's GDP in its own currency. A second issue is that countries have different populations.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30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To compare the GDPs of countries with different currencies, it is necessary to convert to a “common denominator” using an </a:t>
            </a:r>
            <a:r>
              <a:rPr lang="en-US" sz="1100" b="1" dirty="0">
                <a:solidFill>
                  <a:schemeClr val="bg1"/>
                </a:solidFill>
              </a:rPr>
              <a:t>exchange rate</a:t>
            </a:r>
            <a:r>
              <a:rPr lang="en-US" sz="1100" dirty="0">
                <a:solidFill>
                  <a:schemeClr val="bg1"/>
                </a:solidFill>
              </a:rPr>
              <a:t>, which is the value of one currency in terms of another currency. Exchange rates are expressed either as the units of Country A’s currency that need to be traded for a single unit of Country B’s currency (for example, Japanese yen per British pound) or as the inverse (British pounds per Japanese yen).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791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can use two types of exchange rates for this purpose: market exchange rates and purchasing power parity equivalent exchange rates. PPP-equivalent exchange rates provide a longer-run measure of the exchange rate. Economists typically use PPP-equivalent exchange rates for GDP comparisons across countries.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63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71650b7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"GDP per capita = "  "GDP" /"Population"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GDP per capita is a better measure than GDP because it takes into account both total GDP and population size.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971650b7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88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Visit the BEA’s website (hawkes.biz/beagdp) and choose GDP by state to find the GDP of your state in 2018. Use Google to find your state’s population; then, calculate the GDP per capita in your state. How does your state’s GDP per capita compare with the 2018 U.S. GDP per capita, which was $62,152?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42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44C9-C730-4303-BB8E-9BE07CE81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F80BA-E8C5-4D9A-AAAD-83D1475F6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2927C-B841-4BC5-BDC8-00085CDA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8A265-5DA5-4C4B-B8F4-3D3ABF58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16B98-644F-49B2-9AB6-859C6B6E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8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163B-FEA3-4268-92E6-4AA5A7B2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CF7E5-C63E-4A28-8205-0EA457006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31A5-5D2D-43FA-B253-6B578138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B3720-4977-4DB2-B1B5-AE7D607A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8E98A-A6D1-40EE-B37C-BEDB090C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7A814B-9EC1-4355-8B20-6E5CC8C29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18207-F365-41DF-AD34-0729D9F6A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6C8E6-7DA8-40E9-88EA-3D8EB74A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CCF98-9D20-4E36-B3BB-D2F58D34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EB217-95D1-437B-B96D-53794505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79AF-E7B7-4562-8B22-BE080E6C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6495-DCEF-49BF-85DA-E3913EC7F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0135C-8D53-4F55-B60F-AF40B24A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7D2A3-1BF0-4D2B-A182-86155E0B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C68B5-4EC5-4A61-A124-84C25D02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8329-44C9-482C-8A79-F1D9994B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CB081-936A-4A06-A469-ACE447F1F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03DA3-E505-4076-BB38-81A1B927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F1CEE-05F4-482B-B573-58025045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4FC5-2013-4CB5-8AD8-65E7FC85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4288-1CF5-4A2F-9D28-F03024CC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800F-C75E-4E70-9EDA-CA2BFB1D9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25342-7B1F-455E-BCEE-117FB734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9A57E-0D01-4048-BBE8-56861ED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9DE33-7BBE-4DC9-9C15-16D11468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49549-569A-4053-AD42-DE3E04E0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5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79A4-65E9-4509-8B38-D41401DF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40D6-7A96-4DD6-9AD9-F23656C6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52DF3-8974-40D7-951C-AA8F6963E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F8265-5C21-42F3-BA16-512F92698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65C01-118E-4263-9E7D-DC8BD36DB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43401-0C47-4073-A78F-F21EBB1E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CD6B2-C486-463F-BB45-7A5DF084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53C71-0468-4B7E-99AE-EC68CB13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785D-11ED-47FF-83B3-1E93D733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0DA6F-5B1B-44F2-84DE-1BAB5104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7FB41-8B83-448C-A0BF-B557AEF9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81675-4134-46EB-9B6D-25B23ABE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DD62D-F274-41D1-BF09-93FD31D1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90495-6657-4F67-B077-E201B475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F6622-79D7-4357-A1B5-72AB6867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7691-68AD-490C-A0FB-537C39EA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30053-FB1D-4006-A4E9-E51236A5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9F682-55EB-4C6D-846B-EB92810B8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63B5E-2351-4766-8AE8-2A98A0D8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AFDB2-FE25-41C4-9202-C027AD3F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A9E46-762B-48B3-9C95-4885648B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7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F18B-A673-4814-ABF8-3F9373FF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174880-8424-4BD4-BF1E-F6769EB76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0BE11-F4FA-408E-8E63-A93E0C5C2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12DC2-3089-4B8E-8D9B-B7FD1DAA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7B9C7-7E87-440A-8D0F-2FF188F9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AAA56-CA97-49D0-9E98-D30E6EEC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75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0C54F-016C-4758-919E-7C29CEDC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27A4A-F960-4ADC-8C31-ABD55069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30EA-0FCA-423B-B5CF-8CD1A7224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1FE53-ACF7-485A-80CE-6EAB26893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FE015-F38D-4B81-BED5-9518C29D6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1"/>
            <a:ext cx="12192000" cy="1194955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68700" y="2328163"/>
            <a:ext cx="1085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Comparing GDP </a:t>
            </a:r>
            <a:endParaRPr sz="5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among Countries</a:t>
            </a:r>
            <a:endParaRPr dirty="0"/>
          </a:p>
        </p:txBody>
      </p:sp>
      <p:cxnSp>
        <p:nvCxnSpPr>
          <p:cNvPr id="86" name="Google Shape;86;p13"/>
          <p:cNvCxnSpPr/>
          <p:nvPr/>
        </p:nvCxnSpPr>
        <p:spPr>
          <a:xfrm>
            <a:off x="3071447" y="4068137"/>
            <a:ext cx="593187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3"/>
          <p:cNvSpPr txBox="1"/>
          <p:nvPr/>
        </p:nvSpPr>
        <p:spPr>
          <a:xfrm>
            <a:off x="481648" y="320478"/>
            <a:ext cx="3565361" cy="553998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3071447" y="2308525"/>
            <a:ext cx="593187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Summary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341800"/>
            <a:ext cx="9273061" cy="4708941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Since GDP is measured in a country's currency, we need to convert it to a common currency to compare different countries' GDPs.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One method uses the exchange rate, which is the price of one country's currency in terms of another country’s.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Once we express the GDPs in a common currency, we can compare each country's GDP per capita by dividing GDP by population.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Countries with large populations often have large GDPs, but GDP alone can be a misleading indicator of a nation's wealth.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better measure is GDP per capita.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2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48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E8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Google Shape;187;p21"/>
          <p:cNvCxnSpPr/>
          <p:nvPr/>
        </p:nvCxnSpPr>
        <p:spPr>
          <a:xfrm>
            <a:off x="1859169" y="2729726"/>
            <a:ext cx="8429625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21"/>
          <p:cNvSpPr txBox="1"/>
          <p:nvPr/>
        </p:nvSpPr>
        <p:spPr>
          <a:xfrm>
            <a:off x="1524000" y="1410227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7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1108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6179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7122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8065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Introduction</a:t>
              </a:r>
              <a:endParaRPr dirty="0"/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96" name="Google Shape;96;p14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5D500-BAAB-4D3F-AD1D-FA4FD25220DF}"/>
              </a:ext>
            </a:extLst>
          </p:cNvPr>
          <p:cNvGrpSpPr/>
          <p:nvPr/>
        </p:nvGrpSpPr>
        <p:grpSpPr>
          <a:xfrm>
            <a:off x="2066922" y="1585567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6430F2-BCC3-43D3-867E-3A191C12582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433CBB-357C-400B-B038-1BD610E8FA06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It is common to use gross domestic product (GDP) as a measure of a nation's economic welfare or standard of living.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448C9B-75FC-447B-9B87-595BC29E85D8}"/>
              </a:ext>
            </a:extLst>
          </p:cNvPr>
          <p:cNvGrpSpPr/>
          <p:nvPr/>
        </p:nvGrpSpPr>
        <p:grpSpPr>
          <a:xfrm>
            <a:off x="2066922" y="3351076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A96D3A-2312-45D8-B11B-F6A439189E45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8D93D6-8D3F-4D24-9C33-5A67231FF816}"/>
                </a:ext>
              </a:extLst>
            </p:cNvPr>
            <p:cNvSpPr txBox="1"/>
            <p:nvPr/>
          </p:nvSpPr>
          <p:spPr>
            <a:xfrm>
              <a:off x="542923" y="1940173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First, we measure a country's GDP in its own currency.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137D5-D600-4609-A6AD-6DBDB4755EA3}"/>
              </a:ext>
            </a:extLst>
          </p:cNvPr>
          <p:cNvGrpSpPr/>
          <p:nvPr/>
        </p:nvGrpSpPr>
        <p:grpSpPr>
          <a:xfrm>
            <a:off x="2066922" y="2471278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35C545-3AD5-47C1-B1C8-1289E3D6715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033CA4-5B0E-4D60-8AC7-1C95A629BBD3}"/>
                </a:ext>
              </a:extLst>
            </p:cNvPr>
            <p:cNvSpPr txBox="1"/>
            <p:nvPr/>
          </p:nvSpPr>
          <p:spPr>
            <a:xfrm>
              <a:off x="542922" y="1783329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However, when comparing the GDPs of different nations, two issues immediately arise.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14242E-3DEF-48D3-B850-EFCAAD84F320}"/>
              </a:ext>
            </a:extLst>
          </p:cNvPr>
          <p:cNvGrpSpPr/>
          <p:nvPr/>
        </p:nvGrpSpPr>
        <p:grpSpPr>
          <a:xfrm>
            <a:off x="2066921" y="4248096"/>
            <a:ext cx="8058156" cy="806935"/>
            <a:chOff x="542921" y="1736761"/>
            <a:chExt cx="8058156" cy="806935"/>
          </a:xfrm>
          <a:solidFill>
            <a:srgbClr val="62798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2E8B14-2655-4761-866C-E867B633B741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B4CA4D-0808-44D5-A24B-BB9F489BE485}"/>
                </a:ext>
              </a:extLst>
            </p:cNvPr>
            <p:cNvSpPr txBox="1"/>
            <p:nvPr/>
          </p:nvSpPr>
          <p:spPr>
            <a:xfrm>
              <a:off x="542921" y="1905626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 A second issue is that countries have different populations.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Comparing Countries</a:t>
              </a:r>
              <a:endParaRPr dirty="0"/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96" name="Google Shape;96;p14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5D500-BAAB-4D3F-AD1D-FA4FD25220DF}"/>
              </a:ext>
            </a:extLst>
          </p:cNvPr>
          <p:cNvGrpSpPr/>
          <p:nvPr/>
        </p:nvGrpSpPr>
        <p:grpSpPr>
          <a:xfrm>
            <a:off x="2066922" y="2740052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6430F2-BCC3-43D3-867E-3A191C12582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433CBB-357C-400B-B038-1BD610E8FA06}"/>
                </a:ext>
              </a:extLst>
            </p:cNvPr>
            <p:cNvSpPr txBox="1"/>
            <p:nvPr/>
          </p:nvSpPr>
          <p:spPr>
            <a:xfrm>
              <a:off x="542922" y="1898506"/>
              <a:ext cx="796198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Comparing GDP requires converting to a common currency.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137D5-D600-4609-A6AD-6DBDB4755EA3}"/>
              </a:ext>
            </a:extLst>
          </p:cNvPr>
          <p:cNvGrpSpPr/>
          <p:nvPr/>
        </p:nvGrpSpPr>
        <p:grpSpPr>
          <a:xfrm>
            <a:off x="2066922" y="3625763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35C545-3AD5-47C1-B1C8-1289E3D6715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033CA4-5B0E-4D60-8AC7-1C95A629BBD3}"/>
                </a:ext>
              </a:extLst>
            </p:cNvPr>
            <p:cNvSpPr txBox="1"/>
            <p:nvPr/>
          </p:nvSpPr>
          <p:spPr>
            <a:xfrm>
              <a:off x="542922" y="1905588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Comparing standards of living requires dividing GDP by population.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5DB1B9-9A7B-47F7-B4D0-7C4AE35390F3}"/>
              </a:ext>
            </a:extLst>
          </p:cNvPr>
          <p:cNvGrpSpPr/>
          <p:nvPr/>
        </p:nvGrpSpPr>
        <p:grpSpPr>
          <a:xfrm>
            <a:off x="2066922" y="1554586"/>
            <a:ext cx="8058156" cy="1109213"/>
            <a:chOff x="542921" y="1736761"/>
            <a:chExt cx="8058156" cy="1109213"/>
          </a:xfrm>
          <a:solidFill>
            <a:srgbClr val="62798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A87639-36E3-4634-B9E9-AD6DF0206E9B}"/>
                </a:ext>
              </a:extLst>
            </p:cNvPr>
            <p:cNvSpPr/>
            <p:nvPr/>
          </p:nvSpPr>
          <p:spPr>
            <a:xfrm>
              <a:off x="542923" y="1736761"/>
              <a:ext cx="8058154" cy="1109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9A9433-A0C8-4A57-879C-C5D74A87A762}"/>
                </a:ext>
              </a:extLst>
            </p:cNvPr>
            <p:cNvSpPr txBox="1"/>
            <p:nvPr/>
          </p:nvSpPr>
          <p:spPr>
            <a:xfrm>
              <a:off x="542921" y="1804145"/>
              <a:ext cx="7807571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For instance, the U.S. has a much larger economy than Mexico or Canada, but it also has three times as many people as Mexico and nine times as many people as Canada.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81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/>
        </p:nvSpPr>
        <p:spPr>
          <a:xfrm>
            <a:off x="1524001" y="288568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Exchange Rates</a:t>
            </a:r>
            <a:endParaRPr/>
          </a:p>
        </p:txBody>
      </p:sp>
      <p:cxnSp>
        <p:nvCxnSpPr>
          <p:cNvPr id="144" name="Google Shape;144;p17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400" cy="198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62064C-9C85-4F7F-8F6B-7500EFDFF3AC}"/>
              </a:ext>
            </a:extLst>
          </p:cNvPr>
          <p:cNvGrpSpPr/>
          <p:nvPr/>
        </p:nvGrpSpPr>
        <p:grpSpPr>
          <a:xfrm>
            <a:off x="1457322" y="1482569"/>
            <a:ext cx="4638678" cy="2037377"/>
            <a:chOff x="542922" y="1736761"/>
            <a:chExt cx="8058155" cy="1062231"/>
          </a:xfrm>
          <a:solidFill>
            <a:srgbClr val="62798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3DD54D-8AC0-4545-93BD-306EAFD54FAD}"/>
                </a:ext>
              </a:extLst>
            </p:cNvPr>
            <p:cNvSpPr/>
            <p:nvPr/>
          </p:nvSpPr>
          <p:spPr>
            <a:xfrm>
              <a:off x="542923" y="1736761"/>
              <a:ext cx="8058154" cy="10622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76EE1-83F9-407F-A1CD-DA3C2F30D6FB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9241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To compare the GDPs of countries with different currencies, it is necessary to convert to a “common denominator” using an </a:t>
              </a:r>
              <a:r>
                <a:rPr lang="en-US" sz="2000" b="1" dirty="0">
                  <a:solidFill>
                    <a:schemeClr val="bg1"/>
                  </a:solidFill>
                </a:rPr>
                <a:t>exchange rate</a:t>
              </a:r>
              <a:r>
                <a:rPr lang="en-US" sz="2000" dirty="0">
                  <a:solidFill>
                    <a:schemeClr val="bg1"/>
                  </a:solidFill>
                </a:rPr>
                <a:t>, which is the value of one currency in terms of another currency.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B204A2-A5E6-4990-B5A0-489B91B2CF1B}"/>
              </a:ext>
            </a:extLst>
          </p:cNvPr>
          <p:cNvGrpSpPr/>
          <p:nvPr/>
        </p:nvGrpSpPr>
        <p:grpSpPr>
          <a:xfrm>
            <a:off x="1457322" y="3627324"/>
            <a:ext cx="4638678" cy="2350688"/>
            <a:chOff x="542922" y="1736761"/>
            <a:chExt cx="8058155" cy="1370007"/>
          </a:xfrm>
          <a:solidFill>
            <a:srgbClr val="62798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3E9ACC-0DA2-4BE2-A772-2D741657DCE8}"/>
                </a:ext>
              </a:extLst>
            </p:cNvPr>
            <p:cNvSpPr/>
            <p:nvPr/>
          </p:nvSpPr>
          <p:spPr>
            <a:xfrm>
              <a:off x="542923" y="1736761"/>
              <a:ext cx="8058154" cy="1370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D95C15-EA20-4FDF-A7ED-A029C2A0C1BF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Exchange rates are expressed either as the units of Country A’s currency that need to be traded for a single unit of Country B’s currency (for example, Japanese yen per British pound) or as the inverse (British pounds per Japanese yen).</a:t>
              </a:r>
            </a:p>
          </p:txBody>
        </p:sp>
      </p:grpSp>
      <p:pic>
        <p:nvPicPr>
          <p:cNvPr id="5" name="Picture 4" descr="An computer display of exchange rates between different currencies.">
            <a:extLst>
              <a:ext uri="{FF2B5EF4-FFF2-40B4-BE49-F238E27FC236}">
                <a16:creationId xmlns:a16="http://schemas.microsoft.com/office/drawing/2014/main" id="{BFB49852-3371-4914-AD48-171493208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126" y="2027055"/>
            <a:ext cx="4469975" cy="29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3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7"/>
          <p:cNvGrpSpPr/>
          <p:nvPr/>
        </p:nvGrpSpPr>
        <p:grpSpPr>
          <a:xfrm>
            <a:off x="1524001" y="288568"/>
            <a:ext cx="9144001" cy="6332628"/>
            <a:chOff x="-1" y="463132"/>
            <a:chExt cx="9144001" cy="6332628"/>
          </a:xfrm>
        </p:grpSpPr>
        <p:sp>
          <p:nvSpPr>
            <p:cNvPr id="142" name="Google Shape;142;p17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Exchange Rates</a:t>
              </a: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44" name="Google Shape;144;p17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400" cy="198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62064C-9C85-4F7F-8F6B-7500EFDFF3AC}"/>
              </a:ext>
            </a:extLst>
          </p:cNvPr>
          <p:cNvGrpSpPr/>
          <p:nvPr/>
        </p:nvGrpSpPr>
        <p:grpSpPr>
          <a:xfrm>
            <a:off x="2066922" y="1585567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3DD54D-8AC0-4545-93BD-306EAFD54FAD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76EE1-83F9-407F-A1CD-DA3C2F30D6FB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We can use two types of exchange rates for this purpose: market exchange rates and purchasing power parity equivalent exchange rates.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4CFF0B-8C8A-4FE2-AC1E-BD2CC65E5505}"/>
              </a:ext>
            </a:extLst>
          </p:cNvPr>
          <p:cNvGrpSpPr/>
          <p:nvPr/>
        </p:nvGrpSpPr>
        <p:grpSpPr>
          <a:xfrm>
            <a:off x="2066921" y="3351076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BBFB70-E467-4118-8EB4-CBF108D8C67D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1652AD-4F0E-407F-9510-CD8FB3ED10A0}"/>
                </a:ext>
              </a:extLst>
            </p:cNvPr>
            <p:cNvSpPr txBox="1"/>
            <p:nvPr/>
          </p:nvSpPr>
          <p:spPr>
            <a:xfrm>
              <a:off x="542922" y="1799417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Economists typically use PPP-equivalent exchange rates for GDP comparisons across countries.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B204A2-A5E6-4990-B5A0-489B91B2CF1B}"/>
              </a:ext>
            </a:extLst>
          </p:cNvPr>
          <p:cNvGrpSpPr/>
          <p:nvPr/>
        </p:nvGrpSpPr>
        <p:grpSpPr>
          <a:xfrm>
            <a:off x="2066922" y="2471278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3E9ACC-0DA2-4BE2-A772-2D741657DCE8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D95C15-EA20-4FDF-A7ED-A029C2A0C1BF}"/>
                </a:ext>
              </a:extLst>
            </p:cNvPr>
            <p:cNvSpPr txBox="1"/>
            <p:nvPr/>
          </p:nvSpPr>
          <p:spPr>
            <a:xfrm>
              <a:off x="542922" y="1783329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PPP-equivalent exchange rates provide a longer-run measure of the exchange rate.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17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9"/>
          <p:cNvGrpSpPr/>
          <p:nvPr/>
        </p:nvGrpSpPr>
        <p:grpSpPr>
          <a:xfrm>
            <a:off x="1524001" y="338445"/>
            <a:ext cx="9144000" cy="6332730"/>
            <a:chOff x="-1" y="463132"/>
            <a:chExt cx="9144000" cy="6332730"/>
          </a:xfrm>
        </p:grpSpPr>
        <p:sp>
          <p:nvSpPr>
            <p:cNvPr id="164" name="Google Shape;164;p19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Century Gothic"/>
                  <a:ea typeface="Century Gothic"/>
                  <a:cs typeface="Century Gothic"/>
                  <a:sym typeface="Century Gothic"/>
                </a:rPr>
                <a:t>GDP Per Capita</a:t>
              </a:r>
              <a:endPara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19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69" name="Google Shape;169;p19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4BB0E594-0066-471B-BA8B-94829891EE05}"/>
                  </a:ext>
                </a:extLst>
              </p:cNvPr>
              <p:cNvSpPr txBox="1"/>
              <p:nvPr/>
            </p:nvSpPr>
            <p:spPr>
              <a:xfrm>
                <a:off x="2566910" y="3683057"/>
                <a:ext cx="3332162" cy="812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GDP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capita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GDP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Population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4BB0E594-0066-471B-BA8B-94829891E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10" y="3683057"/>
                <a:ext cx="3332162" cy="812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25A88-44AF-4BEF-9B66-5DE6DDB15211}"/>
              </a:ext>
            </a:extLst>
          </p:cNvPr>
          <p:cNvGrpSpPr/>
          <p:nvPr/>
        </p:nvGrpSpPr>
        <p:grpSpPr>
          <a:xfrm>
            <a:off x="2066923" y="1585567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CA3633-8407-4407-B6FF-B901CB6C270E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6F0EC9-ADD4-4C61-95BF-CCDFC88CACAE}"/>
                </a:ext>
              </a:extLst>
            </p:cNvPr>
            <p:cNvSpPr txBox="1"/>
            <p:nvPr/>
          </p:nvSpPr>
          <p:spPr>
            <a:xfrm>
              <a:off x="590856" y="1954895"/>
              <a:ext cx="796198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B8A71A-030A-48D8-896C-23487F386F97}"/>
              </a:ext>
            </a:extLst>
          </p:cNvPr>
          <p:cNvGrpSpPr/>
          <p:nvPr/>
        </p:nvGrpSpPr>
        <p:grpSpPr>
          <a:xfrm>
            <a:off x="2066922" y="2471278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4EC14-5BF0-4487-93DC-ADF525C3ADD6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E0A0C1-C999-4273-82A7-E2B3CEB71C1F}"/>
                </a:ext>
              </a:extLst>
            </p:cNvPr>
            <p:cNvSpPr txBox="1"/>
            <p:nvPr/>
          </p:nvSpPr>
          <p:spPr>
            <a:xfrm>
              <a:off x="542922" y="1783329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GDP per capita is a better measure than GDP because it takes into account both total GDP and population size.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1">
                <a:extLst>
                  <a:ext uri="{FF2B5EF4-FFF2-40B4-BE49-F238E27FC236}">
                    <a16:creationId xmlns:a16="http://schemas.microsoft.com/office/drawing/2014/main" id="{219244AE-C20D-44CD-BD8B-1A7457749EE4}"/>
                  </a:ext>
                </a:extLst>
              </p:cNvPr>
              <p:cNvSpPr txBox="1"/>
              <p:nvPr/>
            </p:nvSpPr>
            <p:spPr>
              <a:xfrm>
                <a:off x="2393490" y="1643130"/>
                <a:ext cx="3332162" cy="812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GDP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capita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GDP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opulation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9" name="Object 1">
                <a:extLst>
                  <a:ext uri="{FF2B5EF4-FFF2-40B4-BE49-F238E27FC236}">
                    <a16:creationId xmlns:a16="http://schemas.microsoft.com/office/drawing/2014/main" id="{219244AE-C20D-44CD-BD8B-1A7457749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490" y="1643130"/>
                <a:ext cx="3332162" cy="812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ack of Euro bills">
            <a:extLst>
              <a:ext uri="{FF2B5EF4-FFF2-40B4-BE49-F238E27FC236}">
                <a16:creationId xmlns:a16="http://schemas.microsoft.com/office/drawing/2014/main" id="{3D7CA286-989C-48DB-9F88-6531DDBF4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953" y="3539242"/>
            <a:ext cx="4793785" cy="3062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 Your Own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568323"/>
            <a:ext cx="9273061" cy="3785611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Countries with the largest populations always have the largest GDPs.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order to make valid comparisons to measure the standard of living in different countries, GDP should be adjusted by the country’s population.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 Your Own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568323"/>
            <a:ext cx="9273061" cy="3785611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Countries with the largest populations always have the largest GDPs.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order to make valid comparisons to measure the standard of living in different countries, GDP should be adjusted by the country’s population.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8AFBC7-5233-4AA0-8B4D-18561D007221}"/>
              </a:ext>
            </a:extLst>
          </p:cNvPr>
          <p:cNvSpPr/>
          <p:nvPr/>
        </p:nvSpPr>
        <p:spPr>
          <a:xfrm>
            <a:off x="1539768" y="2900855"/>
            <a:ext cx="210206" cy="173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AB351-40F6-4450-912E-FE7A87965643}"/>
              </a:ext>
            </a:extLst>
          </p:cNvPr>
          <p:cNvSpPr/>
          <p:nvPr/>
        </p:nvSpPr>
        <p:spPr>
          <a:xfrm>
            <a:off x="1566040" y="4424859"/>
            <a:ext cx="210206" cy="173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Real World Example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449787"/>
            <a:ext cx="9273061" cy="1938952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Visit the BEA’s website (hawkes.biz/beagdp) and choose GDP by state to find the GDP of your state in 2018. Use Google to find your state’s population; then, calculate the GDP per capita in your state. How does your state’s GDP per capita compare with the 2018 U.S. GDP per capita, which was $62,152?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sz="2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Map of the United States">
            <a:extLst>
              <a:ext uri="{FF2B5EF4-FFF2-40B4-BE49-F238E27FC236}">
                <a16:creationId xmlns:a16="http://schemas.microsoft.com/office/drawing/2014/main" id="{54FEF2D9-26F2-40A6-900F-8DC9FDB67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132" y="3710809"/>
            <a:ext cx="4365734" cy="2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3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932</Words>
  <Application>Microsoft Office PowerPoint</Application>
  <PresentationFormat>Widescreen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Wingdings</vt:lpstr>
      <vt:lpstr>Calibri</vt:lpstr>
      <vt:lpstr>Arial</vt:lpstr>
      <vt:lpstr>Century Gothic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Kelsey Gamel</cp:lastModifiedBy>
  <cp:revision>15</cp:revision>
  <dcterms:modified xsi:type="dcterms:W3CDTF">2021-06-21T18:05:00Z</dcterms:modified>
</cp:coreProperties>
</file>