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4" r:id="rId6"/>
    <p:sldId id="260" r:id="rId7"/>
    <p:sldId id="268" r:id="rId8"/>
    <p:sldId id="269" r:id="rId9"/>
    <p:sldId id="26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72" autoAdjust="0"/>
  </p:normalViewPr>
  <p:slideViewPr>
    <p:cSldViewPr snapToGrid="0">
      <p:cViewPr varScale="1">
        <p:scale>
          <a:sx n="97" d="100"/>
          <a:sy n="97" d="100"/>
        </p:scale>
        <p:origin x="42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level of gross domestic product (GDP) per capita captures some of what we mean by the phrase "standard of </a:t>
            </a:r>
            <a:r>
              <a:rPr lang="en-US" dirty="0" err="1"/>
              <a:t>living.“While</a:t>
            </a:r>
            <a:r>
              <a:rPr lang="en-US" dirty="0"/>
              <a:t> GDP focuses on production that is bought and sold in markets, standard of living includes all elements that affect people's well-being. It is useful to identify some components of standard of living that are not accounted for in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is unable to measure many factors that we would typically consider impactful to our standard of living. While these factors might be quantifiable, they do not fall under the calculation of GDP. They are sometimes byproducts of the produced goods and services that are included in GDP. In other words, quality-of-life characteristics fall outside the scope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GDP includes what a country spends on environmental protection, health care, and education, it does not include actual levels of environmental cleanliness, health, infant mortality rates, and air quality.</a:t>
            </a:r>
            <a:endParaRPr dirty="0"/>
          </a:p>
        </p:txBody>
      </p:sp>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Since GDP per capita does not fully capture the idea of standard of living, there is a concern that increases in GDP over time are illusory. It is possible that while GDP is rising, the standard of living could be falling if factors not included in GDP, like human health, are worsening. In some ways, the rise in GDP understates the actual rise in the standard of living. For example, the typical work week for a U.S. worker has fallen over the last century from about sixty hours per week to less than forty. Also, life expectancy and health have risen dramatically, and so has the average level of education.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38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72f0a5f7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high level of GDP should not be the only goal of macroeconomic policy or government policy. GDP does measure production well and does indicate when a country is materially better or worse off in terms of jobs and incomes.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4" name="Google Shape;134;g972f0a5f7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would you assess the basic standard of living in your community? What indicators promote a strong standard? What do you see that points to a need for improvement?</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01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8AD3-032B-487D-9A80-59590AAA2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7419A2-80C5-49B6-A1F5-3B46D6C3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3FCE9-CB08-45DA-93DD-2280BA0FA8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83D2B4-7398-494B-AD5B-8AF1BF13F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867F3-9392-4E87-BE46-54590A1DD7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411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8BDE-952B-47A9-B6E4-BC84C4D1CC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D482C-62F0-454A-A363-0FDAF2160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E058-4B66-4304-8046-8077BC4111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0E86E1-0E66-45E8-97E4-92F163CA5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7978A-D930-48AC-8FBF-C7720B73ED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88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C41C9-E66B-421B-B94A-381D27001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D0CB7F-9246-4D60-B492-9A32E22F8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6242C-CDD7-43E6-9F66-8D2791B04D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46EA56-323B-4B59-BBC0-B27E11679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F26B4-1505-49B1-9638-59B08EA0E0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551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D086-29C1-4E06-85D4-A7A2F88351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F6CF6D-D2E8-40E7-A0F7-C2596298F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CBF03-F19F-4B86-BDD8-37D49F8A11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5EBF98-2740-4504-8234-A5BF76E8E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55AE6-A06F-4462-8DDF-B031D5C3E3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7987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FAAF-5815-4B1E-9513-9C6401974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746FFD-3CBB-405E-8CAD-7424FC0CB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EF3D4-76E2-4CCF-B793-8C72262B9BD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FA42401-011F-43CC-83EB-471A11214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E6AC7-6CDB-47A0-A0F9-C162F3EE3C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379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A2E6-9343-437D-B9E9-11C6BA577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34592-75BB-4D32-B2A2-64AF8DF62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EA188D-36B6-447B-AF57-1810710652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0CC7A-26DD-4537-A787-F9EF6772962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D57EF9D-53FA-4251-9344-7FEAB4969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226C5-DDA5-4A63-AC18-B34EAC57AB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144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1B1E-9AD4-4BCE-81E1-9E4160807C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7473C6-BDA7-437F-9DB5-1CAE63533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B7C6F-AC37-4D17-99A2-B82EA57913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4A364B-9ECA-4004-810F-C95A8E5970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2E3CC5-9F59-476C-9E9E-7D3658E00A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59FC0-8569-48D8-898D-CBCD55F4F34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73C7269-8B25-499B-A23D-719EE56B64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A2652A-16E6-45F2-BE7D-4EFC26F866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952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0149-81D3-4EEB-BF6D-117B4A3D16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43DAC-2ACC-495C-8C98-6E5A2276591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003F529-68BC-42FA-84FB-20BBDA374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8836E-A0D5-41CD-9AC0-3522DE4C93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0820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A5AFF-8A8B-441F-A0A5-8A8858B5564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DD89510-5101-4EA2-9D14-1744B1946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0DB63-ABAD-461C-AA4E-76FC137B3F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60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A5F4-080A-45FF-96E3-6F85E506C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ADFC2-98E9-4C40-AE9B-B4001DA4B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556DC-5BC8-40AB-BD40-E6C8A4AD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9B423-9352-42FA-A6A3-87DE6BA5DEA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034A4A0-8461-4C97-ADCA-ED116A40E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A41D1-B95B-4126-A449-58E851E033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578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45EC-0704-47D3-A6C2-8AF20168F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E60A47-0A6D-4BF8-B384-282D845E9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0BBB55-1AA9-446B-B007-19E0DC098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F6612-61B9-4A7B-9637-4A816F6366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11F07DA-C75A-4815-91A3-091305DE5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C34FB-AE33-41F0-8158-CB715824F3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55169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55050-05BA-46FD-A4D0-F77D686DD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91005-1F3F-427B-B399-10C882275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93636-B2EA-4D79-8259-96674D58E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8F9E44C-3A41-4EF8-BAF6-EA4F22D7D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1AFC57-0101-4ECE-931D-36F1ECE5C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106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771650" y="2526250"/>
            <a:ext cx="105714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How Well GDP Measures the Well-Being of Society</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35" y="4505387"/>
            <a:ext cx="5931900"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93" name="Google Shape;93;p14"/>
          <p:cNvGrpSpPr/>
          <p:nvPr/>
        </p:nvGrpSpPr>
        <p:grpSpPr>
          <a:xfrm>
            <a:off x="1524001" y="338445"/>
            <a:ext cx="9144001" cy="6332628"/>
            <a:chOff x="-1" y="463132"/>
            <a:chExt cx="9144001" cy="6332628"/>
          </a:xfrm>
        </p:grpSpPr>
        <p:sp>
          <p:nvSpPr>
            <p:cNvPr id="94" name="Google Shape;94;p14"/>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5" name="Google Shape;95;p14"/>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96" name="Google Shape;96;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F66738D2-2B2D-49A8-9729-536C262BBC53}"/>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95999E4-4210-4E02-BA61-A6CA35F4CF9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2DF7CDC4-A3F4-423E-9E04-BA39811F869C}"/>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gross domestic product (GDP) per capita captures some of what we mean by the phrase "standard of living."</a:t>
              </a:r>
            </a:p>
          </p:txBody>
        </p:sp>
      </p:grpSp>
      <p:grpSp>
        <p:nvGrpSpPr>
          <p:cNvPr id="10" name="Group 9">
            <a:extLst>
              <a:ext uri="{FF2B5EF4-FFF2-40B4-BE49-F238E27FC236}">
                <a16:creationId xmlns:a16="http://schemas.microsoft.com/office/drawing/2014/main" id="{6BF0DC3B-ECA7-4FDB-B173-BA5F131D0451}"/>
              </a:ext>
            </a:extLst>
          </p:cNvPr>
          <p:cNvGrpSpPr/>
          <p:nvPr/>
        </p:nvGrpSpPr>
        <p:grpSpPr>
          <a:xfrm>
            <a:off x="2066920" y="3351076"/>
            <a:ext cx="8058156" cy="806935"/>
            <a:chOff x="542921" y="1736761"/>
            <a:chExt cx="8058156" cy="806935"/>
          </a:xfrm>
          <a:solidFill>
            <a:srgbClr val="627981"/>
          </a:solidFill>
        </p:grpSpPr>
        <p:sp>
          <p:nvSpPr>
            <p:cNvPr id="11" name="Rectangle 10">
              <a:extLst>
                <a:ext uri="{FF2B5EF4-FFF2-40B4-BE49-F238E27FC236}">
                  <a16:creationId xmlns:a16="http://schemas.microsoft.com/office/drawing/2014/main" id="{9D161298-3C68-4B2D-BDF3-8540D7C98A6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2F05CD53-7181-4A29-BD75-CAAB0428F94C}"/>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useful to identify some components of standard of living that are not accounted for in GDP.</a:t>
              </a:r>
            </a:p>
          </p:txBody>
        </p:sp>
      </p:grpSp>
      <p:grpSp>
        <p:nvGrpSpPr>
          <p:cNvPr id="13" name="Group 12">
            <a:extLst>
              <a:ext uri="{FF2B5EF4-FFF2-40B4-BE49-F238E27FC236}">
                <a16:creationId xmlns:a16="http://schemas.microsoft.com/office/drawing/2014/main" id="{99D33C18-EF0D-419F-AF3E-5C2612B59578}"/>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56DD4227-5843-4FAC-9457-0AAEDA91A0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DF8CC946-4C17-49AA-A27E-DF2A178464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GDP focuses on production that is bought and sold in markets, standard of living includes all elements that affect people's well-being.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129925"/>
            <a:ext cx="9144000" cy="6541148"/>
            <a:chOff x="0" y="254612"/>
            <a:chExt cx="9144000" cy="6541148"/>
          </a:xfrm>
        </p:grpSpPr>
        <p:sp>
          <p:nvSpPr>
            <p:cNvPr id="103" name="Google Shape;103;p15"/>
            <p:cNvSpPr txBox="1"/>
            <p:nvPr/>
          </p:nvSpPr>
          <p:spPr>
            <a:xfrm>
              <a:off x="0" y="2546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Limitations of GDP as a Measure of the Standard of Living</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is unable to measure many factors that we would typically consider impactful to our standard of living.</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They are sometimes byproducts of the produced goods and services that are included in GDP.</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these factors might be quantifiable, they do not fall under the calculation of GDP.</a:t>
              </a:r>
            </a:p>
          </p:txBody>
        </p:sp>
      </p:grpSp>
      <p:grpSp>
        <p:nvGrpSpPr>
          <p:cNvPr id="21" name="Group 20">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other words, quality-of-life characteristics fall outside the scope of GDP.</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1524001" y="338445"/>
            <a:ext cx="9144001" cy="6332628"/>
            <a:chOff x="-1" y="463132"/>
            <a:chExt cx="9144001" cy="6332628"/>
          </a:xfrm>
        </p:grpSpPr>
        <p:sp>
          <p:nvSpPr>
            <p:cNvPr id="117" name="Google Shape;117;p16"/>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3000">
                  <a:solidFill>
                    <a:schemeClr val="dk1"/>
                  </a:solidFill>
                  <a:latin typeface="Century Gothic"/>
                  <a:ea typeface="Century Gothic"/>
                  <a:cs typeface="Century Gothic"/>
                  <a:sym typeface="Century Gothic"/>
                </a:rPr>
                <a:t>Societal Factors Not Included in GDP</a:t>
              </a:r>
              <a:endParaRPr sz="30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30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3000">
                <a:solidFill>
                  <a:schemeClr val="dk1"/>
                </a:solidFill>
                <a:latin typeface="Century Gothic"/>
                <a:ea typeface="Century Gothic"/>
                <a:cs typeface="Century Gothic"/>
                <a:sym typeface="Century Gothic"/>
              </a:endParaRPr>
            </a:p>
          </p:txBody>
        </p:sp>
        <p:sp>
          <p:nvSpPr>
            <p:cNvPr id="118" name="Google Shape;118;p16"/>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19" name="Google Shape;119;p16"/>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0" name="Google Shape;120;p16"/>
          <p:cNvGrpSpPr/>
          <p:nvPr/>
        </p:nvGrpSpPr>
        <p:grpSpPr>
          <a:xfrm>
            <a:off x="3898776" y="1617739"/>
            <a:ext cx="2080340" cy="1617913"/>
            <a:chOff x="1149291" y="1753237"/>
            <a:chExt cx="2080340" cy="1617913"/>
          </a:xfrm>
        </p:grpSpPr>
        <p:sp>
          <p:nvSpPr>
            <p:cNvPr id="121" name="Google Shape;121;p16"/>
            <p:cNvSpPr/>
            <p:nvPr/>
          </p:nvSpPr>
          <p:spPr>
            <a:xfrm>
              <a:off x="1149291" y="1753237"/>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6"/>
            <p:cNvSpPr txBox="1"/>
            <p:nvPr/>
          </p:nvSpPr>
          <p:spPr>
            <a:xfrm>
              <a:off x="1253310" y="2295294"/>
              <a:ext cx="1872300" cy="5478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lt1"/>
                  </a:solidFill>
                  <a:latin typeface="Calibri"/>
                  <a:ea typeface="Calibri"/>
                  <a:cs typeface="Calibri"/>
                  <a:sym typeface="Calibri"/>
                </a:rPr>
                <a:t>Environmental cleanliness </a:t>
              </a:r>
              <a:endParaRPr dirty="0"/>
            </a:p>
          </p:txBody>
        </p:sp>
      </p:grpSp>
      <p:grpSp>
        <p:nvGrpSpPr>
          <p:cNvPr id="123" name="Google Shape;123;p16"/>
          <p:cNvGrpSpPr/>
          <p:nvPr/>
        </p:nvGrpSpPr>
        <p:grpSpPr>
          <a:xfrm>
            <a:off x="3898775" y="3482030"/>
            <a:ext cx="2080340" cy="1617913"/>
            <a:chOff x="1149290" y="3617528"/>
            <a:chExt cx="2080340" cy="1617913"/>
          </a:xfrm>
        </p:grpSpPr>
        <p:sp>
          <p:nvSpPr>
            <p:cNvPr id="124" name="Google Shape;124;p16"/>
            <p:cNvSpPr/>
            <p:nvPr/>
          </p:nvSpPr>
          <p:spPr>
            <a:xfrm>
              <a:off x="1149290" y="3617528"/>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6"/>
            <p:cNvSpPr txBox="1"/>
            <p:nvPr/>
          </p:nvSpPr>
          <p:spPr>
            <a:xfrm>
              <a:off x="1357203" y="4154602"/>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Infant mortality rates</a:t>
              </a:r>
              <a:endParaRPr/>
            </a:p>
          </p:txBody>
        </p:sp>
      </p:grpSp>
      <p:grpSp>
        <p:nvGrpSpPr>
          <p:cNvPr id="126" name="Google Shape;126;p16"/>
          <p:cNvGrpSpPr/>
          <p:nvPr/>
        </p:nvGrpSpPr>
        <p:grpSpPr>
          <a:xfrm>
            <a:off x="6281312" y="3480015"/>
            <a:ext cx="2080340" cy="1617913"/>
            <a:chOff x="3531827" y="3615513"/>
            <a:chExt cx="2080340" cy="1617913"/>
          </a:xfrm>
        </p:grpSpPr>
        <p:sp>
          <p:nvSpPr>
            <p:cNvPr id="127" name="Google Shape;127;p16"/>
            <p:cNvSpPr/>
            <p:nvPr/>
          </p:nvSpPr>
          <p:spPr>
            <a:xfrm>
              <a:off x="3531827" y="3615513"/>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6"/>
            <p:cNvSpPr txBox="1"/>
            <p:nvPr/>
          </p:nvSpPr>
          <p:spPr>
            <a:xfrm>
              <a:off x="3739740" y="4149320"/>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Air quality</a:t>
              </a:r>
              <a:endParaRPr/>
            </a:p>
          </p:txBody>
        </p:sp>
      </p:grpSp>
      <p:grpSp>
        <p:nvGrpSpPr>
          <p:cNvPr id="129" name="Google Shape;129;p16"/>
          <p:cNvGrpSpPr/>
          <p:nvPr/>
        </p:nvGrpSpPr>
        <p:grpSpPr>
          <a:xfrm>
            <a:off x="6281312" y="1612192"/>
            <a:ext cx="2080340" cy="1617913"/>
            <a:chOff x="3531827" y="1747690"/>
            <a:chExt cx="2080340" cy="1617913"/>
          </a:xfrm>
        </p:grpSpPr>
        <p:sp>
          <p:nvSpPr>
            <p:cNvPr id="130" name="Google Shape;130;p16"/>
            <p:cNvSpPr/>
            <p:nvPr/>
          </p:nvSpPr>
          <p:spPr>
            <a:xfrm>
              <a:off x="3531827" y="1747690"/>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6"/>
            <p:cNvSpPr txBox="1"/>
            <p:nvPr/>
          </p:nvSpPr>
          <p:spPr>
            <a:xfrm>
              <a:off x="3739740" y="2277507"/>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Population health</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129925"/>
            <a:ext cx="9144000" cy="6541148"/>
            <a:chOff x="0" y="254612"/>
            <a:chExt cx="9144000" cy="6541148"/>
          </a:xfrm>
        </p:grpSpPr>
        <p:sp>
          <p:nvSpPr>
            <p:cNvPr id="103" name="Google Shape;103;p15"/>
            <p:cNvSpPr txBox="1"/>
            <p:nvPr/>
          </p:nvSpPr>
          <p:spPr>
            <a:xfrm>
              <a:off x="0" y="2546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Does a Rise in GDP Overstate or Understate the Rise in the Standard of Living?</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GDP per capita does not fully capture the idea of standard of living, there is a concern that increases in GDP over time are illusory.</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ways, the rise in GDP understates the actual rise in the standard of living.</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possible that while GDP is rising, the standard of living could be falling if factors not included in GDP, like human health, are worsening.</a:t>
              </a:r>
            </a:p>
          </p:txBody>
        </p:sp>
      </p:grpSp>
      <p:grpSp>
        <p:nvGrpSpPr>
          <p:cNvPr id="21" name="Group 20">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typical work week for a U.S. worker has fallen over the last century from about sixty hours per week to less than forty.</a:t>
              </a:r>
            </a:p>
          </p:txBody>
        </p:sp>
      </p:grpSp>
      <p:grpSp>
        <p:nvGrpSpPr>
          <p:cNvPr id="24" name="Group 23">
            <a:extLst>
              <a:ext uri="{FF2B5EF4-FFF2-40B4-BE49-F238E27FC236}">
                <a16:creationId xmlns:a16="http://schemas.microsoft.com/office/drawing/2014/main" id="{188041F8-D080-44C0-B365-169DC0C45869}"/>
              </a:ext>
            </a:extLst>
          </p:cNvPr>
          <p:cNvGrpSpPr/>
          <p:nvPr/>
        </p:nvGrpSpPr>
        <p:grpSpPr>
          <a:xfrm>
            <a:off x="2066921" y="512167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52A94B3E-C2BB-4016-A1AF-88CC8782A29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5237CD0D-2772-481A-9A7A-7ED196330A7D}"/>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Also, life expectancy and health have risen dramatically, and so has the average level of education.</a:t>
              </a:r>
            </a:p>
          </p:txBody>
        </p:sp>
      </p:grpSp>
    </p:spTree>
    <p:extLst>
      <p:ext uri="{BB962C8B-B14F-4D97-AF65-F5344CB8AC3E}">
        <p14:creationId xmlns:p14="http://schemas.microsoft.com/office/powerpoint/2010/main" val="181383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7"/>
          <p:cNvGrpSpPr/>
          <p:nvPr/>
        </p:nvGrpSpPr>
        <p:grpSpPr>
          <a:xfrm>
            <a:off x="1524001" y="338445"/>
            <a:ext cx="9144000" cy="6332730"/>
            <a:chOff x="-1" y="463132"/>
            <a:chExt cx="9144000" cy="6332730"/>
          </a:xfrm>
        </p:grpSpPr>
        <p:sp>
          <p:nvSpPr>
            <p:cNvPr id="137" name="Google Shape;137;p17"/>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GDP Is Rough but Useful</a:t>
              </a:r>
              <a:endParaRPr dirty="0"/>
            </a:p>
          </p:txBody>
        </p:sp>
        <p:sp>
          <p:nvSpPr>
            <p:cNvPr id="138" name="Google Shape;138;p17"/>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39" name="Google Shape;139;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D96BD400-47C8-4BDA-B595-1BF85DB9B82C}"/>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2286DA23-C597-4BBC-9AA1-9AB05A08DC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46ED9B0-97E5-4163-9DD7-2D7ED8BD037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high level of GDP should not be the only goal of macroeconomic policy or government policy.</a:t>
              </a:r>
            </a:p>
          </p:txBody>
        </p:sp>
      </p:grpSp>
      <p:grpSp>
        <p:nvGrpSpPr>
          <p:cNvPr id="18" name="Group 17">
            <a:extLst>
              <a:ext uri="{FF2B5EF4-FFF2-40B4-BE49-F238E27FC236}">
                <a16:creationId xmlns:a16="http://schemas.microsoft.com/office/drawing/2014/main" id="{0AB6D626-7C04-4E85-B18D-A47C19CE5790}"/>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36FDA54-FC3F-4171-9961-F067F2EB73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A2E933A-DFD4-439F-BEA2-E0D407E170D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does measure production well and does indicate when a country is materially better or worse off in terms of jobs and incomes.</a:t>
              </a:r>
            </a:p>
          </p:txBody>
        </p:sp>
      </p:grpSp>
      <p:pic>
        <p:nvPicPr>
          <p:cNvPr id="1026" name="Picture 2" descr="An illustration of factors that can lead to increased GDP per capita: educational attainment, health improvements, environmental protections, and increased GDP per capita.">
            <a:extLst>
              <a:ext uri="{FF2B5EF4-FFF2-40B4-BE49-F238E27FC236}">
                <a16:creationId xmlns:a16="http://schemas.microsoft.com/office/drawing/2014/main" id="{D11A6586-CCB8-49C2-BC37-841381F26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7" y="3898113"/>
            <a:ext cx="6829425"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7" y="1414064"/>
            <a:ext cx="9273061" cy="1323399"/>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How would you assess the basic standard of living in your community? What indicators promote a strong standard? What do you see that points to a need for improvement?</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pic>
        <p:nvPicPr>
          <p:cNvPr id="3" name="Picture 2" descr="A picture of a neighborhood">
            <a:extLst>
              <a:ext uri="{FF2B5EF4-FFF2-40B4-BE49-F238E27FC236}">
                <a16:creationId xmlns:a16="http://schemas.microsoft.com/office/drawing/2014/main" id="{4F41CCB8-19CF-48EA-87FF-C12932D237FB}"/>
              </a:ext>
            </a:extLst>
          </p:cNvPr>
          <p:cNvPicPr>
            <a:picLocks noChangeAspect="1"/>
          </p:cNvPicPr>
          <p:nvPr/>
        </p:nvPicPr>
        <p:blipFill>
          <a:blip r:embed="rId4"/>
          <a:stretch>
            <a:fillRect/>
          </a:stretch>
        </p:blipFill>
        <p:spPr>
          <a:xfrm>
            <a:off x="3467087" y="2917786"/>
            <a:ext cx="5257825" cy="3505217"/>
          </a:xfrm>
          <a:prstGeom prst="rect">
            <a:avLst/>
          </a:prstGeom>
        </p:spPr>
      </p:pic>
    </p:spTree>
    <p:extLst>
      <p:ext uri="{BB962C8B-B14F-4D97-AF65-F5344CB8AC3E}">
        <p14:creationId xmlns:p14="http://schemas.microsoft.com/office/powerpoint/2010/main" val="94948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630742"/>
            <a:ext cx="9273061" cy="2554505"/>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GDP is an index of a society's standard of living, but it is only a rough indicator.</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GDP does not directly account for leisure, environmental quality, levels of health and education, activities conducted outside the market, changes in income inequality, increases in variety, increases in technology, or the positive/negative value society may place on certain types of output.</a:t>
            </a:r>
          </a:p>
          <a:p>
            <a:pPr marR="0" lvl="0" algn="l"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5792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3"/>
        <p:cNvGrpSpPr/>
        <p:nvPr/>
      </p:nvGrpSpPr>
      <p:grpSpPr>
        <a:xfrm>
          <a:off x="0" y="0"/>
          <a:ext cx="0" cy="0"/>
          <a:chOff x="0" y="0"/>
          <a:chExt cx="0" cy="0"/>
        </a:xfrm>
      </p:grpSpPr>
      <p:cxnSp>
        <p:nvCxnSpPr>
          <p:cNvPr id="174" name="Google Shape;174;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5" name="Google Shape;175;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6" name="Google Shape;176;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7" name="Google Shape;177;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8" name="Google Shape;178;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79" name="Google Shape;179;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851</Words>
  <Application>Microsoft Office PowerPoint</Application>
  <PresentationFormat>Widescreen</PresentationFormat>
  <Paragraphs>56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7</cp:revision>
  <dcterms:modified xsi:type="dcterms:W3CDTF">2021-06-21T18:12:32Z</dcterms:modified>
</cp:coreProperties>
</file>