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264" r:id="rId3"/>
    <p:sldId id="265" r:id="rId4"/>
    <p:sldId id="259" r:id="rId5"/>
    <p:sldId id="266" r:id="rId6"/>
    <p:sldId id="267" r:id="rId7"/>
    <p:sldId id="268" r:id="rId8"/>
    <p:sldId id="269" r:id="rId9"/>
    <p:sldId id="271" r:id="rId10"/>
    <p:sldId id="270"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3865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827" autoAdjust="0"/>
  </p:normalViewPr>
  <p:slideViewPr>
    <p:cSldViewPr snapToGrid="0">
      <p:cViewPr varScale="1">
        <p:scale>
          <a:sx n="99" d="100"/>
          <a:sy n="99" d="100"/>
        </p:scale>
        <p:origin x="33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45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Sustained, long-term economic growth comes from increases in worker productivity, which essentially means how well we do things. Labor productivity is the value that each employed person creates per unit of his or her input. More productivity essentially means you can do more in the same amount of time.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first determinant of labor productivity is human capital. The higher the average level of education in an economy, the higher the accumulated human capital and the higher the labor productivity. The second factor that determines labor productivity is technological change. Technological change is a combination of invention—advances in knowledge—and innovation—putting those advances to use. The third factor that determines labor productivity is economies of scale</a:t>
            </a:r>
            <a:r>
              <a:rPr lang="en-US" sz="1100" dirty="0">
                <a:solidFill>
                  <a:schemeClr val="bg1"/>
                </a:solidFill>
              </a:rPr>
              <a:t>, which are cost advantages that industries obtain due to size</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08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39b9a02b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macroeconomics, the connection between inputs and outputs for the entire economy is called an aggregate production function. </a:t>
            </a:r>
          </a:p>
          <a:p>
            <a:pPr marL="0" lvl="0" indent="0" algn="l" rtl="0">
              <a:spcBef>
                <a:spcPts val="0"/>
              </a:spcBef>
              <a:spcAft>
                <a:spcPts val="0"/>
              </a:spcAft>
              <a:buNone/>
            </a:pPr>
            <a:endParaRPr dirty="0"/>
          </a:p>
        </p:txBody>
      </p:sp>
      <p:sp>
        <p:nvSpPr>
          <p:cNvPr id="120" name="Google Shape;120;g539b9a02b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 economy's rate of productivity growth is closely linked to the growth rate of its GDP per capita, although the two are not identical. If the percentage of the population with jobs in an economy increases, GDP per capita will increase, but productivity may not be affected. Over the long term, the only way that GDP per capita can grow continually is if the productivity of the average worker rises. A common measure of U.S. productivity per worker is the dollar value per hour that the worker contributes to the employer's output.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9948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controversy has been brewing among economists about the resurgence of U.S. productivity in the second half of the 1990s. One school of thought argues that the U.S. had developed a "new economy“ based on the technological advancements of the 1990s. The most optimistic proponents argue that it would generate higher average productivity growth for decades to come. The pessimists argue that even several years of stronger productivity growth does not prove higher productivity will last for the long term.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720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Even small changes in the rate of growth, when compounded over long periods of time, make an enormous difference in the standard of living. Future GDP per capita = </a:t>
            </a:r>
            <a:br>
              <a:rPr lang="en-US" dirty="0"/>
            </a:br>
            <a:r>
              <a:rPr lang="en-US" dirty="0"/>
              <a:t>Current GDP per capita × (1+growth rate of GDP per capita) </a:t>
            </a:r>
            <a:r>
              <a:rPr lang="en-US" baseline="30000" dirty="0"/>
              <a:t>years</a:t>
            </a:r>
            <a:r>
              <a:rPr lang="en-US" dirty="0"/>
              <a:t>. An economy that starts with a GDP per capita of 100 and grows at 3% per year will reach a GDP per capita of 209 after twenty-five years. </a:t>
            </a:r>
            <a:r>
              <a:rPr lang="it-IT" dirty="0"/>
              <a:t>Future GDP per capita = 100 × (1.03) </a:t>
            </a:r>
            <a:r>
              <a:rPr lang="it-IT" baseline="30000" dirty="0"/>
              <a:t>25</a:t>
            </a:r>
            <a:r>
              <a:rPr lang="it-IT" dirty="0"/>
              <a:t> = 209</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5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 Since wages are based on the value of the workers’ contributions to output, which is productivity, and Lakeisha’s productivity has increased by 3% each year, her wage should reflect that. Her new salary based on her productivity should be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new salary = old salary × (1 + g) years</a:t>
            </a:r>
          </a:p>
          <a:p>
            <a:pPr marL="0" lvl="0" indent="0" algn="l" rtl="0">
              <a:spcBef>
                <a:spcPts val="0"/>
              </a:spcBef>
              <a:spcAft>
                <a:spcPts val="0"/>
              </a:spcAft>
              <a:buNone/>
            </a:pPr>
            <a:r>
              <a:rPr lang="en-US" dirty="0"/>
              <a:t>= $50,000 × (1.03) 4</a:t>
            </a:r>
          </a:p>
          <a:p>
            <a:pPr marL="0" lvl="0" indent="0" algn="l" rtl="0">
              <a:spcBef>
                <a:spcPts val="0"/>
              </a:spcBef>
              <a:spcAft>
                <a:spcPts val="0"/>
              </a:spcAft>
              <a:buNone/>
            </a:pPr>
            <a:r>
              <a:rPr lang="en-US" dirty="0"/>
              <a:t>= $50,000 (1.1255)</a:t>
            </a:r>
          </a:p>
          <a:p>
            <a:pPr marL="0" lvl="0" indent="0" algn="l" rtl="0">
              <a:spcBef>
                <a:spcPts val="0"/>
              </a:spcBef>
              <a:spcAft>
                <a:spcPts val="0"/>
              </a:spcAft>
              <a:buNone/>
            </a:pPr>
            <a:r>
              <a:rPr lang="en-US" dirty="0"/>
              <a:t>= $56,275.40</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5048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85B1-FAB9-47F3-AC75-47D0450F51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342AE-B280-4E52-BD2A-CCF5CE791C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14B98-CDCF-4518-8D64-A680F0A2A6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2A8E97C-481B-4065-BD84-B420B78CF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211A2-9F90-4FFB-890A-5AA9DD5B0B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046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C7CF-E202-413A-8A60-4FF1F09AAD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055A3-0F5B-4556-B345-5AF835743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D6341-C2FD-4CBB-80D8-43B2E51E8A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7F88BC-A36B-4424-8325-C50A154C6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19493-D984-4D32-A6EE-03E14E5A26E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7738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72EAF4-F0BE-46AC-BB1B-FE4B1B2674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B0890E-D2A9-4A61-88D1-718186F01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29E61-1ACD-4825-8667-D1510066AA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8CF20AC-1B21-4C2E-BB23-5A14F7CFD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339F68-A448-48B0-81F6-7A5E742898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2652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39188-E49C-4B6E-9AE2-F5766A943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5F9C4B-E245-4EF4-8E19-3993F5228E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03748B-919B-4E86-89DA-08267B5C62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4BE622-D1B7-4BF1-AD7E-8BCC8D380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44620-B93F-4092-B821-E9C01BA78D5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0442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5E74-CAE9-4436-A006-6797219C06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D70ED-7341-42B8-91F0-935465590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912B09-6098-40B6-B2C2-30B5E0D0DA0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9AB4288-04C6-4C5C-AD1A-91DBDD8FF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F8F38-2820-45FA-821C-2CAA72CCE97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6624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E6E29-BBEB-4B09-A4DB-CFE5B2F591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5CC2DB-29B1-4ED8-A3B0-37ACC60A48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E99F3-DA18-4965-BB5A-1D70EE573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E64191-90F5-4F00-BE1E-A76DAAB33CB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D1B6552-C07B-4606-A47B-64E02440B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FB0A73-EE85-4F01-ADD1-C343C2A1847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29051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4783-09ED-4B55-91B8-4E6F826A8A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4FFED3-001F-4B4C-BB77-FB67E1B96C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DC511E-0A11-4480-9181-E1016DC023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A2FEE7-F413-4D11-93A1-2D28FEAD85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ADD8B6-19F0-49F0-ADCE-56572B74A7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07735D-CC88-44AA-82D7-86B58BC100B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3E3305D-13C3-48A8-838B-660C05D54A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8ADF3A-3364-4FDE-9616-154B93A8F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8892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F1792-986B-4E11-A028-D3D56613F8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406D31-6B92-4611-9A26-589966C2CCB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D116623B-CEE0-4733-A7B4-4AD6EBA26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585414-004B-47F1-B5A2-3F7C6E6FFEC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323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0DF356-6FFB-4C5C-90CE-36EABE41C30D}"/>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1169145C-43D3-4094-8577-9DEA574160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B01358-AD35-4A29-8E40-BCE872EFE1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2301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DB74-DCA4-4501-9124-CA96873D23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21BCA-62BC-4C76-973F-6425B55340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F164A4-2052-4F1E-9C48-8DF2CA035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6FC71B-4951-4240-9289-732814C23C7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A5A5E65-9A31-4CE7-BD5E-40DFCF602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2B836-37E5-48BB-B99B-01C9841E1B7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2815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1091-FBDF-4A76-AFD6-54D54173CE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B7398-4ED0-4815-9710-2415C55BB7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60E0BA-D852-4846-BE7A-88E2D52C6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F10B5-B1F3-4CF2-A17A-5ED77A13C4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6CEDA1B-360B-406A-AA67-424E67349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AA882F-327B-4775-9714-0659440B24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764902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B973A-88C1-419C-BE73-9620AAB2EC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09A293-3FFD-4A46-AC20-35BF38AD31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77D616-9102-4274-BF4C-2CB5354DB9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01D0B66-40EC-4436-8E5D-7A3E174F3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8015F-B80D-4B09-BDDA-6F792C2AA6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78828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00566"/>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 Labor Productivity and Economic Growth</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568395"/>
            <a:ext cx="9273061" cy="347783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We can measure productivity as the level of GDP per worker or GDP per hour worked.</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rate of productivity growth is the primary determinant of an economy's rate of long-term economic growth and higher wages.</a:t>
            </a:r>
          </a:p>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The aggregate production function specifies how certain inputs in the economy—like human capital, physical capital, and technology—lead to the output measured as GDP per capita.</a:t>
            </a:r>
            <a:endParaRPr lang="en-US" sz="2000" dirty="0">
              <a:solidFill>
                <a:schemeClr val="bg1"/>
              </a:solidFill>
              <a:latin typeface="Calibri"/>
              <a:ea typeface="Calibri"/>
              <a:cs typeface="Calibri"/>
              <a:sym typeface="Calibri"/>
            </a:endParaRP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2536554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80"/>
        <p:cNvGrpSpPr/>
        <p:nvPr/>
      </p:nvGrpSpPr>
      <p:grpSpPr>
        <a:xfrm>
          <a:off x="0" y="0"/>
          <a:ext cx="0" cy="0"/>
          <a:chOff x="0" y="0"/>
          <a:chExt cx="0" cy="0"/>
        </a:xfrm>
      </p:grpSpPr>
      <p:cxnSp>
        <p:nvCxnSpPr>
          <p:cNvPr id="181" name="Google Shape;181;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82" name="Google Shape;182;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83" name="Google Shape;183;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84" name="Google Shape;184;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85" name="Google Shape;185;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6" name="Google Shape;186;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395825"/>
            <a:ext cx="9144000" cy="6275248"/>
            <a:chOff x="0" y="520512"/>
            <a:chExt cx="9144000" cy="6275248"/>
          </a:xfrm>
        </p:grpSpPr>
        <p:sp>
          <p:nvSpPr>
            <p:cNvPr id="103" name="Google Shape;103;p15"/>
            <p:cNvSpPr txBox="1"/>
            <p:nvPr/>
          </p:nvSpPr>
          <p:spPr>
            <a:xfrm>
              <a:off x="0" y="5205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Sustained, long-term economic growth comes from increases in worker productivity, which essentially means how well we do things.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1" y="3351076"/>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More productivity essentially means you can do more in the same amount of time.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Labor productivity </a:t>
              </a:r>
              <a:r>
                <a:rPr lang="en-US" sz="2000" dirty="0">
                  <a:solidFill>
                    <a:schemeClr val="bg1"/>
                  </a:solidFill>
                </a:rPr>
                <a:t>is the value that each employed person creates per unit of his or her input.</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Labor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940173"/>
              <a:ext cx="796198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determinant of labor productivity is </a:t>
              </a:r>
              <a:r>
                <a:rPr lang="en-US" sz="2000" b="1" dirty="0">
                  <a:solidFill>
                    <a:schemeClr val="bg1"/>
                  </a:solidFill>
                </a:rPr>
                <a:t>human capital</a:t>
              </a:r>
              <a:r>
                <a:rPr lang="en-US" sz="2000" dirty="0">
                  <a:solidFill>
                    <a:schemeClr val="bg1"/>
                  </a:solidFill>
                </a:rPr>
                <a:t>.</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factor that determines labor productivity is </a:t>
              </a:r>
              <a:r>
                <a:rPr lang="en-US" sz="2000" b="1" dirty="0">
                  <a:solidFill>
                    <a:schemeClr val="bg1"/>
                  </a:solidFill>
                </a:rPr>
                <a:t>technological change</a:t>
              </a:r>
              <a:r>
                <a:rPr lang="en-US" sz="2000" dirty="0">
                  <a:solidFill>
                    <a:schemeClr val="bg1"/>
                  </a:solidFill>
                </a:rPr>
                <a:t>.</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higher the average level of education in an economy, the higher the accumulated human capital and the higher the labor productivity.</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Technological change is a combination of </a:t>
              </a:r>
              <a:r>
                <a:rPr lang="en-US" sz="2000" b="1" dirty="0">
                  <a:solidFill>
                    <a:schemeClr val="bg1"/>
                  </a:solidFill>
                </a:rPr>
                <a:t>invention</a:t>
              </a:r>
              <a:r>
                <a:rPr lang="en-US" sz="2000" dirty="0">
                  <a:solidFill>
                    <a:schemeClr val="bg1"/>
                  </a:solidFill>
                </a:rPr>
                <a:t>—advances in knowledge—and </a:t>
              </a:r>
              <a:r>
                <a:rPr lang="en-US" sz="2000" b="1" dirty="0">
                  <a:solidFill>
                    <a:schemeClr val="bg1"/>
                  </a:solidFill>
                </a:rPr>
                <a:t>innovation</a:t>
              </a:r>
              <a:r>
                <a:rPr lang="en-US" sz="2000" dirty="0">
                  <a:solidFill>
                    <a:schemeClr val="bg1"/>
                  </a:solidFill>
                </a:rPr>
                <a:t>—putting those advances to use.</a:t>
              </a:r>
            </a:p>
          </p:txBody>
        </p:sp>
      </p:grpSp>
      <p:grpSp>
        <p:nvGrpSpPr>
          <p:cNvPr id="24" name="Group 23">
            <a:extLst>
              <a:ext uri="{FF2B5EF4-FFF2-40B4-BE49-F238E27FC236}">
                <a16:creationId xmlns:a16="http://schemas.microsoft.com/office/drawing/2014/main" id="{A217C44C-290E-4336-BA08-155490E1C6A8}"/>
              </a:ext>
            </a:extLst>
          </p:cNvPr>
          <p:cNvGrpSpPr/>
          <p:nvPr/>
        </p:nvGrpSpPr>
        <p:grpSpPr>
          <a:xfrm>
            <a:off x="2066920" y="5110669"/>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7F51631D-2711-4BBB-87CA-7A783660DDD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9A540FE0-4F52-4517-83AD-CB67BAB87ED4}"/>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third factor that determines labor productivity is </a:t>
              </a:r>
              <a:r>
                <a:rPr lang="en-US" sz="2000" b="1" dirty="0">
                  <a:solidFill>
                    <a:schemeClr val="bg1"/>
                  </a:solidFill>
                </a:rPr>
                <a:t>economies of scale</a:t>
              </a:r>
              <a:r>
                <a:rPr lang="en-US" sz="2000" dirty="0">
                  <a:solidFill>
                    <a:schemeClr val="bg1"/>
                  </a:solidFill>
                </a:rPr>
                <a:t>, which are cost advantages that industries obtain due to size.</a:t>
              </a:r>
            </a:p>
          </p:txBody>
        </p:sp>
      </p:grpSp>
    </p:spTree>
    <p:extLst>
      <p:ext uri="{BB962C8B-B14F-4D97-AF65-F5344CB8AC3E}">
        <p14:creationId xmlns:p14="http://schemas.microsoft.com/office/powerpoint/2010/main" val="9276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16"/>
          <p:cNvGrpSpPr/>
          <p:nvPr/>
        </p:nvGrpSpPr>
        <p:grpSpPr>
          <a:xfrm>
            <a:off x="1524001" y="338445"/>
            <a:ext cx="9144000" cy="6332730"/>
            <a:chOff x="-1" y="463132"/>
            <a:chExt cx="9144000" cy="6332730"/>
          </a:xfrm>
        </p:grpSpPr>
        <p:sp>
          <p:nvSpPr>
            <p:cNvPr id="123" name="Google Shape;123;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Font typeface="Arial"/>
                <a:buNone/>
              </a:pPr>
              <a:r>
                <a:rPr lang="en-US" sz="3000">
                  <a:solidFill>
                    <a:schemeClr val="dk1"/>
                  </a:solidFill>
                  <a:latin typeface="Century Gothic"/>
                  <a:ea typeface="Century Gothic"/>
                  <a:cs typeface="Century Gothic"/>
                  <a:sym typeface="Century Gothic"/>
                </a:rPr>
                <a:t>Aggregate Production Function</a:t>
              </a:r>
              <a:endParaRPr>
                <a:solidFill>
                  <a:schemeClr val="dk1"/>
                </a:solidFill>
              </a:endParaRPr>
            </a:p>
            <a:p>
              <a:pPr marL="0" marR="0" lvl="0" indent="0" algn="ctr" rtl="0">
                <a:spcBef>
                  <a:spcPts val="0"/>
                </a:spcBef>
                <a:spcAft>
                  <a:spcPts val="0"/>
                </a:spcAft>
                <a:buSzPts val="1100"/>
                <a:buNone/>
              </a:pPr>
              <a:endParaRPr sz="3000">
                <a:solidFill>
                  <a:schemeClr val="dk1"/>
                </a:solidFill>
                <a:latin typeface="Century Gothic"/>
                <a:ea typeface="Century Gothic"/>
                <a:cs typeface="Century Gothic"/>
                <a:sym typeface="Century Gothic"/>
              </a:endParaRPr>
            </a:p>
          </p:txBody>
        </p:sp>
        <p:sp>
          <p:nvSpPr>
            <p:cNvPr id="124" name="Google Shape;124;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5" name="Google Shape;125;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p16"/>
          <p:cNvGrpSpPr/>
          <p:nvPr/>
        </p:nvGrpSpPr>
        <p:grpSpPr>
          <a:xfrm>
            <a:off x="2291768" y="1350378"/>
            <a:ext cx="7608463" cy="1459745"/>
            <a:chOff x="542926" y="1736749"/>
            <a:chExt cx="8243825" cy="807000"/>
          </a:xfrm>
          <a:solidFill>
            <a:srgbClr val="627981"/>
          </a:solidFill>
        </p:grpSpPr>
        <p:sp>
          <p:nvSpPr>
            <p:cNvPr id="127" name="Google Shape;127;p16"/>
            <p:cNvSpPr/>
            <p:nvPr/>
          </p:nvSpPr>
          <p:spPr>
            <a:xfrm>
              <a:off x="542926" y="1736749"/>
              <a:ext cx="82437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28" name="Google Shape;128;p16"/>
            <p:cNvSpPr txBox="1"/>
            <p:nvPr/>
          </p:nvSpPr>
          <p:spPr>
            <a:xfrm>
              <a:off x="633051" y="1986224"/>
              <a:ext cx="8153700" cy="400200"/>
            </a:xfrm>
            <a:prstGeom prst="rect">
              <a:avLst/>
            </a:prstGeom>
            <a:grp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In macroeconomics, the connection between inputs and outputs for the entire economy is called an </a:t>
              </a:r>
              <a:r>
                <a:rPr lang="en-US" sz="2000" b="1" dirty="0">
                  <a:solidFill>
                    <a:schemeClr val="lt1"/>
                  </a:solidFill>
                  <a:latin typeface="Calibri"/>
                  <a:ea typeface="Calibri"/>
                  <a:cs typeface="Calibri"/>
                  <a:sym typeface="Calibri"/>
                </a:rPr>
                <a:t>aggregate production function</a:t>
              </a:r>
              <a:r>
                <a:rPr lang="en-US" sz="2000" dirty="0">
                  <a:solidFill>
                    <a:schemeClr val="lt1"/>
                  </a:solidFill>
                  <a:latin typeface="Calibri"/>
                  <a:ea typeface="Calibri"/>
                  <a:cs typeface="Calibri"/>
                  <a:sym typeface="Calibri"/>
                </a:rPr>
                <a:t>. </a:t>
              </a:r>
              <a:endParaRPr lang="en-US" dirty="0"/>
            </a:p>
          </p:txBody>
        </p:sp>
      </p:grpSp>
      <p:grpSp>
        <p:nvGrpSpPr>
          <p:cNvPr id="12" name="Group 11">
            <a:extLst>
              <a:ext uri="{FF2B5EF4-FFF2-40B4-BE49-F238E27FC236}">
                <a16:creationId xmlns:a16="http://schemas.microsoft.com/office/drawing/2014/main" id="{0D815D86-DA2F-4430-9419-620F6E3E7E7A}"/>
              </a:ext>
            </a:extLst>
          </p:cNvPr>
          <p:cNvGrpSpPr/>
          <p:nvPr/>
        </p:nvGrpSpPr>
        <p:grpSpPr>
          <a:xfrm>
            <a:off x="2291769" y="2887984"/>
            <a:ext cx="7608462" cy="3264896"/>
            <a:chOff x="365111" y="1808166"/>
            <a:chExt cx="8443024" cy="3311695"/>
          </a:xfrm>
          <a:solidFill>
            <a:srgbClr val="627981"/>
          </a:solidFill>
        </p:grpSpPr>
        <p:grpSp>
          <p:nvGrpSpPr>
            <p:cNvPr id="13" name="Group 12">
              <a:extLst>
                <a:ext uri="{FF2B5EF4-FFF2-40B4-BE49-F238E27FC236}">
                  <a16:creationId xmlns:a16="http://schemas.microsoft.com/office/drawing/2014/main" id="{C202ACFF-4B9D-41FA-BD9A-364FDC7A8CB8}"/>
                </a:ext>
              </a:extLst>
            </p:cNvPr>
            <p:cNvGrpSpPr/>
            <p:nvPr/>
          </p:nvGrpSpPr>
          <p:grpSpPr>
            <a:xfrm>
              <a:off x="365111" y="1808166"/>
              <a:ext cx="8443024" cy="3311695"/>
              <a:chOff x="365111" y="1808166"/>
              <a:chExt cx="8443024" cy="3311695"/>
            </a:xfrm>
            <a:grpFill/>
          </p:grpSpPr>
          <p:sp>
            <p:nvSpPr>
              <p:cNvPr id="16" name="Rectangle 15">
                <a:extLst>
                  <a:ext uri="{FF2B5EF4-FFF2-40B4-BE49-F238E27FC236}">
                    <a16:creationId xmlns:a16="http://schemas.microsoft.com/office/drawing/2014/main" id="{3476A664-95F1-4B58-AA50-433D5425F81E}"/>
                  </a:ext>
                </a:extLst>
              </p:cNvPr>
              <p:cNvSpPr/>
              <p:nvPr/>
            </p:nvSpPr>
            <p:spPr>
              <a:xfrm>
                <a:off x="365111" y="1808166"/>
                <a:ext cx="4175762"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dirty="0">
                  <a:latin typeface="Calibri"/>
                  <a:ea typeface="Calibri"/>
                  <a:cs typeface="Calibri"/>
                  <a:sym typeface="Calibri"/>
                </a:endParaRPr>
              </a:p>
              <a:p>
                <a:pPr algn="ctr"/>
                <a:endParaRPr lang="en-US" sz="2400" dirty="0">
                  <a:solidFill>
                    <a:schemeClr val="lt1"/>
                  </a:solidFill>
                  <a:latin typeface="Calibri"/>
                  <a:ea typeface="Calibri"/>
                  <a:cs typeface="Calibri"/>
                  <a:sym typeface="Calibri"/>
                </a:endParaRPr>
              </a:p>
              <a:p>
                <a:pPr algn="ctr"/>
                <a:r>
                  <a:rPr lang="en-US" sz="2400" dirty="0">
                    <a:solidFill>
                      <a:schemeClr val="lt1"/>
                    </a:solidFill>
                    <a:latin typeface="Calibri"/>
                    <a:ea typeface="Calibri"/>
                    <a:cs typeface="Calibri"/>
                    <a:sym typeface="Calibri"/>
                  </a:rPr>
                  <a:t>Workforce + </a:t>
                </a:r>
              </a:p>
              <a:p>
                <a:pPr algn="ctr"/>
                <a:r>
                  <a:rPr lang="en-US" sz="2400" dirty="0">
                    <a:solidFill>
                      <a:schemeClr val="lt1"/>
                    </a:solidFill>
                    <a:latin typeface="Calibri"/>
                    <a:ea typeface="Calibri"/>
                    <a:cs typeface="Calibri"/>
                    <a:sym typeface="Calibri"/>
                  </a:rPr>
                  <a:t>Human capital + </a:t>
                </a:r>
              </a:p>
              <a:p>
                <a:pPr algn="ctr"/>
                <a:r>
                  <a:rPr lang="en-US" sz="2400" dirty="0">
                    <a:solidFill>
                      <a:schemeClr val="lt1"/>
                    </a:solidFill>
                    <a:latin typeface="Calibri"/>
                    <a:ea typeface="Calibri"/>
                    <a:cs typeface="Calibri"/>
                    <a:sym typeface="Calibri"/>
                  </a:rPr>
                  <a:t>Physical capital + Technology</a:t>
                </a:r>
                <a:endParaRPr lang="en-US" sz="2400" dirty="0"/>
              </a:p>
              <a:p>
                <a:pPr algn="ctr"/>
                <a:endParaRPr lang="en-US" dirty="0"/>
              </a:p>
            </p:txBody>
          </p:sp>
          <p:sp>
            <p:nvSpPr>
              <p:cNvPr id="17" name="Rectangle 16">
                <a:extLst>
                  <a:ext uri="{FF2B5EF4-FFF2-40B4-BE49-F238E27FC236}">
                    <a16:creationId xmlns:a16="http://schemas.microsoft.com/office/drawing/2014/main" id="{6D311F09-A9D3-4CBE-B750-CA55573D57EE}"/>
                  </a:ext>
                </a:extLst>
              </p:cNvPr>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GDP</a:t>
                </a:r>
              </a:p>
            </p:txBody>
          </p:sp>
          <p:sp>
            <p:nvSpPr>
              <p:cNvPr id="18" name="Oval 17">
                <a:extLst>
                  <a:ext uri="{FF2B5EF4-FFF2-40B4-BE49-F238E27FC236}">
                    <a16:creationId xmlns:a16="http://schemas.microsoft.com/office/drawing/2014/main" id="{91C8486F-EB5D-4EAA-8A27-71D300B50E9D}"/>
                  </a:ext>
                </a:extLst>
              </p:cNvPr>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a:t>
                </a:r>
              </a:p>
            </p:txBody>
          </p:sp>
        </p:grpSp>
        <p:sp>
          <p:nvSpPr>
            <p:cNvPr id="14" name="TextBox 13">
              <a:extLst>
                <a:ext uri="{FF2B5EF4-FFF2-40B4-BE49-F238E27FC236}">
                  <a16:creationId xmlns:a16="http://schemas.microsoft.com/office/drawing/2014/main" id="{68C69555-759F-43F5-8B82-D01E1C2119CA}"/>
                </a:ext>
              </a:extLst>
            </p:cNvPr>
            <p:cNvSpPr txBox="1"/>
            <p:nvPr/>
          </p:nvSpPr>
          <p:spPr>
            <a:xfrm>
              <a:off x="790215" y="1922329"/>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Inputs</a:t>
              </a:r>
            </a:p>
          </p:txBody>
        </p:sp>
        <p:sp>
          <p:nvSpPr>
            <p:cNvPr id="15" name="TextBox 14">
              <a:extLst>
                <a:ext uri="{FF2B5EF4-FFF2-40B4-BE49-F238E27FC236}">
                  <a16:creationId xmlns:a16="http://schemas.microsoft.com/office/drawing/2014/main" id="{8D5822E4-9D60-42AB-9DEC-285F5466EA87}"/>
                </a:ext>
              </a:extLst>
            </p:cNvPr>
            <p:cNvSpPr txBox="1"/>
            <p:nvPr/>
          </p:nvSpPr>
          <p:spPr>
            <a:xfrm>
              <a:off x="4958051" y="1980175"/>
              <a:ext cx="3325552" cy="1078676"/>
            </a:xfrm>
            <a:prstGeom prst="rect">
              <a:avLst/>
            </a:prstGeom>
            <a:grpFill/>
          </p:spPr>
          <p:txBody>
            <a:bodyPr wrap="square" rtlCol="0" anchor="ctr">
              <a:spAutoFit/>
            </a:bodyPr>
            <a:lstStyle/>
            <a:p>
              <a:pPr algn="ctr">
                <a:lnSpc>
                  <a:spcPct val="150000"/>
                </a:lnSpc>
              </a:pPr>
              <a:r>
                <a:rPr lang="en-US" sz="4800" dirty="0">
                  <a:solidFill>
                    <a:schemeClr val="bg1"/>
                  </a:solidFill>
                </a:rPr>
                <a:t>Output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Measuring Productivity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economy's rate of productivity growth is closely linked to the growth rate of its GDP per capita, although the two are not identical.</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Over the long term, the only way that GDP per capita can grow continually is if the productivity of the average worker rises.</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percentage of the population with jobs in an economy increases, GDP per capita will increase, but productivity may not be affected.</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common measure of U.S. productivity per worker is the dollar value per hour that the worker contributes to the employer's output. </a:t>
              </a:r>
            </a:p>
          </p:txBody>
        </p:sp>
      </p:grpSp>
    </p:spTree>
    <p:extLst>
      <p:ext uri="{BB962C8B-B14F-4D97-AF65-F5344CB8AC3E}">
        <p14:creationId xmlns:p14="http://schemas.microsoft.com/office/powerpoint/2010/main" val="44057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"New Economy" Controversy</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controversy has been brewing among economists about the resurgence of U.S. productivity in the second half of the 1990s.</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most optimistic proponents argue that it would generate higher average productivity growth for decades to come.</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One school of thought argues that the U.S. had developed a "new economy“ based on the technological advancements of the 1990s.</a:t>
              </a:r>
            </a:p>
          </p:txBody>
        </p:sp>
      </p:grpSp>
      <p:grpSp>
        <p:nvGrpSpPr>
          <p:cNvPr id="21" name="Group 20">
            <a:extLst>
              <a:ext uri="{FF2B5EF4-FFF2-40B4-BE49-F238E27FC236}">
                <a16:creationId xmlns:a16="http://schemas.microsoft.com/office/drawing/2014/main" id="{36F0D41F-7487-4930-8E4F-DEDAA6C9ED44}"/>
              </a:ext>
            </a:extLst>
          </p:cNvPr>
          <p:cNvGrpSpPr/>
          <p:nvPr/>
        </p:nvGrpSpPr>
        <p:grpSpPr>
          <a:xfrm>
            <a:off x="2066921" y="4230873"/>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887F8C5F-4CC1-4AE3-B73C-FE0B725BAD9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31CD3EF5-08C7-4370-A63C-24E4AA1BCFBE}"/>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pessimists argue that even several years of stronger productivity growth does not prove higher productivity will last for the long term.</a:t>
              </a:r>
            </a:p>
          </p:txBody>
        </p:sp>
      </p:grpSp>
    </p:spTree>
    <p:extLst>
      <p:ext uri="{BB962C8B-B14F-4D97-AF65-F5344CB8AC3E}">
        <p14:creationId xmlns:p14="http://schemas.microsoft.com/office/powerpoint/2010/main" val="426555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5"/>
          <p:cNvSpPr txBox="1"/>
          <p:nvPr/>
        </p:nvSpPr>
        <p:spPr>
          <a:xfrm>
            <a:off x="1524002" y="395825"/>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Power of Sustained Economic Growth</a:t>
            </a:r>
          </a:p>
        </p:txBody>
      </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0" y="1585567"/>
            <a:ext cx="8058157" cy="806935"/>
            <a:chOff x="542920" y="1736761"/>
            <a:chExt cx="8058157"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Even small changes in the rate of growth, when compounded over long periods of time, make an enormous difference in the standard of living.</a:t>
              </a:r>
            </a:p>
          </p:txBody>
        </p:sp>
      </p:grpSp>
      <p:sp>
        <p:nvSpPr>
          <p:cNvPr id="28" name="Google Shape;164;p18">
            <a:extLst>
              <a:ext uri="{FF2B5EF4-FFF2-40B4-BE49-F238E27FC236}">
                <a16:creationId xmlns:a16="http://schemas.microsoft.com/office/drawing/2014/main" id="{3DFB079D-CEF5-4DDA-A3CE-F9DB608B6D94}"/>
              </a:ext>
            </a:extLst>
          </p:cNvPr>
          <p:cNvSpPr/>
          <p:nvPr/>
        </p:nvSpPr>
        <p:spPr>
          <a:xfrm>
            <a:off x="2066984" y="2533852"/>
            <a:ext cx="8058093" cy="806935"/>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current GDP per capita × (1 + growth rate of GDP per capita)</a:t>
            </a:r>
            <a:r>
              <a:rPr lang="en-US" sz="2000" baseline="30000" dirty="0">
                <a:solidFill>
                  <a:schemeClr val="lt1"/>
                </a:solidFill>
                <a:latin typeface="Calibri"/>
                <a:ea typeface="Calibri"/>
                <a:cs typeface="Calibri"/>
                <a:sym typeface="Calibri"/>
              </a:rPr>
              <a:t>years </a:t>
            </a:r>
          </a:p>
        </p:txBody>
      </p:sp>
      <p:sp>
        <p:nvSpPr>
          <p:cNvPr id="32" name="Google Shape;164;p18">
            <a:extLst>
              <a:ext uri="{FF2B5EF4-FFF2-40B4-BE49-F238E27FC236}">
                <a16:creationId xmlns:a16="http://schemas.microsoft.com/office/drawing/2014/main" id="{FB7C8A3B-2141-4167-AC66-B7EF3D5564C1}"/>
              </a:ext>
            </a:extLst>
          </p:cNvPr>
          <p:cNvSpPr/>
          <p:nvPr/>
        </p:nvSpPr>
        <p:spPr>
          <a:xfrm>
            <a:off x="2066984" y="4465499"/>
            <a:ext cx="8058093" cy="80693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a:solidFill>
                  <a:schemeClr val="lt1"/>
                </a:solidFill>
                <a:latin typeface="Calibri"/>
                <a:ea typeface="Calibri"/>
                <a:cs typeface="Calibri"/>
                <a:sym typeface="Calibri"/>
              </a:rPr>
              <a:t>future GDP per capita =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100 × (1.03)</a:t>
            </a:r>
            <a:r>
              <a:rPr lang="en-US" sz="2000" baseline="30000" dirty="0">
                <a:solidFill>
                  <a:schemeClr val="lt1"/>
                </a:solidFill>
                <a:latin typeface="Calibri"/>
                <a:ea typeface="Calibri"/>
                <a:cs typeface="Calibri"/>
                <a:sym typeface="Calibri"/>
              </a:rPr>
              <a:t>25 </a:t>
            </a:r>
            <a:r>
              <a:rPr lang="en-US" sz="2000" dirty="0">
                <a:solidFill>
                  <a:schemeClr val="lt1"/>
                </a:solidFill>
                <a:latin typeface="Calibri"/>
                <a:ea typeface="Calibri"/>
                <a:cs typeface="Calibri"/>
                <a:sym typeface="Calibri"/>
              </a:rPr>
              <a:t>= 209</a:t>
            </a:r>
            <a:endParaRPr lang="en-US" sz="2000" baseline="-25000" dirty="0">
              <a:solidFill>
                <a:schemeClr val="lt1"/>
              </a:solidFill>
              <a:latin typeface="Calibri"/>
              <a:ea typeface="Calibri"/>
              <a:cs typeface="Calibri"/>
              <a:sym typeface="Calibri"/>
            </a:endParaRPr>
          </a:p>
        </p:txBody>
      </p:sp>
      <p:grpSp>
        <p:nvGrpSpPr>
          <p:cNvPr id="33" name="Group 32">
            <a:extLst>
              <a:ext uri="{FF2B5EF4-FFF2-40B4-BE49-F238E27FC236}">
                <a16:creationId xmlns:a16="http://schemas.microsoft.com/office/drawing/2014/main" id="{6B4DD4F6-BE0A-4AC8-85FD-C4D03B70802E}"/>
              </a:ext>
            </a:extLst>
          </p:cNvPr>
          <p:cNvGrpSpPr/>
          <p:nvPr/>
        </p:nvGrpSpPr>
        <p:grpSpPr>
          <a:xfrm>
            <a:off x="2066921" y="3486570"/>
            <a:ext cx="8058157" cy="806935"/>
            <a:chOff x="542920" y="1736761"/>
            <a:chExt cx="8058157" cy="806935"/>
          </a:xfrm>
          <a:solidFill>
            <a:srgbClr val="627981"/>
          </a:solidFill>
        </p:grpSpPr>
        <p:sp>
          <p:nvSpPr>
            <p:cNvPr id="34" name="Rectangle 33">
              <a:extLst>
                <a:ext uri="{FF2B5EF4-FFF2-40B4-BE49-F238E27FC236}">
                  <a16:creationId xmlns:a16="http://schemas.microsoft.com/office/drawing/2014/main" id="{D7902847-E2D8-4FB8-AC7C-E0D79F94F9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835E0983-FBF9-4A1E-906B-6C5206FE115A}"/>
                </a:ext>
              </a:extLst>
            </p:cNvPr>
            <p:cNvSpPr txBox="1"/>
            <p:nvPr/>
          </p:nvSpPr>
          <p:spPr>
            <a:xfrm>
              <a:off x="542920" y="1786285"/>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economy that starts with a GDP per capita of 100 and grows at 3% per year will reach a GDP per capita of 209 after twenty-five years.</a:t>
              </a:r>
            </a:p>
          </p:txBody>
        </p:sp>
      </p:grpSp>
    </p:spTree>
    <p:extLst>
      <p:ext uri="{BB962C8B-B14F-4D97-AF65-F5344CB8AC3E}">
        <p14:creationId xmlns:p14="http://schemas.microsoft.com/office/powerpoint/2010/main" val="294811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90048"/>
            <a:ext cx="9273061" cy="1938952"/>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workspace with laptops on a table">
            <a:extLst>
              <a:ext uri="{FF2B5EF4-FFF2-40B4-BE49-F238E27FC236}">
                <a16:creationId xmlns:a16="http://schemas.microsoft.com/office/drawing/2014/main" id="{E3E39195-2930-4D92-9E85-486C7AE1194E}"/>
              </a:ext>
            </a:extLst>
          </p:cNvPr>
          <p:cNvPicPr>
            <a:picLocks noChangeAspect="1"/>
          </p:cNvPicPr>
          <p:nvPr/>
        </p:nvPicPr>
        <p:blipFill>
          <a:blip r:embed="rId4"/>
          <a:stretch>
            <a:fillRect/>
          </a:stretch>
        </p:blipFill>
        <p:spPr>
          <a:xfrm>
            <a:off x="4671459" y="3652540"/>
            <a:ext cx="2849079" cy="2955392"/>
          </a:xfrm>
          <a:prstGeom prst="rect">
            <a:avLst/>
          </a:prstGeom>
        </p:spPr>
      </p:pic>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433149"/>
            <a:ext cx="9273061" cy="4708941"/>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Lakeisha has been working for four years at her job, where she is paid $50,000 annually, which is the same amount she was paid four years ago when she began. She learned from company records that her productivity has increased 3% each year of her employment. How can Lakeisha use this information to justify a raise?</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i="1" dirty="0">
                <a:solidFill>
                  <a:schemeClr val="bg1"/>
                </a:solidFill>
                <a:latin typeface="Calibri"/>
                <a:ea typeface="Calibri"/>
                <a:cs typeface="Calibri"/>
                <a:sym typeface="Calibri"/>
              </a:rPr>
              <a:t>Since wages are based on the value of the workers’ contributions to output, which is productivity, and Lakeisha’s productivity has increased by 3% each year, her wage should reflect that. Her new salary based on her productivity should be this:</a:t>
            </a:r>
          </a:p>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new salary = old salary × (1 + g) </a:t>
            </a:r>
            <a:r>
              <a:rPr lang="en-US" sz="2000" baseline="30000" dirty="0">
                <a:solidFill>
                  <a:schemeClr val="bg1"/>
                </a:solidFill>
                <a:latin typeface="Calibri"/>
                <a:ea typeface="Calibri"/>
                <a:cs typeface="Calibri"/>
                <a:sym typeface="Calibri"/>
              </a:rPr>
              <a:t>years</a:t>
            </a: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 $50,000 × (1.03) </a:t>
            </a:r>
            <a:r>
              <a:rPr lang="en-US" sz="2000" baseline="30000" dirty="0">
                <a:solidFill>
                  <a:schemeClr val="bg1"/>
                </a:solidFill>
                <a:latin typeface="Calibri"/>
                <a:ea typeface="Calibri"/>
                <a:cs typeface="Calibri"/>
                <a:sym typeface="Calibri"/>
              </a:rPr>
              <a:t>4</a:t>
            </a:r>
          </a:p>
          <a:p>
            <a:pPr marR="0" lvl="0" algn="ctr" rtl="0">
              <a:spcBef>
                <a:spcPts val="0"/>
              </a:spcBef>
              <a:spcAft>
                <a:spcPts val="0"/>
              </a:spcAft>
            </a:pPr>
            <a:r>
              <a:rPr lang="en-US" sz="2000" dirty="0">
                <a:solidFill>
                  <a:schemeClr val="bg1"/>
                </a:solidFill>
                <a:latin typeface="Calibri"/>
                <a:ea typeface="Calibri"/>
                <a:cs typeface="Calibri"/>
                <a:sym typeface="Calibri"/>
              </a:rPr>
              <a:t>= $50,000 (1.1255)</a:t>
            </a:r>
          </a:p>
          <a:p>
            <a:pPr marR="0" lvl="0" algn="ctr" rtl="0">
              <a:spcBef>
                <a:spcPts val="0"/>
              </a:spcBef>
              <a:spcAft>
                <a:spcPts val="0"/>
              </a:spcAft>
            </a:pPr>
            <a:r>
              <a:rPr lang="en-US" sz="2000" dirty="0">
                <a:solidFill>
                  <a:schemeClr val="bg1"/>
                </a:solidFill>
                <a:latin typeface="Calibri"/>
                <a:ea typeface="Calibri"/>
                <a:cs typeface="Calibri"/>
                <a:sym typeface="Calibri"/>
              </a:rPr>
              <a:t>= $56,275.40</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4008001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TotalTime>
  <Words>1434</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21</cp:revision>
  <dcterms:modified xsi:type="dcterms:W3CDTF">2021-06-21T20:54:27Z</dcterms:modified>
</cp:coreProperties>
</file>