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1"/>
  </p:sldMasterIdLst>
  <p:notesMasterIdLst>
    <p:notesMasterId r:id="rId61"/>
  </p:notesMasterIdLst>
  <p:sldIdLst>
    <p:sldId id="293" r:id="rId2"/>
    <p:sldId id="351" r:id="rId3"/>
    <p:sldId id="377" r:id="rId4"/>
    <p:sldId id="326" r:id="rId5"/>
    <p:sldId id="369" r:id="rId6"/>
    <p:sldId id="370" r:id="rId7"/>
    <p:sldId id="379" r:id="rId8"/>
    <p:sldId id="378" r:id="rId9"/>
    <p:sldId id="372" r:id="rId10"/>
    <p:sldId id="373" r:id="rId11"/>
    <p:sldId id="380" r:id="rId12"/>
    <p:sldId id="381" r:id="rId13"/>
    <p:sldId id="270" r:id="rId14"/>
    <p:sldId id="256" r:id="rId15"/>
    <p:sldId id="257" r:id="rId16"/>
    <p:sldId id="356" r:id="rId17"/>
    <p:sldId id="382" r:id="rId18"/>
    <p:sldId id="260" r:id="rId19"/>
    <p:sldId id="352" r:id="rId20"/>
    <p:sldId id="353" r:id="rId21"/>
    <p:sldId id="262" r:id="rId22"/>
    <p:sldId id="263" r:id="rId23"/>
    <p:sldId id="354" r:id="rId24"/>
    <p:sldId id="355" r:id="rId25"/>
    <p:sldId id="383" r:id="rId26"/>
    <p:sldId id="384" r:id="rId27"/>
    <p:sldId id="385" r:id="rId28"/>
    <p:sldId id="348" r:id="rId29"/>
    <p:sldId id="386" r:id="rId30"/>
    <p:sldId id="366" r:id="rId31"/>
    <p:sldId id="387" r:id="rId32"/>
    <p:sldId id="388" r:id="rId33"/>
    <p:sldId id="371" r:id="rId34"/>
    <p:sldId id="389" r:id="rId35"/>
    <p:sldId id="390" r:id="rId36"/>
    <p:sldId id="365" r:id="rId37"/>
    <p:sldId id="374" r:id="rId38"/>
    <p:sldId id="375" r:id="rId39"/>
    <p:sldId id="391" r:id="rId40"/>
    <p:sldId id="392" r:id="rId41"/>
    <p:sldId id="324" r:id="rId42"/>
    <p:sldId id="393" r:id="rId43"/>
    <p:sldId id="394" r:id="rId44"/>
    <p:sldId id="395" r:id="rId45"/>
    <p:sldId id="368" r:id="rId46"/>
    <p:sldId id="396" r:id="rId47"/>
    <p:sldId id="397" r:id="rId48"/>
    <p:sldId id="367" r:id="rId49"/>
    <p:sldId id="398" r:id="rId50"/>
    <p:sldId id="399" r:id="rId51"/>
    <p:sldId id="400" r:id="rId52"/>
    <p:sldId id="401" r:id="rId53"/>
    <p:sldId id="402" r:id="rId54"/>
    <p:sldId id="403" r:id="rId55"/>
    <p:sldId id="404" r:id="rId56"/>
    <p:sldId id="376" r:id="rId57"/>
    <p:sldId id="405" r:id="rId58"/>
    <p:sldId id="406" r:id="rId59"/>
    <p:sldId id="340" r:id="rId6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Coleman" initials="CC" lastIdx="10" clrIdx="0">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960" autoAdjust="0"/>
    <p:restoredTop sz="85158" autoAdjust="0"/>
  </p:normalViewPr>
  <p:slideViewPr>
    <p:cSldViewPr snapToGrid="0">
      <p:cViewPr varScale="1">
        <p:scale>
          <a:sx n="97" d="100"/>
          <a:sy n="97" d="100"/>
        </p:scale>
        <p:origin x="714" y="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E558505-1733-4DC8-9C73-6AEE2A1A5FBC}"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n-US"/>
        </a:p>
      </dgm:t>
    </dgm:pt>
    <dgm:pt modelId="{5736E978-EBD5-49AE-9352-CE275F00FCB7}">
      <dgm:prSet phldrT="[Text]" custT="1"/>
      <dgm:spPr>
        <a:solidFill>
          <a:srgbClr val="627981"/>
        </a:solidFill>
      </dgm:spPr>
      <dgm:t>
        <a:bodyPr/>
        <a:lstStyle/>
        <a:p>
          <a:r>
            <a:rPr lang="en-US" sz="3200" dirty="0"/>
            <a:t>Economy at full employment</a:t>
          </a:r>
        </a:p>
      </dgm:t>
    </dgm:pt>
    <dgm:pt modelId="{97C7FBAC-672B-4563-BFDC-85A05D16E232}" type="parTrans" cxnId="{5D487042-B5D6-4D99-928E-9863F7971AE6}">
      <dgm:prSet/>
      <dgm:spPr/>
      <dgm:t>
        <a:bodyPr/>
        <a:lstStyle/>
        <a:p>
          <a:endParaRPr lang="en-US"/>
        </a:p>
      </dgm:t>
    </dgm:pt>
    <dgm:pt modelId="{E640BA3C-DCED-4F7D-BD2E-566EF290809C}" type="sibTrans" cxnId="{5D487042-B5D6-4D99-928E-9863F7971AE6}">
      <dgm:prSet/>
      <dgm:spPr/>
      <dgm:t>
        <a:bodyPr/>
        <a:lstStyle/>
        <a:p>
          <a:endParaRPr lang="en-US"/>
        </a:p>
      </dgm:t>
    </dgm:pt>
    <dgm:pt modelId="{B384EDEF-E22A-4892-9B18-A2716E050EBA}">
      <dgm:prSet phldrT="[Text]"/>
      <dgm:spPr>
        <a:solidFill>
          <a:srgbClr val="C7D4CB">
            <a:alpha val="90000"/>
          </a:srgbClr>
        </a:solidFill>
      </dgm:spPr>
      <dgm:t>
        <a:bodyPr anchor="ctr" anchorCtr="0"/>
        <a:lstStyle/>
        <a:p>
          <a:r>
            <a:rPr lang="en-US" dirty="0"/>
            <a:t>actual unemployment = natural unemployment</a:t>
          </a:r>
        </a:p>
      </dgm:t>
    </dgm:pt>
    <dgm:pt modelId="{E634E57D-B8ED-49A2-8D00-082177639713}" type="parTrans" cxnId="{6BD3D5AD-3B6A-4025-BA09-AD324E34DA12}">
      <dgm:prSet/>
      <dgm:spPr/>
      <dgm:t>
        <a:bodyPr/>
        <a:lstStyle/>
        <a:p>
          <a:endParaRPr lang="en-US"/>
        </a:p>
      </dgm:t>
    </dgm:pt>
    <dgm:pt modelId="{331201AD-16B3-423A-BACA-69ECBBAA3707}" type="sibTrans" cxnId="{6BD3D5AD-3B6A-4025-BA09-AD324E34DA12}">
      <dgm:prSet/>
      <dgm:spPr/>
      <dgm:t>
        <a:bodyPr/>
        <a:lstStyle/>
        <a:p>
          <a:endParaRPr lang="en-US"/>
        </a:p>
      </dgm:t>
    </dgm:pt>
    <dgm:pt modelId="{C5088089-4C03-4A54-B60E-4D1CE08F31F3}">
      <dgm:prSet phldrT="[Text]"/>
      <dgm:spPr>
        <a:solidFill>
          <a:srgbClr val="C7D4CB">
            <a:alpha val="90000"/>
          </a:srgbClr>
        </a:solidFill>
      </dgm:spPr>
      <dgm:t>
        <a:bodyPr anchor="ctr" anchorCtr="0"/>
        <a:lstStyle/>
        <a:p>
          <a:r>
            <a:rPr lang="en-US" dirty="0"/>
            <a:t>real GDP = potential GDP</a:t>
          </a:r>
        </a:p>
      </dgm:t>
    </dgm:pt>
    <dgm:pt modelId="{B67AA68B-0643-4B97-8679-E84A0C5D4757}" type="parTrans" cxnId="{E42EA3F6-CECA-4F33-9D1D-9AB800A9ABBD}">
      <dgm:prSet/>
      <dgm:spPr/>
      <dgm:t>
        <a:bodyPr/>
        <a:lstStyle/>
        <a:p>
          <a:endParaRPr lang="en-US"/>
        </a:p>
      </dgm:t>
    </dgm:pt>
    <dgm:pt modelId="{DEC86711-5C87-4B16-9C67-CCE149A95BA4}" type="sibTrans" cxnId="{E42EA3F6-CECA-4F33-9D1D-9AB800A9ABBD}">
      <dgm:prSet/>
      <dgm:spPr/>
      <dgm:t>
        <a:bodyPr/>
        <a:lstStyle/>
        <a:p>
          <a:endParaRPr lang="en-US"/>
        </a:p>
      </dgm:t>
    </dgm:pt>
    <dgm:pt modelId="{E9E0289B-3438-49D8-BC21-53D4E8FAB23B}">
      <dgm:prSet phldrT="[Text]" custT="1"/>
      <dgm:spPr>
        <a:solidFill>
          <a:srgbClr val="627981"/>
        </a:solidFill>
      </dgm:spPr>
      <dgm:t>
        <a:bodyPr/>
        <a:lstStyle/>
        <a:p>
          <a:r>
            <a:rPr lang="en-US" sz="3200" dirty="0"/>
            <a:t>Economy below full employment</a:t>
          </a:r>
        </a:p>
      </dgm:t>
    </dgm:pt>
    <dgm:pt modelId="{C8E804E9-9C57-4FBE-9B7B-70260DAC41AE}" type="parTrans" cxnId="{0B7E6B0C-BB64-43BD-9973-10D1DE3A6962}">
      <dgm:prSet/>
      <dgm:spPr/>
      <dgm:t>
        <a:bodyPr/>
        <a:lstStyle/>
        <a:p>
          <a:endParaRPr lang="en-US"/>
        </a:p>
      </dgm:t>
    </dgm:pt>
    <dgm:pt modelId="{9330DF75-8781-4939-86E9-C0A5AE6DFDFF}" type="sibTrans" cxnId="{0B7E6B0C-BB64-43BD-9973-10D1DE3A6962}">
      <dgm:prSet/>
      <dgm:spPr/>
      <dgm:t>
        <a:bodyPr/>
        <a:lstStyle/>
        <a:p>
          <a:endParaRPr lang="en-US"/>
        </a:p>
      </dgm:t>
    </dgm:pt>
    <dgm:pt modelId="{9EF2A4B8-CF87-4ED5-9BCC-4786952EB65D}">
      <dgm:prSet phldrT="[Text]"/>
      <dgm:spPr>
        <a:solidFill>
          <a:srgbClr val="C7D4CB">
            <a:alpha val="90000"/>
          </a:srgbClr>
        </a:solidFill>
      </dgm:spPr>
      <dgm:t>
        <a:bodyPr anchor="ctr" anchorCtr="0"/>
        <a:lstStyle/>
        <a:p>
          <a:r>
            <a:rPr lang="en-US" dirty="0"/>
            <a:t>actual unemployment &gt; natural unemployment</a:t>
          </a:r>
        </a:p>
      </dgm:t>
    </dgm:pt>
    <dgm:pt modelId="{0F857BD1-577C-447E-8B75-B2669F25AB67}" type="parTrans" cxnId="{4F4A65A0-A7CF-46BB-8072-FC320C5B8A23}">
      <dgm:prSet/>
      <dgm:spPr/>
      <dgm:t>
        <a:bodyPr/>
        <a:lstStyle/>
        <a:p>
          <a:endParaRPr lang="en-US"/>
        </a:p>
      </dgm:t>
    </dgm:pt>
    <dgm:pt modelId="{A81A6A20-FB4B-4221-BBC8-6721B9AB37F3}" type="sibTrans" cxnId="{4F4A65A0-A7CF-46BB-8072-FC320C5B8A23}">
      <dgm:prSet/>
      <dgm:spPr/>
      <dgm:t>
        <a:bodyPr/>
        <a:lstStyle/>
        <a:p>
          <a:endParaRPr lang="en-US"/>
        </a:p>
      </dgm:t>
    </dgm:pt>
    <dgm:pt modelId="{71A2C210-A17C-4ED8-BBB7-012B97F121EB}">
      <dgm:prSet phldrT="[Text]"/>
      <dgm:spPr>
        <a:solidFill>
          <a:srgbClr val="C7D4CB">
            <a:alpha val="90000"/>
          </a:srgbClr>
        </a:solidFill>
      </dgm:spPr>
      <dgm:t>
        <a:bodyPr anchor="ctr" anchorCtr="0"/>
        <a:lstStyle/>
        <a:p>
          <a:r>
            <a:rPr lang="en-US" dirty="0"/>
            <a:t>real GDP &lt; potential GDP</a:t>
          </a:r>
        </a:p>
      </dgm:t>
    </dgm:pt>
    <dgm:pt modelId="{BCA4683E-B43C-4B8F-8D47-BC034068F94E}" type="parTrans" cxnId="{14FFB4D7-D83D-49DE-A107-44748D5FF96D}">
      <dgm:prSet/>
      <dgm:spPr/>
      <dgm:t>
        <a:bodyPr/>
        <a:lstStyle/>
        <a:p>
          <a:endParaRPr lang="en-US"/>
        </a:p>
      </dgm:t>
    </dgm:pt>
    <dgm:pt modelId="{04DFF7A2-5FF0-42E8-95A1-1789DA35C783}" type="sibTrans" cxnId="{14FFB4D7-D83D-49DE-A107-44748D5FF96D}">
      <dgm:prSet/>
      <dgm:spPr/>
      <dgm:t>
        <a:bodyPr/>
        <a:lstStyle/>
        <a:p>
          <a:endParaRPr lang="en-US"/>
        </a:p>
      </dgm:t>
    </dgm:pt>
    <dgm:pt modelId="{44CBC744-9061-4B5B-A1B0-B6887085BBC6}">
      <dgm:prSet phldrT="[Text]" custT="1"/>
      <dgm:spPr>
        <a:solidFill>
          <a:srgbClr val="627981"/>
        </a:solidFill>
      </dgm:spPr>
      <dgm:t>
        <a:bodyPr/>
        <a:lstStyle/>
        <a:p>
          <a:r>
            <a:rPr lang="en-US" sz="3200" dirty="0"/>
            <a:t>Economy above full employment</a:t>
          </a:r>
        </a:p>
      </dgm:t>
    </dgm:pt>
    <dgm:pt modelId="{A4C28690-36C7-4747-911F-364E4BBA346B}" type="parTrans" cxnId="{E3E4750F-2E9D-4694-89AC-7E72B2D9FEC0}">
      <dgm:prSet/>
      <dgm:spPr/>
      <dgm:t>
        <a:bodyPr/>
        <a:lstStyle/>
        <a:p>
          <a:endParaRPr lang="en-US"/>
        </a:p>
      </dgm:t>
    </dgm:pt>
    <dgm:pt modelId="{139B01F4-163C-49C9-8591-5E0D4ABB3ACD}" type="sibTrans" cxnId="{E3E4750F-2E9D-4694-89AC-7E72B2D9FEC0}">
      <dgm:prSet/>
      <dgm:spPr/>
      <dgm:t>
        <a:bodyPr/>
        <a:lstStyle/>
        <a:p>
          <a:endParaRPr lang="en-US"/>
        </a:p>
      </dgm:t>
    </dgm:pt>
    <dgm:pt modelId="{BD9F3337-9E4E-4AAA-8E59-62C526726668}">
      <dgm:prSet phldrT="[Text]"/>
      <dgm:spPr>
        <a:solidFill>
          <a:srgbClr val="C7D4CB">
            <a:alpha val="90000"/>
          </a:srgbClr>
        </a:solidFill>
      </dgm:spPr>
      <dgm:t>
        <a:bodyPr anchor="ctr" anchorCtr="0"/>
        <a:lstStyle/>
        <a:p>
          <a:r>
            <a:rPr lang="en-US" dirty="0"/>
            <a:t>actual unemployment &lt; natural unemployment</a:t>
          </a:r>
        </a:p>
      </dgm:t>
    </dgm:pt>
    <dgm:pt modelId="{8E008A2A-9BD4-4F4C-94DE-A194E2C65BD3}" type="parTrans" cxnId="{1D4DA701-2EBF-4807-A279-840FC6101B6B}">
      <dgm:prSet/>
      <dgm:spPr/>
      <dgm:t>
        <a:bodyPr/>
        <a:lstStyle/>
        <a:p>
          <a:endParaRPr lang="en-US"/>
        </a:p>
      </dgm:t>
    </dgm:pt>
    <dgm:pt modelId="{F062CA38-F201-4FBC-A816-9F81660E9BCF}" type="sibTrans" cxnId="{1D4DA701-2EBF-4807-A279-840FC6101B6B}">
      <dgm:prSet/>
      <dgm:spPr/>
      <dgm:t>
        <a:bodyPr/>
        <a:lstStyle/>
        <a:p>
          <a:endParaRPr lang="en-US"/>
        </a:p>
      </dgm:t>
    </dgm:pt>
    <dgm:pt modelId="{5BF5331A-CD06-48E4-8AEB-167488FEA03E}">
      <dgm:prSet phldrT="[Text]"/>
      <dgm:spPr>
        <a:solidFill>
          <a:srgbClr val="C7D4CB">
            <a:alpha val="90000"/>
          </a:srgbClr>
        </a:solidFill>
      </dgm:spPr>
      <dgm:t>
        <a:bodyPr anchor="ctr" anchorCtr="0"/>
        <a:lstStyle/>
        <a:p>
          <a:r>
            <a:rPr lang="en-US" dirty="0"/>
            <a:t>real GDP &gt; potential GDP</a:t>
          </a:r>
        </a:p>
      </dgm:t>
    </dgm:pt>
    <dgm:pt modelId="{A0BFDC33-8424-4FA0-8B8D-95E720B2A262}" type="parTrans" cxnId="{51AC6BE2-12B8-400D-8F60-00EE67C9D722}">
      <dgm:prSet/>
      <dgm:spPr/>
      <dgm:t>
        <a:bodyPr/>
        <a:lstStyle/>
        <a:p>
          <a:endParaRPr lang="en-US"/>
        </a:p>
      </dgm:t>
    </dgm:pt>
    <dgm:pt modelId="{DDCD9B20-364F-4FEF-B4A4-451F513FB517}" type="sibTrans" cxnId="{51AC6BE2-12B8-400D-8F60-00EE67C9D722}">
      <dgm:prSet/>
      <dgm:spPr/>
      <dgm:t>
        <a:bodyPr/>
        <a:lstStyle/>
        <a:p>
          <a:endParaRPr lang="en-US"/>
        </a:p>
      </dgm:t>
    </dgm:pt>
    <dgm:pt modelId="{396EA6B2-CB9C-404E-B808-29411F573101}" type="pres">
      <dgm:prSet presAssocID="{DE558505-1733-4DC8-9C73-6AEE2A1A5FBC}" presName="Name0" presStyleCnt="0">
        <dgm:presLayoutVars>
          <dgm:dir/>
          <dgm:animLvl val="lvl"/>
          <dgm:resizeHandles/>
        </dgm:presLayoutVars>
      </dgm:prSet>
      <dgm:spPr/>
    </dgm:pt>
    <dgm:pt modelId="{955DAF2C-E5C3-43B6-9198-04387C673635}" type="pres">
      <dgm:prSet presAssocID="{5736E978-EBD5-49AE-9352-CE275F00FCB7}" presName="linNode" presStyleCnt="0"/>
      <dgm:spPr/>
    </dgm:pt>
    <dgm:pt modelId="{63814C49-3153-4D33-88E7-FC2923FBCA72}" type="pres">
      <dgm:prSet presAssocID="{5736E978-EBD5-49AE-9352-CE275F00FCB7}" presName="parentShp" presStyleLbl="node1" presStyleIdx="0" presStyleCnt="3">
        <dgm:presLayoutVars>
          <dgm:bulletEnabled val="1"/>
        </dgm:presLayoutVars>
      </dgm:prSet>
      <dgm:spPr/>
    </dgm:pt>
    <dgm:pt modelId="{533B6A6A-2BA1-4C79-9B2D-F55BEA5F4A46}" type="pres">
      <dgm:prSet presAssocID="{5736E978-EBD5-49AE-9352-CE275F00FCB7}" presName="childShp" presStyleLbl="bgAccFollowNode1" presStyleIdx="0" presStyleCnt="3">
        <dgm:presLayoutVars>
          <dgm:bulletEnabled val="1"/>
        </dgm:presLayoutVars>
      </dgm:prSet>
      <dgm:spPr/>
    </dgm:pt>
    <dgm:pt modelId="{C598BA16-467B-4876-9D91-9594D3F59530}" type="pres">
      <dgm:prSet presAssocID="{E640BA3C-DCED-4F7D-BD2E-566EF290809C}" presName="spacing" presStyleCnt="0"/>
      <dgm:spPr/>
    </dgm:pt>
    <dgm:pt modelId="{24990D6C-86D9-4CB7-AD92-D2B1D06DE763}" type="pres">
      <dgm:prSet presAssocID="{E9E0289B-3438-49D8-BC21-53D4E8FAB23B}" presName="linNode" presStyleCnt="0"/>
      <dgm:spPr/>
    </dgm:pt>
    <dgm:pt modelId="{CF8BC1D2-277A-4C92-8F38-D6727DDADAFB}" type="pres">
      <dgm:prSet presAssocID="{E9E0289B-3438-49D8-BC21-53D4E8FAB23B}" presName="parentShp" presStyleLbl="node1" presStyleIdx="1" presStyleCnt="3">
        <dgm:presLayoutVars>
          <dgm:bulletEnabled val="1"/>
        </dgm:presLayoutVars>
      </dgm:prSet>
      <dgm:spPr/>
    </dgm:pt>
    <dgm:pt modelId="{4378CEA2-DAE8-40A4-9001-97AD4014D71B}" type="pres">
      <dgm:prSet presAssocID="{E9E0289B-3438-49D8-BC21-53D4E8FAB23B}" presName="childShp" presStyleLbl="bgAccFollowNode1" presStyleIdx="1" presStyleCnt="3">
        <dgm:presLayoutVars>
          <dgm:bulletEnabled val="1"/>
        </dgm:presLayoutVars>
      </dgm:prSet>
      <dgm:spPr/>
    </dgm:pt>
    <dgm:pt modelId="{AD597E83-98B2-4CC5-9C82-A25D00F2D638}" type="pres">
      <dgm:prSet presAssocID="{9330DF75-8781-4939-86E9-C0A5AE6DFDFF}" presName="spacing" presStyleCnt="0"/>
      <dgm:spPr/>
    </dgm:pt>
    <dgm:pt modelId="{38DB1F6A-B3CB-4495-90D0-3C12E16F0D3D}" type="pres">
      <dgm:prSet presAssocID="{44CBC744-9061-4B5B-A1B0-B6887085BBC6}" presName="linNode" presStyleCnt="0"/>
      <dgm:spPr/>
    </dgm:pt>
    <dgm:pt modelId="{DF87D475-35FF-4D46-B3CE-E80F91E2CE28}" type="pres">
      <dgm:prSet presAssocID="{44CBC744-9061-4B5B-A1B0-B6887085BBC6}" presName="parentShp" presStyleLbl="node1" presStyleIdx="2" presStyleCnt="3">
        <dgm:presLayoutVars>
          <dgm:bulletEnabled val="1"/>
        </dgm:presLayoutVars>
      </dgm:prSet>
      <dgm:spPr/>
    </dgm:pt>
    <dgm:pt modelId="{CE6354EC-F7F5-4751-9D3C-96CA15627846}" type="pres">
      <dgm:prSet presAssocID="{44CBC744-9061-4B5B-A1B0-B6887085BBC6}" presName="childShp" presStyleLbl="bgAccFollowNode1" presStyleIdx="2" presStyleCnt="3">
        <dgm:presLayoutVars>
          <dgm:bulletEnabled val="1"/>
        </dgm:presLayoutVars>
      </dgm:prSet>
      <dgm:spPr/>
    </dgm:pt>
  </dgm:ptLst>
  <dgm:cxnLst>
    <dgm:cxn modelId="{1D4DA701-2EBF-4807-A279-840FC6101B6B}" srcId="{44CBC744-9061-4B5B-A1B0-B6887085BBC6}" destId="{BD9F3337-9E4E-4AAA-8E59-62C526726668}" srcOrd="0" destOrd="0" parTransId="{8E008A2A-9BD4-4F4C-94DE-A194E2C65BD3}" sibTransId="{F062CA38-F201-4FBC-A816-9F81660E9BCF}"/>
    <dgm:cxn modelId="{0B7E6B0C-BB64-43BD-9973-10D1DE3A6962}" srcId="{DE558505-1733-4DC8-9C73-6AEE2A1A5FBC}" destId="{E9E0289B-3438-49D8-BC21-53D4E8FAB23B}" srcOrd="1" destOrd="0" parTransId="{C8E804E9-9C57-4FBE-9B7B-70260DAC41AE}" sibTransId="{9330DF75-8781-4939-86E9-C0A5AE6DFDFF}"/>
    <dgm:cxn modelId="{E3E4750F-2E9D-4694-89AC-7E72B2D9FEC0}" srcId="{DE558505-1733-4DC8-9C73-6AEE2A1A5FBC}" destId="{44CBC744-9061-4B5B-A1B0-B6887085BBC6}" srcOrd="2" destOrd="0" parTransId="{A4C28690-36C7-4747-911F-364E4BBA346B}" sibTransId="{139B01F4-163C-49C9-8591-5E0D4ABB3ACD}"/>
    <dgm:cxn modelId="{5D487042-B5D6-4D99-928E-9863F7971AE6}" srcId="{DE558505-1733-4DC8-9C73-6AEE2A1A5FBC}" destId="{5736E978-EBD5-49AE-9352-CE275F00FCB7}" srcOrd="0" destOrd="0" parTransId="{97C7FBAC-672B-4563-BFDC-85A05D16E232}" sibTransId="{E640BA3C-DCED-4F7D-BD2E-566EF290809C}"/>
    <dgm:cxn modelId="{35618462-9345-4358-9E98-D53DEFF37CCD}" type="presOf" srcId="{5736E978-EBD5-49AE-9352-CE275F00FCB7}" destId="{63814C49-3153-4D33-88E7-FC2923FBCA72}" srcOrd="0" destOrd="0" presId="urn:microsoft.com/office/officeart/2005/8/layout/vList6"/>
    <dgm:cxn modelId="{4AB67C6F-16A9-4930-867F-83ED8235159B}" type="presOf" srcId="{9EF2A4B8-CF87-4ED5-9BCC-4786952EB65D}" destId="{4378CEA2-DAE8-40A4-9001-97AD4014D71B}" srcOrd="0" destOrd="0" presId="urn:microsoft.com/office/officeart/2005/8/layout/vList6"/>
    <dgm:cxn modelId="{D91F9B92-7F2C-44B0-B693-A3A5573DF288}" type="presOf" srcId="{44CBC744-9061-4B5B-A1B0-B6887085BBC6}" destId="{DF87D475-35FF-4D46-B3CE-E80F91E2CE28}" srcOrd="0" destOrd="0" presId="urn:microsoft.com/office/officeart/2005/8/layout/vList6"/>
    <dgm:cxn modelId="{E1190F97-50C5-4248-9352-A4F28C0E3F93}" type="presOf" srcId="{B384EDEF-E22A-4892-9B18-A2716E050EBA}" destId="{533B6A6A-2BA1-4C79-9B2D-F55BEA5F4A46}" srcOrd="0" destOrd="0" presId="urn:microsoft.com/office/officeart/2005/8/layout/vList6"/>
    <dgm:cxn modelId="{4F4A65A0-A7CF-46BB-8072-FC320C5B8A23}" srcId="{E9E0289B-3438-49D8-BC21-53D4E8FAB23B}" destId="{9EF2A4B8-CF87-4ED5-9BCC-4786952EB65D}" srcOrd="0" destOrd="0" parTransId="{0F857BD1-577C-447E-8B75-B2669F25AB67}" sibTransId="{A81A6A20-FB4B-4221-BBC8-6721B9AB37F3}"/>
    <dgm:cxn modelId="{6BD3D5AD-3B6A-4025-BA09-AD324E34DA12}" srcId="{5736E978-EBD5-49AE-9352-CE275F00FCB7}" destId="{B384EDEF-E22A-4892-9B18-A2716E050EBA}" srcOrd="0" destOrd="0" parTransId="{E634E57D-B8ED-49A2-8D00-082177639713}" sibTransId="{331201AD-16B3-423A-BACA-69ECBBAA3707}"/>
    <dgm:cxn modelId="{B38177B0-2F69-4A38-9B53-117A5292D8ED}" type="presOf" srcId="{DE558505-1733-4DC8-9C73-6AEE2A1A5FBC}" destId="{396EA6B2-CB9C-404E-B808-29411F573101}" srcOrd="0" destOrd="0" presId="urn:microsoft.com/office/officeart/2005/8/layout/vList6"/>
    <dgm:cxn modelId="{46451AB7-67F1-428D-BD09-3E74902B7B98}" type="presOf" srcId="{BD9F3337-9E4E-4AAA-8E59-62C526726668}" destId="{CE6354EC-F7F5-4751-9D3C-96CA15627846}" srcOrd="0" destOrd="0" presId="urn:microsoft.com/office/officeart/2005/8/layout/vList6"/>
    <dgm:cxn modelId="{9AEC59C1-918A-4255-85F8-CD722F8E4842}" type="presOf" srcId="{E9E0289B-3438-49D8-BC21-53D4E8FAB23B}" destId="{CF8BC1D2-277A-4C92-8F38-D6727DDADAFB}" srcOrd="0" destOrd="0" presId="urn:microsoft.com/office/officeart/2005/8/layout/vList6"/>
    <dgm:cxn modelId="{8F1D82C2-ADCC-4FCF-8DCA-1F21D936E96E}" type="presOf" srcId="{71A2C210-A17C-4ED8-BBB7-012B97F121EB}" destId="{4378CEA2-DAE8-40A4-9001-97AD4014D71B}" srcOrd="0" destOrd="1" presId="urn:microsoft.com/office/officeart/2005/8/layout/vList6"/>
    <dgm:cxn modelId="{8C2018D7-0ECF-4BC3-9193-C59248471995}" type="presOf" srcId="{C5088089-4C03-4A54-B60E-4D1CE08F31F3}" destId="{533B6A6A-2BA1-4C79-9B2D-F55BEA5F4A46}" srcOrd="0" destOrd="1" presId="urn:microsoft.com/office/officeart/2005/8/layout/vList6"/>
    <dgm:cxn modelId="{14FFB4D7-D83D-49DE-A107-44748D5FF96D}" srcId="{E9E0289B-3438-49D8-BC21-53D4E8FAB23B}" destId="{71A2C210-A17C-4ED8-BBB7-012B97F121EB}" srcOrd="1" destOrd="0" parTransId="{BCA4683E-B43C-4B8F-8D47-BC034068F94E}" sibTransId="{04DFF7A2-5FF0-42E8-95A1-1789DA35C783}"/>
    <dgm:cxn modelId="{51AC6BE2-12B8-400D-8F60-00EE67C9D722}" srcId="{44CBC744-9061-4B5B-A1B0-B6887085BBC6}" destId="{5BF5331A-CD06-48E4-8AEB-167488FEA03E}" srcOrd="1" destOrd="0" parTransId="{A0BFDC33-8424-4FA0-8B8D-95E720B2A262}" sibTransId="{DDCD9B20-364F-4FEF-B4A4-451F513FB517}"/>
    <dgm:cxn modelId="{DF314FE9-CD71-4363-B9D8-20A6E0B48952}" type="presOf" srcId="{5BF5331A-CD06-48E4-8AEB-167488FEA03E}" destId="{CE6354EC-F7F5-4751-9D3C-96CA15627846}" srcOrd="0" destOrd="1" presId="urn:microsoft.com/office/officeart/2005/8/layout/vList6"/>
    <dgm:cxn modelId="{E42EA3F6-CECA-4F33-9D1D-9AB800A9ABBD}" srcId="{5736E978-EBD5-49AE-9352-CE275F00FCB7}" destId="{C5088089-4C03-4A54-B60E-4D1CE08F31F3}" srcOrd="1" destOrd="0" parTransId="{B67AA68B-0643-4B97-8679-E84A0C5D4757}" sibTransId="{DEC86711-5C87-4B16-9C67-CCE149A95BA4}"/>
    <dgm:cxn modelId="{F3D0E3C2-7ECC-43BF-A997-1F2AC96BB069}" type="presParOf" srcId="{396EA6B2-CB9C-404E-B808-29411F573101}" destId="{955DAF2C-E5C3-43B6-9198-04387C673635}" srcOrd="0" destOrd="0" presId="urn:microsoft.com/office/officeart/2005/8/layout/vList6"/>
    <dgm:cxn modelId="{1744B885-8AE9-4393-9828-1DDE49DCB106}" type="presParOf" srcId="{955DAF2C-E5C3-43B6-9198-04387C673635}" destId="{63814C49-3153-4D33-88E7-FC2923FBCA72}" srcOrd="0" destOrd="0" presId="urn:microsoft.com/office/officeart/2005/8/layout/vList6"/>
    <dgm:cxn modelId="{561C483A-C73B-4D05-96FC-364217198665}" type="presParOf" srcId="{955DAF2C-E5C3-43B6-9198-04387C673635}" destId="{533B6A6A-2BA1-4C79-9B2D-F55BEA5F4A46}" srcOrd="1" destOrd="0" presId="urn:microsoft.com/office/officeart/2005/8/layout/vList6"/>
    <dgm:cxn modelId="{62E8D52E-DD68-460C-8CD2-50AFD6742591}" type="presParOf" srcId="{396EA6B2-CB9C-404E-B808-29411F573101}" destId="{C598BA16-467B-4876-9D91-9594D3F59530}" srcOrd="1" destOrd="0" presId="urn:microsoft.com/office/officeart/2005/8/layout/vList6"/>
    <dgm:cxn modelId="{071DFACD-3697-42B5-A6B6-F62583EBF080}" type="presParOf" srcId="{396EA6B2-CB9C-404E-B808-29411F573101}" destId="{24990D6C-86D9-4CB7-AD92-D2B1D06DE763}" srcOrd="2" destOrd="0" presId="urn:microsoft.com/office/officeart/2005/8/layout/vList6"/>
    <dgm:cxn modelId="{707880A6-DC1C-45FE-81F6-E5E7FA8D5EA4}" type="presParOf" srcId="{24990D6C-86D9-4CB7-AD92-D2B1D06DE763}" destId="{CF8BC1D2-277A-4C92-8F38-D6727DDADAFB}" srcOrd="0" destOrd="0" presId="urn:microsoft.com/office/officeart/2005/8/layout/vList6"/>
    <dgm:cxn modelId="{EFC54EF0-F665-4BA1-BCAE-8055964AE834}" type="presParOf" srcId="{24990D6C-86D9-4CB7-AD92-D2B1D06DE763}" destId="{4378CEA2-DAE8-40A4-9001-97AD4014D71B}" srcOrd="1" destOrd="0" presId="urn:microsoft.com/office/officeart/2005/8/layout/vList6"/>
    <dgm:cxn modelId="{39237BDD-F1EF-455F-A96C-1D1C6E104476}" type="presParOf" srcId="{396EA6B2-CB9C-404E-B808-29411F573101}" destId="{AD597E83-98B2-4CC5-9C82-A25D00F2D638}" srcOrd="3" destOrd="0" presId="urn:microsoft.com/office/officeart/2005/8/layout/vList6"/>
    <dgm:cxn modelId="{4F87DFE1-3A87-471E-8BAF-5106B56EE0C6}" type="presParOf" srcId="{396EA6B2-CB9C-404E-B808-29411F573101}" destId="{38DB1F6A-B3CB-4495-90D0-3C12E16F0D3D}" srcOrd="4" destOrd="0" presId="urn:microsoft.com/office/officeart/2005/8/layout/vList6"/>
    <dgm:cxn modelId="{1C4F3DF4-20E2-486D-AD85-FAE9A2586E34}" type="presParOf" srcId="{38DB1F6A-B3CB-4495-90D0-3C12E16F0D3D}" destId="{DF87D475-35FF-4D46-B3CE-E80F91E2CE28}" srcOrd="0" destOrd="0" presId="urn:microsoft.com/office/officeart/2005/8/layout/vList6"/>
    <dgm:cxn modelId="{D5D4E2A3-2B6D-4E5F-9364-8E975AA01153}" type="presParOf" srcId="{38DB1F6A-B3CB-4495-90D0-3C12E16F0D3D}" destId="{CE6354EC-F7F5-4751-9D3C-96CA15627846}"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3B6A6A-2BA1-4C79-9B2D-F55BEA5F4A46}">
      <dsp:nvSpPr>
        <dsp:cNvPr id="0" name=""/>
        <dsp:cNvSpPr/>
      </dsp:nvSpPr>
      <dsp:spPr>
        <a:xfrm>
          <a:off x="3926515" y="0"/>
          <a:ext cx="5889773" cy="1288970"/>
        </a:xfrm>
        <a:prstGeom prst="rightArrow">
          <a:avLst>
            <a:gd name="adj1" fmla="val 75000"/>
            <a:gd name="adj2" fmla="val 50000"/>
          </a:avLst>
        </a:prstGeom>
        <a:solidFill>
          <a:srgbClr val="C7D4CB">
            <a:alpha val="90000"/>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en-US" sz="2100" kern="1200" dirty="0"/>
            <a:t>actual unemployment = natural unemployment</a:t>
          </a:r>
        </a:p>
        <a:p>
          <a:pPr marL="228600" lvl="1" indent="-228600" algn="l" defTabSz="933450">
            <a:lnSpc>
              <a:spcPct val="90000"/>
            </a:lnSpc>
            <a:spcBef>
              <a:spcPct val="0"/>
            </a:spcBef>
            <a:spcAft>
              <a:spcPct val="15000"/>
            </a:spcAft>
            <a:buChar char="•"/>
          </a:pPr>
          <a:r>
            <a:rPr lang="en-US" sz="2100" kern="1200" dirty="0"/>
            <a:t>real GDP = potential GDP</a:t>
          </a:r>
        </a:p>
      </dsp:txBody>
      <dsp:txXfrm>
        <a:off x="3926515" y="161121"/>
        <a:ext cx="5406409" cy="966728"/>
      </dsp:txXfrm>
    </dsp:sp>
    <dsp:sp modelId="{63814C49-3153-4D33-88E7-FC2923FBCA72}">
      <dsp:nvSpPr>
        <dsp:cNvPr id="0" name=""/>
        <dsp:cNvSpPr/>
      </dsp:nvSpPr>
      <dsp:spPr>
        <a:xfrm>
          <a:off x="0" y="0"/>
          <a:ext cx="3926515" cy="1288970"/>
        </a:xfrm>
        <a:prstGeom prst="roundRect">
          <a:avLst/>
        </a:prstGeom>
        <a:solidFill>
          <a:srgbClr val="62798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en-US" sz="3200" kern="1200" dirty="0"/>
            <a:t>Economy at full employment</a:t>
          </a:r>
        </a:p>
      </dsp:txBody>
      <dsp:txXfrm>
        <a:off x="62922" y="62922"/>
        <a:ext cx="3800671" cy="1163126"/>
      </dsp:txXfrm>
    </dsp:sp>
    <dsp:sp modelId="{4378CEA2-DAE8-40A4-9001-97AD4014D71B}">
      <dsp:nvSpPr>
        <dsp:cNvPr id="0" name=""/>
        <dsp:cNvSpPr/>
      </dsp:nvSpPr>
      <dsp:spPr>
        <a:xfrm>
          <a:off x="3926515" y="1417868"/>
          <a:ext cx="5889773" cy="1288970"/>
        </a:xfrm>
        <a:prstGeom prst="rightArrow">
          <a:avLst>
            <a:gd name="adj1" fmla="val 75000"/>
            <a:gd name="adj2" fmla="val 50000"/>
          </a:avLst>
        </a:prstGeom>
        <a:solidFill>
          <a:srgbClr val="C7D4CB">
            <a:alpha val="90000"/>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en-US" sz="2100" kern="1200" dirty="0"/>
            <a:t>actual unemployment &gt; natural unemployment</a:t>
          </a:r>
        </a:p>
        <a:p>
          <a:pPr marL="228600" lvl="1" indent="-228600" algn="l" defTabSz="933450">
            <a:lnSpc>
              <a:spcPct val="90000"/>
            </a:lnSpc>
            <a:spcBef>
              <a:spcPct val="0"/>
            </a:spcBef>
            <a:spcAft>
              <a:spcPct val="15000"/>
            </a:spcAft>
            <a:buChar char="•"/>
          </a:pPr>
          <a:r>
            <a:rPr lang="en-US" sz="2100" kern="1200" dirty="0"/>
            <a:t>real GDP &lt; potential GDP</a:t>
          </a:r>
        </a:p>
      </dsp:txBody>
      <dsp:txXfrm>
        <a:off x="3926515" y="1578989"/>
        <a:ext cx="5406409" cy="966728"/>
      </dsp:txXfrm>
    </dsp:sp>
    <dsp:sp modelId="{CF8BC1D2-277A-4C92-8F38-D6727DDADAFB}">
      <dsp:nvSpPr>
        <dsp:cNvPr id="0" name=""/>
        <dsp:cNvSpPr/>
      </dsp:nvSpPr>
      <dsp:spPr>
        <a:xfrm>
          <a:off x="0" y="1417868"/>
          <a:ext cx="3926515" cy="1288970"/>
        </a:xfrm>
        <a:prstGeom prst="roundRect">
          <a:avLst/>
        </a:prstGeom>
        <a:solidFill>
          <a:srgbClr val="62798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en-US" sz="3200" kern="1200" dirty="0"/>
            <a:t>Economy below full employment</a:t>
          </a:r>
        </a:p>
      </dsp:txBody>
      <dsp:txXfrm>
        <a:off x="62922" y="1480790"/>
        <a:ext cx="3800671" cy="1163126"/>
      </dsp:txXfrm>
    </dsp:sp>
    <dsp:sp modelId="{CE6354EC-F7F5-4751-9D3C-96CA15627846}">
      <dsp:nvSpPr>
        <dsp:cNvPr id="0" name=""/>
        <dsp:cNvSpPr/>
      </dsp:nvSpPr>
      <dsp:spPr>
        <a:xfrm>
          <a:off x="3926515" y="2835736"/>
          <a:ext cx="5889773" cy="1288970"/>
        </a:xfrm>
        <a:prstGeom prst="rightArrow">
          <a:avLst>
            <a:gd name="adj1" fmla="val 75000"/>
            <a:gd name="adj2" fmla="val 50000"/>
          </a:avLst>
        </a:prstGeom>
        <a:solidFill>
          <a:srgbClr val="C7D4CB">
            <a:alpha val="90000"/>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en-US" sz="2100" kern="1200" dirty="0"/>
            <a:t>actual unemployment &lt; natural unemployment</a:t>
          </a:r>
        </a:p>
        <a:p>
          <a:pPr marL="228600" lvl="1" indent="-228600" algn="l" defTabSz="933450">
            <a:lnSpc>
              <a:spcPct val="90000"/>
            </a:lnSpc>
            <a:spcBef>
              <a:spcPct val="0"/>
            </a:spcBef>
            <a:spcAft>
              <a:spcPct val="15000"/>
            </a:spcAft>
            <a:buChar char="•"/>
          </a:pPr>
          <a:r>
            <a:rPr lang="en-US" sz="2100" kern="1200" dirty="0"/>
            <a:t>real GDP &gt; potential GDP</a:t>
          </a:r>
        </a:p>
      </dsp:txBody>
      <dsp:txXfrm>
        <a:off x="3926515" y="2996857"/>
        <a:ext cx="5406409" cy="966728"/>
      </dsp:txXfrm>
    </dsp:sp>
    <dsp:sp modelId="{DF87D475-35FF-4D46-B3CE-E80F91E2CE28}">
      <dsp:nvSpPr>
        <dsp:cNvPr id="0" name=""/>
        <dsp:cNvSpPr/>
      </dsp:nvSpPr>
      <dsp:spPr>
        <a:xfrm>
          <a:off x="0" y="2835736"/>
          <a:ext cx="3926515" cy="1288970"/>
        </a:xfrm>
        <a:prstGeom prst="roundRect">
          <a:avLst/>
        </a:prstGeom>
        <a:solidFill>
          <a:srgbClr val="62798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en-US" sz="3200" kern="1200" dirty="0"/>
            <a:t>Economy above full employment</a:t>
          </a:r>
        </a:p>
      </dsp:txBody>
      <dsp:txXfrm>
        <a:off x="62922" y="2898658"/>
        <a:ext cx="3800671" cy="1163126"/>
      </dsp:txXfrm>
    </dsp:sp>
  </dsp:spTree>
</dsp:drawing>
</file>

<file path=ppt/diagrams/layout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E2736F-2E18-43CD-A144-A870C5681212}" type="datetimeFigureOut">
              <a:rPr lang="en-US" smtClean="0"/>
              <a:t>7/2/2021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85A052-1961-444D-B29E-8507531A8B95}" type="slidenum">
              <a:rPr lang="en-US" smtClean="0"/>
              <a:t>‹#›</a:t>
            </a:fld>
            <a:endParaRPr lang="en-US"/>
          </a:p>
        </p:txBody>
      </p:sp>
    </p:spTree>
    <p:extLst>
      <p:ext uri="{BB962C8B-B14F-4D97-AF65-F5344CB8AC3E}">
        <p14:creationId xmlns:p14="http://schemas.microsoft.com/office/powerpoint/2010/main" val="34483562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human costs of unemployment alone would justify making it a public policy priority to have a low level of unemployment. Unemployment includes economic costs to the broader society. When millions of unemployed but willing workers cannot find jobs, economic resources are unused. The opportunity cost of unemployment is the output that the unemployed workers could have produced.</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2</a:t>
            </a:fld>
            <a:endParaRPr lang="en-US"/>
          </a:p>
        </p:txBody>
      </p:sp>
    </p:spTree>
    <p:extLst>
      <p:ext uri="{BB962C8B-B14F-4D97-AF65-F5344CB8AC3E}">
        <p14:creationId xmlns:p14="http://schemas.microsoft.com/office/powerpoint/2010/main" val="39983890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always complications in measuring unemployment. For example, what about people who do not have jobs and would work but were discouraged by the lack of jobs and stopped looking? Other people may have a job like yard work, childcare, or cleaning houses but are not reporting the income earned to the tax authorities. Economic researchers at the BLS publish a wide array of surveys and reports that try to measure these kinds of issues.</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11</a:t>
            </a:fld>
            <a:endParaRPr lang="en-US"/>
          </a:p>
        </p:txBody>
      </p:sp>
    </p:spTree>
    <p:extLst>
      <p:ext uri="{BB962C8B-B14F-4D97-AF65-F5344CB8AC3E}">
        <p14:creationId xmlns:p14="http://schemas.microsoft.com/office/powerpoint/2010/main" val="21965964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For many people, the opportunity for work is hard to come by. And for others, they are working in a field unrelated to their skills and backgrounds. Do you think you would be more frustrated out of work completely or being forced to work in a job unrelated to your interests?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906011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330961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U.S. unemployment rate moves up and down as the economy moves in and out of recessions. However, over time, the unemployment rate seems to return to a range of 4–6%. There does not seem to be a long-term trend toward the rate moving generally higher or lower.</a:t>
            </a:r>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Unemployment trends vary based on factors like age, race, gender, schooling, environment, and more. Based on where you fall among these categories and demographics, do you feel confident that you will be able to find and keep a job in the market? Why or why not?</a:t>
            </a:r>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882117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Unemployment rates fluctuate over time and the fluctuations match fairly well with the economy's activity. During periods of recession and depression, unemployment is higher. During periods of economic growth, unemployment is lower. Unemployment can dip relatively low, but it doesn’t dip below zero. There is no significant upward or downward trend in the unemployment rate.</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17</a:t>
            </a:fld>
            <a:endParaRPr lang="en-US"/>
          </a:p>
        </p:txBody>
      </p:sp>
    </p:spTree>
    <p:extLst>
      <p:ext uri="{BB962C8B-B14F-4D97-AF65-F5344CB8AC3E}">
        <p14:creationId xmlns:p14="http://schemas.microsoft.com/office/powerpoint/2010/main" val="39983890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a0e304c360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Unemployment rates for men used to be lower than unemployment rates for women. However, in recent decades, the two rates have been very close, often with the unemployment rate for men somewhat higher, especially during and soon after the Great Recession.</a:t>
            </a:r>
          </a:p>
          <a:p>
            <a:pPr marL="0" lvl="0" indent="0" algn="l" rtl="0">
              <a:spcBef>
                <a:spcPts val="0"/>
              </a:spcBef>
              <a:spcAft>
                <a:spcPts val="0"/>
              </a:spcAft>
              <a:buNone/>
            </a:pPr>
            <a:endParaRPr dirty="0"/>
          </a:p>
        </p:txBody>
      </p:sp>
      <p:sp>
        <p:nvSpPr>
          <p:cNvPr id="134" name="Google Shape;134;ga0e304c360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a0e304c360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Unemployment rates are highest for the very young and become lower with age.</a:t>
            </a:r>
          </a:p>
          <a:p>
            <a:pPr marL="0" lvl="0" indent="0" algn="l" rtl="0">
              <a:spcBef>
                <a:spcPts val="0"/>
              </a:spcBef>
              <a:spcAft>
                <a:spcPts val="0"/>
              </a:spcAft>
              <a:buNone/>
            </a:pPr>
            <a:endParaRPr dirty="0"/>
          </a:p>
        </p:txBody>
      </p:sp>
      <p:sp>
        <p:nvSpPr>
          <p:cNvPr id="134" name="Google Shape;134;ga0e304c360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461596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Younger workers tend to have higher rates of unemployment, while middle-aged workers typically have lower rates of unemployment. Middle-aged workers more heavily feel the responsibility of needing to have a job. Younger workers move in and out of jobs more than middle-aged workers. Elderly workers have extremely low rates of unemployment because those who have retired have exited the labor force.</a:t>
            </a:r>
          </a:p>
          <a:p>
            <a:pPr marL="158750" indent="0">
              <a:buNone/>
            </a:pPr>
            <a:endParaRPr lang="en-US" dirty="0"/>
          </a:p>
          <a:p>
            <a:pPr marL="158750" indent="0">
              <a:buNone/>
            </a:pPr>
            <a:endParaRPr lang="en-US" dirty="0"/>
          </a:p>
          <a:p>
            <a:pPr marL="158750" indent="0">
              <a:buNone/>
            </a:pPr>
            <a:endParaRPr lang="en-US" dirty="0"/>
          </a:p>
          <a:p>
            <a:pPr marL="158750" indent="0">
              <a:buNone/>
            </a:pPr>
            <a:r>
              <a:rPr lang="en-US" dirty="0"/>
              <a:t> </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20</a:t>
            </a:fld>
            <a:endParaRPr lang="en-US"/>
          </a:p>
        </p:txBody>
      </p:sp>
    </p:spTree>
    <p:extLst>
      <p:ext uri="{BB962C8B-B14F-4D97-AF65-F5344CB8AC3E}">
        <p14:creationId xmlns:p14="http://schemas.microsoft.com/office/powerpoint/2010/main" val="25807938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News reports typically describe unemployment as a percentage or a rate. The large rises in the unemployment rate that occurred during the Great Recession meant large numbers of job losses. In November 2009, at the peak of the recession, about 15 million people were out of work. </a:t>
            </a:r>
            <a:r>
              <a:rPr lang="en-US" sz="1200" dirty="0">
                <a:solidFill>
                  <a:schemeClr val="bg1"/>
                </a:solidFill>
              </a:rPr>
              <a:t>The economic shutdown that accompanied the COVID-19 pandemic in 2020 resulted in record-breaking unemployment. The total number of unemployed in the U.S. in April 2020 was 23.1 million, and the unemployment rate reached 14.7%, which was the highest rate since the Great Depression.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3</a:t>
            </a:fld>
            <a:endParaRPr lang="en-US"/>
          </a:p>
        </p:txBody>
      </p:sp>
    </p:spTree>
    <p:extLst>
      <p:ext uri="{BB962C8B-B14F-4D97-AF65-F5344CB8AC3E}">
        <p14:creationId xmlns:p14="http://schemas.microsoft.com/office/powerpoint/2010/main" val="26092501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a0e308358b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Although unemployment rates for all groups tend to rise and fall together, the unemployment rate for blacks is typically about twice as high as for whites, while the unemployment rate for Hispanics is in-between.</a:t>
            </a:r>
          </a:p>
          <a:p>
            <a:pPr marL="0" lvl="0" indent="0" algn="l" rtl="0">
              <a:spcBef>
                <a:spcPts val="0"/>
              </a:spcBef>
              <a:spcAft>
                <a:spcPts val="0"/>
              </a:spcAft>
              <a:buNone/>
            </a:pPr>
            <a:endParaRPr dirty="0"/>
          </a:p>
        </p:txBody>
      </p:sp>
      <p:sp>
        <p:nvSpPr>
          <p:cNvPr id="169" name="Google Shape;169;ga0e308358b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a0e308358b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Those with less education typically suffer higher unemployment rates. Additional education usually offers better connections to the labor market and higher demand. Since low-skilled workers often have less attractive labor market opportunities, they may be less motivated to find jobs.</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81" name="Google Shape;181;ga0e308358b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a0e308358b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BLS also provides information on the reasons for and duration of unemployment.</a:t>
            </a:r>
          </a:p>
          <a:p>
            <a:pPr marL="0" lvl="0" indent="0" algn="l" rtl="0">
              <a:spcBef>
                <a:spcPts val="0"/>
              </a:spcBef>
              <a:spcAft>
                <a:spcPts val="0"/>
              </a:spcAft>
              <a:buNone/>
            </a:pPr>
            <a:endParaRPr dirty="0"/>
          </a:p>
        </p:txBody>
      </p:sp>
      <p:sp>
        <p:nvSpPr>
          <p:cNvPr id="181" name="Google Shape;181;ga0e308358b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735618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From an international perspective, the U.S. unemployment rate typically has looked a little better than average. We need to treat cross-country comparisons of unemployment rates with care because each country has a unique labor market. Comparing unemployment rates in high-income economies, like the United States, with low-income economies is very difficult. One reason is that the statistical agencies in many poorer countries lack the resources and technical capabilities of the U.S. Census Bureau. Many workers in low-income economies are engaged in short-term work, subsistence activities, and bartering, not a long-term job.</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r>
              <a:rPr lang="en-US" dirty="0"/>
              <a:t> </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24</a:t>
            </a:fld>
            <a:endParaRPr lang="en-US"/>
          </a:p>
        </p:txBody>
      </p:sp>
    </p:spTree>
    <p:extLst>
      <p:ext uri="{BB962C8B-B14F-4D97-AF65-F5344CB8AC3E}">
        <p14:creationId xmlns:p14="http://schemas.microsoft.com/office/powerpoint/2010/main" val="4427900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330961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short-run, the quantity of hours that the average person is willing to work for a given wage does not change much. One primary determinant of firms' demand for labor is how they perceive the state of the macroeconomy. Whether firms see the macroeconomy improving or slowing down determines the amount of labor demanded. As the economy moves from expansion to recession and vice versa, it causes variation in unemployment called cyclical unemployment.</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27</a:t>
            </a:fld>
            <a:endParaRPr lang="en-US"/>
          </a:p>
        </p:txBody>
      </p:sp>
    </p:spTree>
    <p:extLst>
      <p:ext uri="{BB962C8B-B14F-4D97-AF65-F5344CB8AC3E}">
        <p14:creationId xmlns:p14="http://schemas.microsoft.com/office/powerpoint/2010/main" val="3784201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Though wage increases may occur with relative ease, wage decreases are few and far between. For low-skilled workers receiving the minimum wage, it is illegal to reduce wages. For union workers operating under a multiyear contract, wage cuts might violate the contract and create a labor dispute or strike. Minimum wage and union contracts are not sufficient reasons why wages would be sticky downward for the entire U.S. economy. Economists have several theories as to why wages might be sticky downward.</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28</a:t>
            </a:fld>
            <a:endParaRPr lang="en-US"/>
          </a:p>
        </p:txBody>
      </p:sp>
    </p:spTree>
    <p:extLst>
      <p:ext uri="{BB962C8B-B14F-4D97-AF65-F5344CB8AC3E}">
        <p14:creationId xmlns:p14="http://schemas.microsoft.com/office/powerpoint/2010/main" val="36450563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Can you think of a situation, in your current job or at a future prospect, where you would understand, and even support, the idea of your wage decreasing? Explain your reasoning. Then, consider the economic downturn that accompanied the COVID-19 pandemic. Many companies cut salaries or employee hours. What does this tell you about what was happening in the labor market?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330961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Implicit Contract</a:t>
            </a:r>
          </a:p>
          <a:p>
            <a:endParaRPr lang="en-US" dirty="0"/>
          </a:p>
          <a:p>
            <a:r>
              <a:rPr lang="en-US" dirty="0"/>
              <a:t>Argument: Employers will try to keep wages from falling when the economy is weak and/or the firm is having trouble. The employee will not expect huge salary increases when the economy and/or firm is strong. </a:t>
            </a:r>
          </a:p>
          <a:p>
            <a:endParaRPr lang="en-US" dirty="0"/>
          </a:p>
          <a:p>
            <a:r>
              <a:rPr lang="en-US" dirty="0"/>
              <a:t>Reasoning against Wage Cuts: Acts as a form of insurance because employees have protection against wage declines in bad times but pay for that protection in good times. Firms are hesitant to cut wages because they do not want workers to feel betrayed and then work less or leave the firm.</a:t>
            </a:r>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31</a:t>
            </a:fld>
            <a:endParaRPr lang="en-US"/>
          </a:p>
        </p:txBody>
      </p:sp>
    </p:spTree>
    <p:extLst>
      <p:ext uri="{BB962C8B-B14F-4D97-AF65-F5344CB8AC3E}">
        <p14:creationId xmlns:p14="http://schemas.microsoft.com/office/powerpoint/2010/main" val="4627866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Efficiency Wage</a:t>
            </a:r>
          </a:p>
          <a:p>
            <a:endParaRPr lang="en-US" dirty="0"/>
          </a:p>
          <a:p>
            <a:r>
              <a:rPr lang="en-US" dirty="0"/>
              <a:t>Argument: Workers' productivity depends on their pay, so employers find an incentive to pay their employees more than what the market dictates.</a:t>
            </a:r>
          </a:p>
          <a:p>
            <a:endParaRPr lang="en-US" dirty="0"/>
          </a:p>
          <a:p>
            <a:r>
              <a:rPr lang="en-US" dirty="0"/>
              <a:t>Reasoning against Wage Cuts: When firms offer wages based on productivity, employees are motivated to work harder and stay with their current employer.</a:t>
            </a:r>
          </a:p>
          <a:p>
            <a:r>
              <a:rPr lang="en-US" dirty="0"/>
              <a:t>By avoiding wage cuts, the employer minimizes the costs of hiring new employees and benefits from highly motivated employees.</a:t>
            </a:r>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32</a:t>
            </a:fld>
            <a:endParaRPr lang="en-US"/>
          </a:p>
        </p:txBody>
      </p:sp>
    </p:spTree>
    <p:extLst>
      <p:ext uri="{BB962C8B-B14F-4D97-AF65-F5344CB8AC3E}">
        <p14:creationId xmlns:p14="http://schemas.microsoft.com/office/powerpoint/2010/main" val="26916865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Economists don’t count everyone who is not working as unemployed; children, retirees, full-time students, and stay-at-home parents are not classified as unemployed. These people either can’t get jobs (children are too young) or don’t want jobs (because they are retired or disinterested in working).</a:t>
            </a:r>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4</a:t>
            </a:fld>
            <a:endParaRPr lang="en-US"/>
          </a:p>
        </p:txBody>
      </p:sp>
    </p:spTree>
    <p:extLst>
      <p:ext uri="{BB962C8B-B14F-4D97-AF65-F5344CB8AC3E}">
        <p14:creationId xmlns:p14="http://schemas.microsoft.com/office/powerpoint/2010/main" val="29347043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Adverse Selection of Wage Cuts</a:t>
            </a:r>
          </a:p>
          <a:p>
            <a:endParaRPr lang="en-US" dirty="0"/>
          </a:p>
          <a:p>
            <a:r>
              <a:rPr lang="en-US" dirty="0"/>
              <a:t>Argument: If an employer reacts to poor business conditions by reducing the wages of all workers, the best workers (those with employment alternatives) are more likely to leave and find work elsewhere.</a:t>
            </a:r>
          </a:p>
          <a:p>
            <a:endParaRPr lang="en-US" dirty="0"/>
          </a:p>
          <a:p>
            <a:r>
              <a:rPr lang="en-US" dirty="0"/>
              <a:t>Reasoning against Wage Cuts: If imposing wage cuts will cause the better employees to leave and find jobs elsewhere, the firm would be left with mediocre employees who would struggle to find another job. To cut expenses, firms are more likely to choose which workers to lay off or fire rather than cut wages for everyone.</a:t>
            </a:r>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33</a:t>
            </a:fld>
            <a:endParaRPr lang="en-US"/>
          </a:p>
        </p:txBody>
      </p:sp>
    </p:spTree>
    <p:extLst>
      <p:ext uri="{BB962C8B-B14F-4D97-AF65-F5344CB8AC3E}">
        <p14:creationId xmlns:p14="http://schemas.microsoft.com/office/powerpoint/2010/main" val="31818432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Insider-Outsider Model</a:t>
            </a:r>
          </a:p>
          <a:p>
            <a:endParaRPr lang="en-US" dirty="0"/>
          </a:p>
          <a:p>
            <a:r>
              <a:rPr lang="en-US" dirty="0"/>
              <a:t>Argument: Those who work for firms are considered "insiders," and new employees, at least for some time, are "outsiders.“</a:t>
            </a:r>
          </a:p>
          <a:p>
            <a:endParaRPr lang="en-US" dirty="0"/>
          </a:p>
          <a:p>
            <a:r>
              <a:rPr lang="en-US" dirty="0"/>
              <a:t>Reasoning against Wage Cuts: A firm depends on "insiders" to keep the organization running smoothly, be familiar with routine procedures, and train new employees. Cutting wages will cause insiders to look elsewhere for work or alienate them and damage the firm's productivity and prospects.</a:t>
            </a:r>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34</a:t>
            </a:fld>
            <a:endParaRPr lang="en-US"/>
          </a:p>
        </p:txBody>
      </p:sp>
    </p:spTree>
    <p:extLst>
      <p:ext uri="{BB962C8B-B14F-4D97-AF65-F5344CB8AC3E}">
        <p14:creationId xmlns:p14="http://schemas.microsoft.com/office/powerpoint/2010/main" val="37892294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Relative Wage Coordination</a:t>
            </a:r>
          </a:p>
          <a:p>
            <a:endParaRPr lang="en-US" dirty="0"/>
          </a:p>
          <a:p>
            <a:r>
              <a:rPr lang="en-US" dirty="0"/>
              <a:t>Argument: A firm would have to cut wages across the board, which is hard to implement and may cause workers to compare pay cuts amongst themselves. who work for firms are considered "insiders," and new employees, at least for some time, are "outsiders.“</a:t>
            </a:r>
          </a:p>
          <a:p>
            <a:endParaRPr lang="en-US" dirty="0"/>
          </a:p>
          <a:p>
            <a:r>
              <a:rPr lang="en-US" dirty="0"/>
              <a:t>Reasoning against Wage Cuts: Workers confronted with the possibility of a wage cut will worry that colleagues will not experience proportionate cuts.</a:t>
            </a:r>
          </a:p>
          <a:p>
            <a:r>
              <a:rPr lang="en-US" dirty="0"/>
              <a:t>Workers fight hard against wage cuts because it means being worse off both financially and in relation to others.</a:t>
            </a:r>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35</a:t>
            </a:fld>
            <a:endParaRPr lang="en-US"/>
          </a:p>
        </p:txBody>
      </p:sp>
    </p:spTree>
    <p:extLst>
      <p:ext uri="{BB962C8B-B14F-4D97-AF65-F5344CB8AC3E}">
        <p14:creationId xmlns:p14="http://schemas.microsoft.com/office/powerpoint/2010/main" val="22754885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theories are all subjects of debate, but all imply that wages will decline very slowly, if at all, even during tough times for the economy. When wages are unlikely to fall, an excess supply of labor could occur, resulting in short- or long-run unemployment. If the wage rate is stuck above the wage equilibrium, unemployment occurs because businesses can’t afford to hire. With a rising demand for labor, wages rise; with a falling demand for labor and sticky wages, unemployment is higher.</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36</a:t>
            </a:fld>
            <a:endParaRPr lang="en-US"/>
          </a:p>
        </p:txBody>
      </p:sp>
    </p:spTree>
    <p:extLst>
      <p:ext uri="{BB962C8B-B14F-4D97-AF65-F5344CB8AC3E}">
        <p14:creationId xmlns:p14="http://schemas.microsoft.com/office/powerpoint/2010/main" val="151088256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Because the wage rate is stuck at W, above the equilibrium, the number of those who want jobs (Qs) is greater than the number of job openings (</a:t>
            </a:r>
            <a:r>
              <a:rPr lang="en-US" dirty="0" err="1"/>
              <a:t>Qd</a:t>
            </a:r>
            <a:r>
              <a:rPr lang="en-US" dirty="0"/>
              <a:t>). The result is unemployment, shown by the bracket in the figure.</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37</a:t>
            </a:fld>
            <a:endParaRPr lang="en-US"/>
          </a:p>
        </p:txBody>
      </p:sp>
    </p:spTree>
    <p:extLst>
      <p:ext uri="{BB962C8B-B14F-4D97-AF65-F5344CB8AC3E}">
        <p14:creationId xmlns:p14="http://schemas.microsoft.com/office/powerpoint/2010/main" val="32611179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5895681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Cyclical unemployment explains why unemployment rises during a recession and falls during an economic expansion, but what explains the level of unemployment that remains even in good economic times? Why is the unemployment rate never zero? Why does some level of unemployment persist even when economies are growing strongly? Why are unemployment rates continually higher in certain economies, through good economic years and bad?</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40</a:t>
            </a:fld>
            <a:endParaRPr lang="en-US"/>
          </a:p>
        </p:txBody>
      </p:sp>
    </p:spTree>
    <p:extLst>
      <p:ext uri="{BB962C8B-B14F-4D97-AF65-F5344CB8AC3E}">
        <p14:creationId xmlns:p14="http://schemas.microsoft.com/office/powerpoint/2010/main" val="131247567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remaining level of unemployment that occurs even when the economy is healthy is called the natural rate of unemployment. The natural rate of unemployment is not "natural" in the sense that it is a physical or unchanging law of nature. Results from a combination of economic, social, and political factors, assuming the economy is neither booming nor in a recession. The natural rate of unemployment is caused by several factors: frictional unemployment, structural unemployment, and public policy.</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41</a:t>
            </a:fld>
            <a:endParaRPr lang="en-US"/>
          </a:p>
        </p:txBody>
      </p:sp>
    </p:spTree>
    <p:extLst>
      <p:ext uri="{BB962C8B-B14F-4D97-AF65-F5344CB8AC3E}">
        <p14:creationId xmlns:p14="http://schemas.microsoft.com/office/powerpoint/2010/main" val="313908304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takes time to discover new jobs, interview and determine if the new job is a good match, and relocate to be in the proximity of the new job. Economists call the unemployment that occurs in the meantime, as workers move between jobs, frictional unemployment. Frictional unemployment is not inherently a bad thing. People must find the job for which they are best suited, not just take the first one offered.</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42</a:t>
            </a:fld>
            <a:endParaRPr lang="en-US"/>
          </a:p>
        </p:txBody>
      </p:sp>
    </p:spTree>
    <p:extLst>
      <p:ext uri="{BB962C8B-B14F-4D97-AF65-F5344CB8AC3E}">
        <p14:creationId xmlns:p14="http://schemas.microsoft.com/office/powerpoint/2010/main" val="350919234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Depends on ease of communication about job prospects, willingness of people to relocate, and demographics of the labor force</a:t>
            </a:r>
          </a:p>
          <a:p>
            <a:r>
              <a:rPr lang="en-US" dirty="0"/>
              <a:t>Ease of communication: level of frictional unemployment will depend on how easy it is for workers to learn about alternative jobs</a:t>
            </a:r>
          </a:p>
          <a:p>
            <a:r>
              <a:rPr lang="en-US" dirty="0"/>
              <a:t>Willingness to relocate: how willing people are to move to new areas to find jobs, which in turn may depend on history and culture</a:t>
            </a:r>
          </a:p>
          <a:p>
            <a:r>
              <a:rPr lang="en-US" dirty="0"/>
              <a:t>Demographics: workers under 25 try out new options often and have higher frictional unemployment; workers 25-54 want a steadier job and income</a:t>
            </a:r>
          </a:p>
        </p:txBody>
      </p:sp>
      <p:sp>
        <p:nvSpPr>
          <p:cNvPr id="4" name="Slide Number Placeholder 3"/>
          <p:cNvSpPr>
            <a:spLocks noGrp="1"/>
          </p:cNvSpPr>
          <p:nvPr>
            <p:ph type="sldNum" sz="quarter" idx="5"/>
          </p:nvPr>
        </p:nvSpPr>
        <p:spPr/>
        <p:txBody>
          <a:bodyPr/>
          <a:lstStyle/>
          <a:p>
            <a:fld id="{25EE5201-572A-4C89-8ECF-637E264589B7}" type="slidenum">
              <a:rPr lang="en-US" smtClean="0"/>
              <a:t>43</a:t>
            </a:fld>
            <a:endParaRPr lang="en-US"/>
          </a:p>
        </p:txBody>
      </p:sp>
    </p:spTree>
    <p:extLst>
      <p:ext uri="{BB962C8B-B14F-4D97-AF65-F5344CB8AC3E}">
        <p14:creationId xmlns:p14="http://schemas.microsoft.com/office/powerpoint/2010/main" val="21453172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Employed: people currently working for pay</a:t>
            </a:r>
          </a:p>
          <a:p>
            <a:r>
              <a:rPr lang="en-US" dirty="0"/>
              <a:t>Unemployed: people who are out of work and actively looking for a job</a:t>
            </a:r>
          </a:p>
          <a:p>
            <a:r>
              <a:rPr lang="en-US" dirty="0"/>
              <a:t>Out of the labor force: people who are not working for pay and NOT actively looking for a job</a:t>
            </a:r>
          </a:p>
          <a:p>
            <a:r>
              <a:rPr lang="en-US" dirty="0"/>
              <a:t>Labor force: the number of employed people plus the number of unemployed people</a:t>
            </a:r>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5</a:t>
            </a:fld>
            <a:endParaRPr lang="en-US"/>
          </a:p>
        </p:txBody>
      </p:sp>
    </p:spTree>
    <p:extLst>
      <p:ext uri="{BB962C8B-B14F-4D97-AF65-F5344CB8AC3E}">
        <p14:creationId xmlns:p14="http://schemas.microsoft.com/office/powerpoint/2010/main" val="421872378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Unemployment rates are highest for the very young and become lower with age.</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44</a:t>
            </a:fld>
            <a:endParaRPr lang="en-US"/>
          </a:p>
        </p:txBody>
      </p:sp>
    </p:spTree>
    <p:extLst>
      <p:ext uri="{BB962C8B-B14F-4D97-AF65-F5344CB8AC3E}">
        <p14:creationId xmlns:p14="http://schemas.microsoft.com/office/powerpoint/2010/main" val="44268564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factor that influences the natural rate of unemployment is the amount of structural unemployment. The structurally unemployed don't have jobs because they lack skills valued by the labor market. Some people worry that technology causes structural unemployment. In the past, new technology has put low-skilled employees out of work, at the same time, it creates demand for high-skilled workers.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45</a:t>
            </a:fld>
            <a:endParaRPr lang="en-US"/>
          </a:p>
        </p:txBody>
      </p:sp>
    </p:spTree>
    <p:extLst>
      <p:ext uri="{BB962C8B-B14F-4D97-AF65-F5344CB8AC3E}">
        <p14:creationId xmlns:p14="http://schemas.microsoft.com/office/powerpoint/2010/main" val="217196697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5263081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3874607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natural unemployment rate is related to two other important concepts:</a:t>
            </a:r>
          </a:p>
          <a:p>
            <a:r>
              <a:rPr lang="en-US" dirty="0"/>
              <a:t>Full employment</a:t>
            </a:r>
          </a:p>
          <a:p>
            <a:r>
              <a:rPr lang="en-US" dirty="0"/>
              <a:t>Potential real gross domestic product (GDP)</a:t>
            </a:r>
          </a:p>
          <a:p>
            <a:r>
              <a:rPr lang="en-US" dirty="0"/>
              <a:t>Operating above potential GDP is only possible for a short time since it is analogous to all workers working overtime.</a:t>
            </a:r>
          </a:p>
        </p:txBody>
      </p:sp>
      <p:sp>
        <p:nvSpPr>
          <p:cNvPr id="4" name="Slide Number Placeholder 3"/>
          <p:cNvSpPr>
            <a:spLocks noGrp="1"/>
          </p:cNvSpPr>
          <p:nvPr>
            <p:ph type="sldNum" sz="quarter" idx="5"/>
          </p:nvPr>
        </p:nvSpPr>
        <p:spPr/>
        <p:txBody>
          <a:bodyPr/>
          <a:lstStyle/>
          <a:p>
            <a:fld id="{25EE5201-572A-4C89-8ECF-637E264589B7}" type="slidenum">
              <a:rPr lang="en-US" smtClean="0"/>
              <a:t>48</a:t>
            </a:fld>
            <a:endParaRPr lang="en-US"/>
          </a:p>
        </p:txBody>
      </p:sp>
    </p:spTree>
    <p:extLst>
      <p:ext uri="{BB962C8B-B14F-4D97-AF65-F5344CB8AC3E}">
        <p14:creationId xmlns:p14="http://schemas.microsoft.com/office/powerpoint/2010/main" val="292625545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natural unemployment rate is related to two other important concepts:</a:t>
            </a:r>
          </a:p>
          <a:p>
            <a:r>
              <a:rPr lang="en-US" dirty="0"/>
              <a:t>Full employment</a:t>
            </a:r>
          </a:p>
          <a:p>
            <a:r>
              <a:rPr lang="en-US" dirty="0"/>
              <a:t>Potential real gross domestic product (GDP)</a:t>
            </a:r>
          </a:p>
          <a:p>
            <a:r>
              <a:rPr lang="en-US" dirty="0"/>
              <a:t>Operating above potential GDP is only possible for a short time since it is analogous to all workers working overtime.</a:t>
            </a:r>
          </a:p>
        </p:txBody>
      </p:sp>
      <p:sp>
        <p:nvSpPr>
          <p:cNvPr id="4" name="Slide Number Placeholder 3"/>
          <p:cNvSpPr>
            <a:spLocks noGrp="1"/>
          </p:cNvSpPr>
          <p:nvPr>
            <p:ph type="sldNum" sz="quarter" idx="5"/>
          </p:nvPr>
        </p:nvSpPr>
        <p:spPr/>
        <p:txBody>
          <a:bodyPr/>
          <a:lstStyle/>
          <a:p>
            <a:fld id="{25EE5201-572A-4C89-8ECF-637E264589B7}" type="slidenum">
              <a:rPr lang="en-US" smtClean="0"/>
              <a:t>49</a:t>
            </a:fld>
            <a:endParaRPr lang="en-US"/>
          </a:p>
        </p:txBody>
      </p:sp>
    </p:spTree>
    <p:extLst>
      <p:ext uri="{BB962C8B-B14F-4D97-AF65-F5344CB8AC3E}">
        <p14:creationId xmlns:p14="http://schemas.microsoft.com/office/powerpoint/2010/main" val="25270502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 time, productivity determines level of wages in an economy. Adjustments of wages to productivity levels don’t happen quickly or smoothly. If productivity unexpectedly changes, it can affect the natural rate of unemployment. When productivity is unexpectedly lower, levels of unemployment tend to be higher. When productivity is unexpectedly higher, levels of unemployment tend to be lower. Over time, wages adjust to reflect productivity levels.</a:t>
            </a:r>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50</a:t>
            </a:fld>
            <a:endParaRPr lang="en-US"/>
          </a:p>
        </p:txBody>
      </p:sp>
    </p:spTree>
    <p:extLst>
      <p:ext uri="{BB962C8B-B14F-4D97-AF65-F5344CB8AC3E}">
        <p14:creationId xmlns:p14="http://schemas.microsoft.com/office/powerpoint/2010/main" val="132480526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Productivity rises, which increases the demand for labor. Employers and workers become used to the pattern of wage increases. Then, productivity suddenly stops increasing. However, the expectations of employers and workers for wage increases do not shift immediately, so wages keep rising as before.</a:t>
            </a:r>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51</a:t>
            </a:fld>
            <a:endParaRPr lang="en-US"/>
          </a:p>
        </p:txBody>
      </p:sp>
    </p:spTree>
    <p:extLst>
      <p:ext uri="{BB962C8B-B14F-4D97-AF65-F5344CB8AC3E}">
        <p14:creationId xmlns:p14="http://schemas.microsoft.com/office/powerpoint/2010/main" val="359897725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Productivity rises, which increases the demand for labor. Employers and workers become used to the pattern of wage increases. Then, productivity suddenly stops increasing. However, the expectations of employers and workers for wage increases do not shift immediately, so wages keep rising as before.</a:t>
            </a:r>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52</a:t>
            </a:fld>
            <a:endParaRPr lang="en-US"/>
          </a:p>
        </p:txBody>
      </p:sp>
    </p:spTree>
    <p:extLst>
      <p:ext uri="{BB962C8B-B14F-4D97-AF65-F5344CB8AC3E}">
        <p14:creationId xmlns:p14="http://schemas.microsoft.com/office/powerpoint/2010/main" val="399429273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underlying economic, social, and political factors that determine the natural rate of unemployment can change over time. For example, the internet, the growth of the temporary worker industry, and the aging of the baby boomer generation in the 1990s. The growth of the temporary worker industry has probably also helped reduce the natural rate of unemployment. The natural rate of unemployment was, on average, lower in the 1990s and the early 2000s than in the 1980s.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54</a:t>
            </a:fld>
            <a:endParaRPr lang="en-US"/>
          </a:p>
        </p:txBody>
      </p:sp>
    </p:spTree>
    <p:extLst>
      <p:ext uri="{BB962C8B-B14F-4D97-AF65-F5344CB8AC3E}">
        <p14:creationId xmlns:p14="http://schemas.microsoft.com/office/powerpoint/2010/main" val="12541219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Census Bureau carries out a monthly survey to determine the number of people in the labor force in the U.S. (more on that later). The unemployment rate is the percentage of the people in the U.S. that are unemployed, calculated this way: </a:t>
            </a:r>
          </a:p>
          <a:p>
            <a:r>
              <a:rPr lang="en-US" dirty="0"/>
              <a:t>the number of unemployed people/the number of people in the labor force*100</a:t>
            </a:r>
          </a:p>
          <a:p>
            <a:r>
              <a:rPr lang="en-US" dirty="0"/>
              <a:t>For example, using numbers from 2019:</a:t>
            </a:r>
          </a:p>
          <a:p>
            <a:r>
              <a:rPr lang="en-US" dirty="0"/>
              <a:t>6.001 million (unemployed people)/163.539 million people (labor force) = 0.036695 x 100 = 3.7% </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6</a:t>
            </a:fld>
            <a:endParaRPr lang="en-US"/>
          </a:p>
        </p:txBody>
      </p:sp>
    </p:spTree>
    <p:extLst>
      <p:ext uri="{BB962C8B-B14F-4D97-AF65-F5344CB8AC3E}">
        <p14:creationId xmlns:p14="http://schemas.microsoft.com/office/powerpoint/2010/main" val="65614971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By the standards of other high-income economies, the natural rate of unemployment in the U.S. economy appears relatively low. Many European economies have had unemployment rates hovering near 10%, or even higher, since the 1970s. Many European countries have generous welfare and unemployment benefits that impose additional costs on firms when they hire workers. When companies know that it will be difficult to fire or lay off workers, they also become hesitant about hiring in the first place.</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55</a:t>
            </a:fld>
            <a:endParaRPr lang="en-US"/>
          </a:p>
        </p:txBody>
      </p:sp>
    </p:spTree>
    <p:extLst>
      <p:ext uri="{BB962C8B-B14F-4D97-AF65-F5344CB8AC3E}">
        <p14:creationId xmlns:p14="http://schemas.microsoft.com/office/powerpoint/2010/main" val="144991112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government enacts policies, it must examine the effects on the information and incentives that employees or employers receive. Government can rethink design of unemployment assistance programs and protections to not unduly discourage supply of labor. Government can reassess rules for businesses starting up or expanding to not unduly discourage demand for labor. Governments should not repeal all laws affecting labor markets, but tradeoffs should be considered when enacting such laws.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56</a:t>
            </a:fld>
            <a:endParaRPr lang="en-US"/>
          </a:p>
        </p:txBody>
      </p:sp>
    </p:spTree>
    <p:extLst>
      <p:ext uri="{BB962C8B-B14F-4D97-AF65-F5344CB8AC3E}">
        <p14:creationId xmlns:p14="http://schemas.microsoft.com/office/powerpoint/2010/main" val="59533724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5895681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76534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Even with the out-of-the-labor-force category, there are still some people who are mislabeled in the process of categorization. Individuals that fall under the umbrella of "hidden unemployment" can be identified as discouraged or underemployed. Discouraged workers are no longer counted in the unemployed group since they are not actively looking for work. An example of someone who is underemployed is an individual with a college degree in finance who has a job as a cashier.</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7</a:t>
            </a:fld>
            <a:endParaRPr lang="en-US"/>
          </a:p>
        </p:txBody>
      </p:sp>
    </p:spTree>
    <p:extLst>
      <p:ext uri="{BB962C8B-B14F-4D97-AF65-F5344CB8AC3E}">
        <p14:creationId xmlns:p14="http://schemas.microsoft.com/office/powerpoint/2010/main" val="18903318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percentage of adults aged 16 and older in an economy that are either unemployed or employed and looking for a job.</a:t>
            </a:r>
          </a:p>
          <a:p>
            <a:r>
              <a:rPr lang="en-US" dirty="0"/>
              <a:t>"Labor force participation rate="  "</a:t>
            </a:r>
            <a:r>
              <a:rPr lang="en-US" dirty="0" err="1"/>
              <a:t>employed+unemployed</a:t>
            </a:r>
            <a:r>
              <a:rPr lang="en-US" dirty="0"/>
              <a:t>" /"total adult population"  "×100"</a:t>
            </a:r>
          </a:p>
          <a:p>
            <a:r>
              <a:rPr lang="en-US" dirty="0"/>
              <a:t>This number began climbing in the 1960s, with more women entering the workforce, and peaked in 1999/2000.</a:t>
            </a:r>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8</a:t>
            </a:fld>
            <a:endParaRPr lang="en-US"/>
          </a:p>
        </p:txBody>
      </p:sp>
    </p:spTree>
    <p:extLst>
      <p:ext uri="{BB962C8B-B14F-4D97-AF65-F5344CB8AC3E}">
        <p14:creationId xmlns:p14="http://schemas.microsoft.com/office/powerpoint/2010/main" val="1275568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report that shows the number of jobs created that month in the U.S.</a:t>
            </a:r>
          </a:p>
          <a:p>
            <a:r>
              <a:rPr lang="en-US" dirty="0"/>
              <a:t>Conducted by the Bureau of Labor Statistics</a:t>
            </a:r>
          </a:p>
          <a:p>
            <a:r>
              <a:rPr lang="en-US" dirty="0"/>
              <a:t>A survey of about 147,000 businesses and government agencies</a:t>
            </a:r>
          </a:p>
          <a:p>
            <a:r>
              <a:rPr lang="en-US" dirty="0"/>
              <a:t>Creates payroll estimates by counting all employees, the average number of weekly hours worked, and workers’ average hourly, weekly, and overtime earnings</a:t>
            </a:r>
          </a:p>
          <a:p>
            <a:r>
              <a:rPr lang="en-US" dirty="0"/>
              <a:t>Criticisms: doesn’t count the self-employed and doesn’t make distinction between full-time, well-paying jobs and part-time, minimum-wage jobs</a:t>
            </a:r>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9</a:t>
            </a:fld>
            <a:endParaRPr lang="en-US"/>
          </a:p>
        </p:txBody>
      </p:sp>
    </p:spTree>
    <p:extLst>
      <p:ext uri="{BB962C8B-B14F-4D97-AF65-F5344CB8AC3E}">
        <p14:creationId xmlns:p14="http://schemas.microsoft.com/office/powerpoint/2010/main" val="42601268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monthly survey conducted by the U.S. Census Bureau collecting unemployment data</a:t>
            </a:r>
          </a:p>
          <a:p>
            <a:r>
              <a:rPr lang="en-US" dirty="0"/>
              <a:t>Basis of the Bureau of Labor Statistics’ unemployment reports</a:t>
            </a:r>
          </a:p>
          <a:p>
            <a:r>
              <a:rPr lang="en-US" dirty="0"/>
              <a:t>Breaks the number of unemployed down by state, industry, urban/rural areas, gender, race/ethnicity, and level of education</a:t>
            </a:r>
          </a:p>
          <a:p>
            <a:r>
              <a:rPr lang="en-US" dirty="0"/>
              <a:t>Also includes information on length of unemployment and how people became unemployed</a:t>
            </a:r>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10</a:t>
            </a:fld>
            <a:endParaRPr lang="en-US"/>
          </a:p>
        </p:txBody>
      </p:sp>
    </p:spTree>
    <p:extLst>
      <p:ext uri="{BB962C8B-B14F-4D97-AF65-F5344CB8AC3E}">
        <p14:creationId xmlns:p14="http://schemas.microsoft.com/office/powerpoint/2010/main" val="798757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7/2/2021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7/2/2021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7/2/2021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7/2/2021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7/2/2021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7/2/2021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7/2/2021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7/2/2021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7/2/2021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7/2/2021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7/2/2021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7/2/2021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wm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wmf"/></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5.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wm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786226" y="2303388"/>
            <a:ext cx="8502316" cy="2585323"/>
          </a:xfrm>
          <a:prstGeom prst="rect">
            <a:avLst/>
          </a:prstGeom>
          <a:noFill/>
        </p:spPr>
        <p:txBody>
          <a:bodyPr wrap="square" rtlCol="0">
            <a:spAutoFit/>
          </a:bodyPr>
          <a:lstStyle/>
          <a:p>
            <a:pPr lvl="0" algn="ctr"/>
            <a:r>
              <a:rPr lang="en-US" sz="5400" dirty="0">
                <a:latin typeface="Century Gothic" panose="020B0502020202020204" pitchFamily="34" charset="0"/>
              </a:rPr>
              <a:t>How Economists Define and Compute Unemployment Rate</a:t>
            </a:r>
          </a:p>
        </p:txBody>
      </p:sp>
      <p:cxnSp>
        <p:nvCxnSpPr>
          <p:cNvPr id="14" name="Straight Connector 13"/>
          <p:cNvCxnSpPr/>
          <p:nvPr/>
        </p:nvCxnSpPr>
        <p:spPr>
          <a:xfrm>
            <a:off x="3071446" y="511087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Current Population Survey (CPS)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88375"/>
            <a:ext cx="9273061"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name="Equation" r:id="rId3" imgW="914400" imgH="198720" progId="Equation.DSMT4">
                  <p:embed/>
                </p:oleObj>
              </mc:Choice>
              <mc:Fallback>
                <p:oleObj name="Equation" r:id="rId3"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4"/>
                      <a:stretch>
                        <a:fillRect/>
                      </a:stretch>
                    </p:blipFill>
                    <p:spPr>
                      <a:xfrm>
                        <a:off x="4114800" y="2590800"/>
                        <a:ext cx="914400" cy="198438"/>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A7E8372D-36D2-456F-8C12-2DB123C1456A}"/>
              </a:ext>
            </a:extLst>
          </p:cNvPr>
          <p:cNvSpPr txBox="1"/>
          <p:nvPr/>
        </p:nvSpPr>
        <p:spPr>
          <a:xfrm>
            <a:off x="1782104" y="2101795"/>
            <a:ext cx="8627790" cy="3477875"/>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A monthly survey conducted by the U.S. Census Bureau collecting unemployment data</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Basis of the Bureau of Labor Statistics’ unemployment reports</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Breaks the number of unemployed down by state, industry, urban/rural areas, gender, race/ethnicity, and level of education</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Also includes information on length of unemployment and how people became unemployed</a:t>
            </a:r>
          </a:p>
        </p:txBody>
      </p:sp>
    </p:spTree>
    <p:extLst>
      <p:ext uri="{BB962C8B-B14F-4D97-AF65-F5344CB8AC3E}">
        <p14:creationId xmlns:p14="http://schemas.microsoft.com/office/powerpoint/2010/main" val="21701890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Complications of Measuring Unemployment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always complications in measuring unemployment.</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what about people who do not have jobs and would work but were discouraged by the lack of jobs and stopped looking?</a:t>
              </a:r>
            </a:p>
          </p:txBody>
        </p:sp>
      </p:grpSp>
      <p:grpSp>
        <p:nvGrpSpPr>
          <p:cNvPr id="23" name="Group 22"/>
          <p:cNvGrpSpPr/>
          <p:nvPr/>
        </p:nvGrpSpPr>
        <p:grpSpPr>
          <a:xfrm>
            <a:off x="2066922" y="3363616"/>
            <a:ext cx="8058154" cy="806935"/>
            <a:chOff x="728657" y="1025499"/>
            <a:chExt cx="8058154" cy="806935"/>
          </a:xfrm>
          <a:solidFill>
            <a:srgbClr val="627981"/>
          </a:solidFill>
        </p:grpSpPr>
        <p:sp>
          <p:nvSpPr>
            <p:cNvPr id="24" name="Rectangle 23"/>
            <p:cNvSpPr/>
            <p:nvPr/>
          </p:nvSpPr>
          <p:spPr>
            <a:xfrm>
              <a:off x="728657" y="1025499"/>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818778" y="107502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Other people may have a job like yard work, child care, or cleaning houses but are not reporting the income earned to the tax authorities.</a:t>
              </a:r>
            </a:p>
          </p:txBody>
        </p:sp>
      </p:grpSp>
      <p:sp>
        <p:nvSpPr>
          <p:cNvPr id="16" name="Rectangle 15">
            <a:extLst>
              <a:ext uri="{FF2B5EF4-FFF2-40B4-BE49-F238E27FC236}">
                <a16:creationId xmlns:a16="http://schemas.microsoft.com/office/drawing/2014/main" id="{D443DD13-F667-5949-BCC3-B10A7791D25C}"/>
              </a:ext>
            </a:extLst>
          </p:cNvPr>
          <p:cNvSpPr/>
          <p:nvPr/>
        </p:nvSpPr>
        <p:spPr>
          <a:xfrm>
            <a:off x="2066922" y="4261423"/>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 name="Rectangle 2">
            <a:extLst>
              <a:ext uri="{FF2B5EF4-FFF2-40B4-BE49-F238E27FC236}">
                <a16:creationId xmlns:a16="http://schemas.microsoft.com/office/drawing/2014/main" id="{0ABDD152-0CA4-E042-B0B2-2F0806E50217}"/>
              </a:ext>
            </a:extLst>
          </p:cNvPr>
          <p:cNvSpPr/>
          <p:nvPr/>
        </p:nvSpPr>
        <p:spPr>
          <a:xfrm>
            <a:off x="2157043" y="4307979"/>
            <a:ext cx="7807571" cy="707886"/>
          </a:xfrm>
          <a:prstGeom prst="rect">
            <a:avLst/>
          </a:prstGeom>
        </p:spPr>
        <p:txBody>
          <a:bodyPr wrap="square">
            <a:spAutoFit/>
          </a:bodyPr>
          <a:lstStyle/>
          <a:p>
            <a:pPr marL="342900" indent="-342900">
              <a:buFont typeface="Arial" panose="020B0604020202020204" pitchFamily="34" charset="0"/>
              <a:buChar char="•"/>
            </a:pPr>
            <a:r>
              <a:rPr lang="en-US" sz="2000" dirty="0">
                <a:solidFill>
                  <a:schemeClr val="bg1"/>
                </a:solidFill>
              </a:rPr>
              <a:t>Economic researchers at the BLS publish a wide array of surveys and reports that try to measure these kinds of issues.</a:t>
            </a:r>
          </a:p>
        </p:txBody>
      </p:sp>
    </p:spTree>
    <p:extLst>
      <p:ext uri="{BB962C8B-B14F-4D97-AF65-F5344CB8AC3E}">
        <p14:creationId xmlns:p14="http://schemas.microsoft.com/office/powerpoint/2010/main" val="7943909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Real World Discussion</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5" y="1463258"/>
            <a:ext cx="8789668" cy="164039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For many people, the opportunity for work is hard to come by. And for others, they are working in a field unrelated to their skills and backgrounds. Do you think you would be more frustrated out of work completely or being forced to work in a job unrelated to your interests?</a:t>
            </a:r>
          </a:p>
        </p:txBody>
      </p:sp>
      <p:pic>
        <p:nvPicPr>
          <p:cNvPr id="3" name="Picture 2" descr="A person in a lab coat">
            <a:extLst>
              <a:ext uri="{FF2B5EF4-FFF2-40B4-BE49-F238E27FC236}">
                <a16:creationId xmlns:a16="http://schemas.microsoft.com/office/drawing/2014/main" id="{738F2804-F3D4-4467-925C-5636BE0887B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46839" y="3429000"/>
            <a:ext cx="4898321" cy="3267039"/>
          </a:xfrm>
          <a:prstGeom prst="rect">
            <a:avLst/>
          </a:prstGeom>
        </p:spPr>
      </p:pic>
    </p:spTree>
    <p:extLst>
      <p:ext uri="{BB962C8B-B14F-4D97-AF65-F5344CB8AC3E}">
        <p14:creationId xmlns:p14="http://schemas.microsoft.com/office/powerpoint/2010/main" val="19455868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6" y="1544238"/>
            <a:ext cx="8789668" cy="484988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Unemployment imposes high costs, both on individuals and the economy.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Unemployed individuals suffer from loss of income and stress.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 economy with high unemployment pays the opportunity cost of unused resources.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To be counted as unemployed, a person without a job must be willing and able to work and actively looking for work; otherwise, the individual is counted as out of the labor force.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Economists define the unemployment rate as the number of unemployed persons divided by the number of persons in the labor force (not the overall adult population).</a:t>
            </a:r>
          </a:p>
        </p:txBody>
      </p:sp>
    </p:spTree>
    <p:extLst>
      <p:ext uri="{BB962C8B-B14F-4D97-AF65-F5344CB8AC3E}">
        <p14:creationId xmlns:p14="http://schemas.microsoft.com/office/powerpoint/2010/main" val="22098616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1524000" y="2526241"/>
            <a:ext cx="91440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100"/>
              <a:buFont typeface="Arial"/>
              <a:buNone/>
            </a:pPr>
            <a:r>
              <a:rPr lang="en-US" sz="5400">
                <a:solidFill>
                  <a:schemeClr val="dk1"/>
                </a:solidFill>
                <a:latin typeface="Century Gothic"/>
                <a:ea typeface="Century Gothic"/>
                <a:cs typeface="Century Gothic"/>
                <a:sym typeface="Century Gothic"/>
              </a:rPr>
              <a:t>Patterns of Unemployment</a:t>
            </a: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Clr>
                <a:schemeClr val="dk1"/>
              </a:buClr>
              <a:buSzPts val="1100"/>
              <a:buFont typeface="Arial"/>
              <a:buNone/>
            </a:pP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None/>
            </a:pPr>
            <a:endParaRPr sz="5400">
              <a:solidFill>
                <a:schemeClr val="dk1"/>
              </a:solidFill>
              <a:latin typeface="Century Gothic"/>
              <a:ea typeface="Century Gothic"/>
              <a:cs typeface="Century Gothic"/>
              <a:sym typeface="Century Gothic"/>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5" name="Google Shape;95;p14"/>
          <p:cNvGrpSpPr/>
          <p:nvPr/>
        </p:nvGrpSpPr>
        <p:grpSpPr>
          <a:xfrm>
            <a:off x="1524001" y="338445"/>
            <a:ext cx="9144000" cy="6332730"/>
            <a:chOff x="-1" y="463132"/>
            <a:chExt cx="9144000" cy="6332730"/>
          </a:xfrm>
        </p:grpSpPr>
        <p:sp>
          <p:nvSpPr>
            <p:cNvPr id="96" name="Google Shape;96;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endParaRPr dirty="0"/>
            </a:p>
          </p:txBody>
        </p:sp>
        <p:sp>
          <p:nvSpPr>
            <p:cNvPr id="97" name="Google Shape;97;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15" name="TextBox 14">
            <a:extLst>
              <a:ext uri="{FF2B5EF4-FFF2-40B4-BE49-F238E27FC236}">
                <a16:creationId xmlns:a16="http://schemas.microsoft.com/office/drawing/2014/main" id="{62AB731F-7BE4-442B-9A13-E80C5F86A985}"/>
              </a:ext>
            </a:extLst>
          </p:cNvPr>
          <p:cNvSpPr txBox="1"/>
          <p:nvPr/>
        </p:nvSpPr>
        <p:spPr>
          <a:xfrm>
            <a:off x="1164752" y="5503892"/>
            <a:ext cx="10068025" cy="1015663"/>
          </a:xfrm>
          <a:prstGeom prst="rect">
            <a:avLst/>
          </a:prstGeom>
          <a:solidFill>
            <a:srgbClr val="627981"/>
          </a:solidFill>
        </p:spPr>
        <p:txBody>
          <a:bodyPr wrap="square" rtlCol="0">
            <a:spAutoFit/>
          </a:bodyPr>
          <a:lstStyle/>
          <a:p>
            <a:pPr algn="ctr"/>
            <a:r>
              <a:rPr lang="en-US" sz="2000" dirty="0">
                <a:solidFill>
                  <a:schemeClr val="bg1"/>
                </a:solidFill>
              </a:rPr>
              <a:t>The U.S. unemployment rate moves up and down as the economy moves in and out of recessions. However, over time, the unemployment rate seems to return to a range of 4%–6%. There does not seem to be a long-term trend toward the rate moving generally higher or lower.</a:t>
            </a:r>
          </a:p>
        </p:txBody>
      </p:sp>
      <p:pic>
        <p:nvPicPr>
          <p:cNvPr id="4" name="Picture 3" descr="A line graph of U.S. unemployment rates over time.">
            <a:extLst>
              <a:ext uri="{FF2B5EF4-FFF2-40B4-BE49-F238E27FC236}">
                <a16:creationId xmlns:a16="http://schemas.microsoft.com/office/drawing/2014/main" id="{BC1D80AC-C5BA-464E-A25E-2EB32B9CD030}"/>
              </a:ext>
            </a:extLst>
          </p:cNvPr>
          <p:cNvPicPr>
            <a:picLocks noChangeAspect="1"/>
          </p:cNvPicPr>
          <p:nvPr/>
        </p:nvPicPr>
        <p:blipFill>
          <a:blip r:embed="rId3"/>
          <a:stretch>
            <a:fillRect/>
          </a:stretch>
        </p:blipFill>
        <p:spPr>
          <a:xfrm>
            <a:off x="3194626" y="1317068"/>
            <a:ext cx="5802747" cy="4033326"/>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5" name="Google Shape;95;p14"/>
          <p:cNvGrpSpPr/>
          <p:nvPr/>
        </p:nvGrpSpPr>
        <p:grpSpPr>
          <a:xfrm>
            <a:off x="1524001" y="338445"/>
            <a:ext cx="9144000" cy="6332730"/>
            <a:chOff x="-1" y="463132"/>
            <a:chExt cx="9144000" cy="6332730"/>
          </a:xfrm>
        </p:grpSpPr>
        <p:sp>
          <p:nvSpPr>
            <p:cNvPr id="96" name="Google Shape;96;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97" name="Google Shape;97;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15" name="TextBox 14">
            <a:extLst>
              <a:ext uri="{FF2B5EF4-FFF2-40B4-BE49-F238E27FC236}">
                <a16:creationId xmlns:a16="http://schemas.microsoft.com/office/drawing/2014/main" id="{62AB731F-7BE4-442B-9A13-E80C5F86A985}"/>
              </a:ext>
            </a:extLst>
          </p:cNvPr>
          <p:cNvSpPr txBox="1"/>
          <p:nvPr/>
        </p:nvSpPr>
        <p:spPr>
          <a:xfrm>
            <a:off x="2192214" y="1642333"/>
            <a:ext cx="7807571" cy="1323439"/>
          </a:xfrm>
          <a:prstGeom prst="rect">
            <a:avLst/>
          </a:prstGeom>
          <a:solidFill>
            <a:srgbClr val="627981"/>
          </a:solidFill>
        </p:spPr>
        <p:txBody>
          <a:bodyPr wrap="square" rtlCol="0">
            <a:spAutoFit/>
          </a:bodyPr>
          <a:lstStyle/>
          <a:p>
            <a:pPr algn="ctr"/>
            <a:r>
              <a:rPr lang="en-US" sz="2000" dirty="0">
                <a:solidFill>
                  <a:schemeClr val="bg1"/>
                </a:solidFill>
              </a:rPr>
              <a:t>Unemployment trends vary based on factors like age, race, gender, schooling, environment, and more. Based on where you fall among these categories and demographics, do you feel confident that you will be able to find and keep a job in the market? Why or why not?</a:t>
            </a:r>
          </a:p>
        </p:txBody>
      </p:sp>
      <p:pic>
        <p:nvPicPr>
          <p:cNvPr id="3" name="Picture 2" descr="Overhead shot of people working at a desk">
            <a:extLst>
              <a:ext uri="{FF2B5EF4-FFF2-40B4-BE49-F238E27FC236}">
                <a16:creationId xmlns:a16="http://schemas.microsoft.com/office/drawing/2014/main" id="{50E67160-9C7F-4B56-935A-DDD94C7A322A}"/>
              </a:ext>
            </a:extLst>
          </p:cNvPr>
          <p:cNvPicPr>
            <a:picLocks noChangeAspect="1"/>
          </p:cNvPicPr>
          <p:nvPr/>
        </p:nvPicPr>
        <p:blipFill>
          <a:blip r:embed="rId3"/>
          <a:stretch>
            <a:fillRect/>
          </a:stretch>
        </p:blipFill>
        <p:spPr>
          <a:xfrm>
            <a:off x="3723382" y="3470196"/>
            <a:ext cx="4745234" cy="2965771"/>
          </a:xfrm>
          <a:prstGeom prst="rect">
            <a:avLst/>
          </a:prstGeom>
        </p:spPr>
      </p:pic>
    </p:spTree>
    <p:extLst>
      <p:ext uri="{BB962C8B-B14F-4D97-AF65-F5344CB8AC3E}">
        <p14:creationId xmlns:p14="http://schemas.microsoft.com/office/powerpoint/2010/main" val="19163568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Patterns of Unemployment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0B20029D-62F1-46FE-AD78-904A8E370FB0}"/>
              </a:ext>
            </a:extLst>
          </p:cNvPr>
          <p:cNvGrpSpPr/>
          <p:nvPr/>
        </p:nvGrpSpPr>
        <p:grpSpPr>
          <a:xfrm>
            <a:off x="2066923" y="1585567"/>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6F6A3E75-8CDA-4EBA-9EA2-438C8EC5ED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8497F94-FA6F-4E3B-8F26-5B4867E38015}"/>
                </a:ext>
              </a:extLst>
            </p:cNvPr>
            <p:cNvSpPr txBox="1"/>
            <p:nvPr/>
          </p:nvSpPr>
          <p:spPr>
            <a:xfrm>
              <a:off x="639096" y="1799233"/>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Unemployment rates fluctuate over time and the fluctuations match fairly well with the economy's activity. </a:t>
              </a:r>
            </a:p>
          </p:txBody>
        </p:sp>
      </p:grpSp>
      <p:grpSp>
        <p:nvGrpSpPr>
          <p:cNvPr id="10" name="Group 9">
            <a:extLst>
              <a:ext uri="{FF2B5EF4-FFF2-40B4-BE49-F238E27FC236}">
                <a16:creationId xmlns:a16="http://schemas.microsoft.com/office/drawing/2014/main" id="{01EB8588-C63A-4B2B-9B9E-2C5060C7A2C4}"/>
              </a:ext>
            </a:extLst>
          </p:cNvPr>
          <p:cNvGrpSpPr/>
          <p:nvPr/>
        </p:nvGrpSpPr>
        <p:grpSpPr>
          <a:xfrm>
            <a:off x="2066923" y="2471278"/>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A7CB1109-2F75-46C5-B3E4-67B4C51093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A3747871-E4B2-46FD-A941-8F24DCCB6678}"/>
                </a:ext>
              </a:extLst>
            </p:cNvPr>
            <p:cNvSpPr txBox="1"/>
            <p:nvPr/>
          </p:nvSpPr>
          <p:spPr>
            <a:xfrm>
              <a:off x="639096"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During periods of recession and depression, unemployment is higher.</a:t>
              </a:r>
            </a:p>
          </p:txBody>
        </p:sp>
      </p:grpSp>
      <p:grpSp>
        <p:nvGrpSpPr>
          <p:cNvPr id="13" name="Group 12">
            <a:extLst>
              <a:ext uri="{FF2B5EF4-FFF2-40B4-BE49-F238E27FC236}">
                <a16:creationId xmlns:a16="http://schemas.microsoft.com/office/drawing/2014/main" id="{B6D8C7FD-1821-4743-B689-0B8C85C3FBD2}"/>
              </a:ext>
            </a:extLst>
          </p:cNvPr>
          <p:cNvGrpSpPr/>
          <p:nvPr/>
        </p:nvGrpSpPr>
        <p:grpSpPr>
          <a:xfrm>
            <a:off x="2066923" y="3356988"/>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9ECF966-8B67-4C0F-B2B4-01BD11458D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E74F0FD-819C-45C4-9D2E-9FEC1ECAFAED}"/>
                </a:ext>
              </a:extLst>
            </p:cNvPr>
            <p:cNvSpPr txBox="1"/>
            <p:nvPr/>
          </p:nvSpPr>
          <p:spPr>
            <a:xfrm>
              <a:off x="66821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During periods of economic growth, unemployment is lower.</a:t>
              </a:r>
            </a:p>
          </p:txBody>
        </p:sp>
      </p:grpSp>
      <p:grpSp>
        <p:nvGrpSpPr>
          <p:cNvPr id="16" name="Group 15">
            <a:extLst>
              <a:ext uri="{FF2B5EF4-FFF2-40B4-BE49-F238E27FC236}">
                <a16:creationId xmlns:a16="http://schemas.microsoft.com/office/drawing/2014/main" id="{1FA852CE-9B46-4CCB-8747-A9052910B709}"/>
              </a:ext>
            </a:extLst>
          </p:cNvPr>
          <p:cNvGrpSpPr/>
          <p:nvPr/>
        </p:nvGrpSpPr>
        <p:grpSpPr>
          <a:xfrm>
            <a:off x="2066923" y="512840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6FBDC4E3-4415-4F12-9CD8-8A034FCC80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BA55F11C-4BA7-4D76-98EF-BD8D29343189}"/>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is no significant upward or downward trend in the unemployment rate.</a:t>
              </a:r>
            </a:p>
          </p:txBody>
        </p:sp>
      </p:grpSp>
      <p:grpSp>
        <p:nvGrpSpPr>
          <p:cNvPr id="19" name="Group 18">
            <a:extLst>
              <a:ext uri="{FF2B5EF4-FFF2-40B4-BE49-F238E27FC236}">
                <a16:creationId xmlns:a16="http://schemas.microsoft.com/office/drawing/2014/main" id="{B7A976CA-D141-416A-A68E-4443029B0711}"/>
              </a:ext>
            </a:extLst>
          </p:cNvPr>
          <p:cNvGrpSpPr/>
          <p:nvPr/>
        </p:nvGrpSpPr>
        <p:grpSpPr>
          <a:xfrm>
            <a:off x="2066923" y="4242698"/>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A7EC988E-80D7-4DDA-AAEF-B767C43F9BB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71A90451-9632-4163-8B2B-0578BBDFED86}"/>
                </a:ext>
              </a:extLst>
            </p:cNvPr>
            <p:cNvSpPr txBox="1"/>
            <p:nvPr/>
          </p:nvSpPr>
          <p:spPr>
            <a:xfrm>
              <a:off x="639096" y="1953121"/>
              <a:ext cx="796198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Unemployment can dip relatively low, but it never falls below zero. </a:t>
              </a:r>
            </a:p>
          </p:txBody>
        </p:sp>
      </p:grpSp>
    </p:spTree>
    <p:extLst>
      <p:ext uri="{BB962C8B-B14F-4D97-AF65-F5344CB8AC3E}">
        <p14:creationId xmlns:p14="http://schemas.microsoft.com/office/powerpoint/2010/main" val="40219888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17"/>
          <p:cNvSpPr txBox="1"/>
          <p:nvPr/>
        </p:nvSpPr>
        <p:spPr>
          <a:xfrm>
            <a:off x="1524001" y="338445"/>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Patterns of Unemployment - Gender</a:t>
            </a:r>
            <a:endParaRPr/>
          </a:p>
        </p:txBody>
      </p:sp>
      <p:cxnSp>
        <p:nvCxnSpPr>
          <p:cNvPr id="137" name="Google Shape;137;p17"/>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14" name="TextBox 13">
            <a:extLst>
              <a:ext uri="{FF2B5EF4-FFF2-40B4-BE49-F238E27FC236}">
                <a16:creationId xmlns:a16="http://schemas.microsoft.com/office/drawing/2014/main" id="{8CFC47C4-DC38-4210-A666-53B52E3FCC92}"/>
              </a:ext>
            </a:extLst>
          </p:cNvPr>
          <p:cNvSpPr txBox="1"/>
          <p:nvPr/>
        </p:nvSpPr>
        <p:spPr>
          <a:xfrm>
            <a:off x="2192214" y="5213488"/>
            <a:ext cx="7807571" cy="1323439"/>
          </a:xfrm>
          <a:prstGeom prst="rect">
            <a:avLst/>
          </a:prstGeom>
          <a:solidFill>
            <a:srgbClr val="627981"/>
          </a:solidFill>
        </p:spPr>
        <p:txBody>
          <a:bodyPr wrap="square" rtlCol="0">
            <a:spAutoFit/>
          </a:bodyPr>
          <a:lstStyle/>
          <a:p>
            <a:pPr algn="ctr"/>
            <a:r>
              <a:rPr lang="en-US" sz="2000" dirty="0">
                <a:solidFill>
                  <a:schemeClr val="bg1"/>
                </a:solidFill>
              </a:rPr>
              <a:t>Unemployment rates for men used to be lower than unemployment rates for women. However, in recent decades, the two rates have been very close, often with the unemployment rate for men somewhat higher, especially during and soon after the Great Recession.</a:t>
            </a:r>
          </a:p>
        </p:txBody>
      </p:sp>
      <p:pic>
        <p:nvPicPr>
          <p:cNvPr id="3" name="Picture 2" descr="A line graph comparing unemployment for men and women over time.">
            <a:extLst>
              <a:ext uri="{FF2B5EF4-FFF2-40B4-BE49-F238E27FC236}">
                <a16:creationId xmlns:a16="http://schemas.microsoft.com/office/drawing/2014/main" id="{635EEC16-E2C9-42DC-9F5C-7F1C03FCE7E7}"/>
              </a:ext>
            </a:extLst>
          </p:cNvPr>
          <p:cNvPicPr>
            <a:picLocks noChangeAspect="1"/>
          </p:cNvPicPr>
          <p:nvPr/>
        </p:nvPicPr>
        <p:blipFill>
          <a:blip r:embed="rId3"/>
          <a:stretch>
            <a:fillRect/>
          </a:stretch>
        </p:blipFill>
        <p:spPr>
          <a:xfrm>
            <a:off x="2695840" y="1448451"/>
            <a:ext cx="6800320" cy="3519673"/>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17"/>
          <p:cNvSpPr txBox="1"/>
          <p:nvPr/>
        </p:nvSpPr>
        <p:spPr>
          <a:xfrm>
            <a:off x="1524001" y="338445"/>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Patterns of Unemployment - Age</a:t>
            </a:r>
            <a:endParaRPr dirty="0"/>
          </a:p>
        </p:txBody>
      </p:sp>
      <p:cxnSp>
        <p:nvCxnSpPr>
          <p:cNvPr id="137" name="Google Shape;137;p17"/>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14" name="TextBox 13">
            <a:extLst>
              <a:ext uri="{FF2B5EF4-FFF2-40B4-BE49-F238E27FC236}">
                <a16:creationId xmlns:a16="http://schemas.microsoft.com/office/drawing/2014/main" id="{8CFC47C4-DC38-4210-A666-53B52E3FCC92}"/>
              </a:ext>
            </a:extLst>
          </p:cNvPr>
          <p:cNvSpPr txBox="1"/>
          <p:nvPr/>
        </p:nvSpPr>
        <p:spPr>
          <a:xfrm>
            <a:off x="2192214" y="5882873"/>
            <a:ext cx="7807571" cy="707886"/>
          </a:xfrm>
          <a:prstGeom prst="rect">
            <a:avLst/>
          </a:prstGeom>
          <a:solidFill>
            <a:srgbClr val="627981"/>
          </a:solidFill>
        </p:spPr>
        <p:txBody>
          <a:bodyPr wrap="square" rtlCol="0">
            <a:spAutoFit/>
          </a:bodyPr>
          <a:lstStyle/>
          <a:p>
            <a:pPr algn="ctr"/>
            <a:r>
              <a:rPr lang="en-US" sz="2000" dirty="0">
                <a:solidFill>
                  <a:schemeClr val="bg1"/>
                </a:solidFill>
              </a:rPr>
              <a:t>Unemployment rates are highest for the very young and become lower with age.</a:t>
            </a:r>
          </a:p>
        </p:txBody>
      </p:sp>
      <p:pic>
        <p:nvPicPr>
          <p:cNvPr id="4" name="Picture 3" descr="A line graph comparing unemployment for various age groups over time.">
            <a:extLst>
              <a:ext uri="{FF2B5EF4-FFF2-40B4-BE49-F238E27FC236}">
                <a16:creationId xmlns:a16="http://schemas.microsoft.com/office/drawing/2014/main" id="{A2F07EE0-0B1D-4E1C-A772-3A09A33335DA}"/>
              </a:ext>
            </a:extLst>
          </p:cNvPr>
          <p:cNvPicPr>
            <a:picLocks noChangeAspect="1"/>
          </p:cNvPicPr>
          <p:nvPr/>
        </p:nvPicPr>
        <p:blipFill>
          <a:blip r:embed="rId3"/>
          <a:stretch>
            <a:fillRect/>
          </a:stretch>
        </p:blipFill>
        <p:spPr>
          <a:xfrm>
            <a:off x="2447802" y="1383272"/>
            <a:ext cx="7296394" cy="4189751"/>
          </a:xfrm>
          <a:prstGeom prst="rect">
            <a:avLst/>
          </a:prstGeom>
        </p:spPr>
      </p:pic>
    </p:spTree>
    <p:extLst>
      <p:ext uri="{BB962C8B-B14F-4D97-AF65-F5344CB8AC3E}">
        <p14:creationId xmlns:p14="http://schemas.microsoft.com/office/powerpoint/2010/main" val="34985052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0B20029D-62F1-46FE-AD78-904A8E370FB0}"/>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6F6A3E75-8CDA-4EBA-9EA2-438C8EC5ED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8497F94-FA6F-4E3B-8F26-5B4867E38015}"/>
                </a:ext>
              </a:extLst>
            </p:cNvPr>
            <p:cNvSpPr txBox="1"/>
            <p:nvPr/>
          </p:nvSpPr>
          <p:spPr>
            <a:xfrm>
              <a:off x="542921" y="179570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human costs of unemployment alone would justify making it a public policy priority to have a low level of unemployment.</a:t>
              </a:r>
            </a:p>
          </p:txBody>
        </p:sp>
      </p:grpSp>
      <p:grpSp>
        <p:nvGrpSpPr>
          <p:cNvPr id="10" name="Group 9">
            <a:extLst>
              <a:ext uri="{FF2B5EF4-FFF2-40B4-BE49-F238E27FC236}">
                <a16:creationId xmlns:a16="http://schemas.microsoft.com/office/drawing/2014/main" id="{01EB8588-C63A-4B2B-9B9E-2C5060C7A2C4}"/>
              </a:ext>
            </a:extLst>
          </p:cNvPr>
          <p:cNvGrpSpPr/>
          <p:nvPr/>
        </p:nvGrpSpPr>
        <p:grpSpPr>
          <a:xfrm>
            <a:off x="2066921" y="2471278"/>
            <a:ext cx="8058156" cy="806935"/>
            <a:chOff x="542921" y="1736761"/>
            <a:chExt cx="8058156" cy="806935"/>
          </a:xfrm>
          <a:solidFill>
            <a:srgbClr val="627981"/>
          </a:solidFill>
        </p:grpSpPr>
        <p:sp>
          <p:nvSpPr>
            <p:cNvPr id="11" name="Rectangle 10">
              <a:extLst>
                <a:ext uri="{FF2B5EF4-FFF2-40B4-BE49-F238E27FC236}">
                  <a16:creationId xmlns:a16="http://schemas.microsoft.com/office/drawing/2014/main" id="{A7CB1109-2F75-46C5-B3E4-67B4C51093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A3747871-E4B2-46FD-A941-8F24DCCB6678}"/>
                </a:ext>
              </a:extLst>
            </p:cNvPr>
            <p:cNvSpPr txBox="1"/>
            <p:nvPr/>
          </p:nvSpPr>
          <p:spPr>
            <a:xfrm>
              <a:off x="542921" y="194384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Unemployment includes economic costs to the broader society.</a:t>
              </a:r>
            </a:p>
          </p:txBody>
        </p:sp>
      </p:grpSp>
      <p:grpSp>
        <p:nvGrpSpPr>
          <p:cNvPr id="13" name="Group 12">
            <a:extLst>
              <a:ext uri="{FF2B5EF4-FFF2-40B4-BE49-F238E27FC236}">
                <a16:creationId xmlns:a16="http://schemas.microsoft.com/office/drawing/2014/main" id="{B6D8C7FD-1821-4743-B689-0B8C85C3FBD2}"/>
              </a:ext>
            </a:extLst>
          </p:cNvPr>
          <p:cNvGrpSpPr/>
          <p:nvPr/>
        </p:nvGrpSpPr>
        <p:grpSpPr>
          <a:xfrm>
            <a:off x="2066920" y="3356988"/>
            <a:ext cx="8058157" cy="806935"/>
            <a:chOff x="542920" y="1736761"/>
            <a:chExt cx="8058157" cy="806935"/>
          </a:xfrm>
          <a:solidFill>
            <a:srgbClr val="627981"/>
          </a:solidFill>
        </p:grpSpPr>
        <p:sp>
          <p:nvSpPr>
            <p:cNvPr id="14" name="Rectangle 13">
              <a:extLst>
                <a:ext uri="{FF2B5EF4-FFF2-40B4-BE49-F238E27FC236}">
                  <a16:creationId xmlns:a16="http://schemas.microsoft.com/office/drawing/2014/main" id="{69ECF966-8B67-4C0F-B2B4-01BD11458D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E74F0FD-819C-45C4-9D2E-9FEC1ECAFAED}"/>
                </a:ext>
              </a:extLst>
            </p:cNvPr>
            <p:cNvSpPr txBox="1"/>
            <p:nvPr/>
          </p:nvSpPr>
          <p:spPr>
            <a:xfrm>
              <a:off x="542920" y="178420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millions of unemployed but willing workers cannot find jobs, economic resources are unused.</a:t>
              </a:r>
            </a:p>
          </p:txBody>
        </p:sp>
      </p:grpSp>
      <p:grpSp>
        <p:nvGrpSpPr>
          <p:cNvPr id="16" name="Group 15">
            <a:extLst>
              <a:ext uri="{FF2B5EF4-FFF2-40B4-BE49-F238E27FC236}">
                <a16:creationId xmlns:a16="http://schemas.microsoft.com/office/drawing/2014/main" id="{492691D5-0885-45C2-8506-DC07A708F562}"/>
              </a:ext>
            </a:extLst>
          </p:cNvPr>
          <p:cNvGrpSpPr/>
          <p:nvPr/>
        </p:nvGrpSpPr>
        <p:grpSpPr>
          <a:xfrm>
            <a:off x="2066921" y="4265444"/>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5E61CD05-D8E5-4E8C-90C6-52BF38665B6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8BBB1563-73C9-4195-BC2C-C9630F59DB13}"/>
                </a:ext>
              </a:extLst>
            </p:cNvPr>
            <p:cNvSpPr txBox="1"/>
            <p:nvPr/>
          </p:nvSpPr>
          <p:spPr>
            <a:xfrm>
              <a:off x="542921" y="17942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opportunity cost of unemployment is the output that the unemployed workers could have produced.</a:t>
              </a:r>
            </a:p>
          </p:txBody>
        </p:sp>
      </p:grpSp>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Patterns of Unemployment - Age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0B20029D-62F1-46FE-AD78-904A8E370FB0}"/>
              </a:ext>
            </a:extLst>
          </p:cNvPr>
          <p:cNvGrpSpPr/>
          <p:nvPr/>
        </p:nvGrpSpPr>
        <p:grpSpPr>
          <a:xfrm>
            <a:off x="2066923" y="1585567"/>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6F6A3E75-8CDA-4EBA-9EA2-438C8EC5ED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8497F94-FA6F-4E3B-8F26-5B4867E38015}"/>
                </a:ext>
              </a:extLst>
            </p:cNvPr>
            <p:cNvSpPr txBox="1"/>
            <p:nvPr/>
          </p:nvSpPr>
          <p:spPr>
            <a:xfrm>
              <a:off x="639096" y="1799233"/>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Younger workers tend to have higher rates of unemployment, while middle-aged workers typically have lower rates of unemployment.</a:t>
              </a:r>
            </a:p>
          </p:txBody>
        </p:sp>
      </p:grpSp>
      <p:grpSp>
        <p:nvGrpSpPr>
          <p:cNvPr id="10" name="Group 9">
            <a:extLst>
              <a:ext uri="{FF2B5EF4-FFF2-40B4-BE49-F238E27FC236}">
                <a16:creationId xmlns:a16="http://schemas.microsoft.com/office/drawing/2014/main" id="{01EB8588-C63A-4B2B-9B9E-2C5060C7A2C4}"/>
              </a:ext>
            </a:extLst>
          </p:cNvPr>
          <p:cNvGrpSpPr/>
          <p:nvPr/>
        </p:nvGrpSpPr>
        <p:grpSpPr>
          <a:xfrm>
            <a:off x="2066923" y="2471278"/>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A7CB1109-2F75-46C5-B3E4-67B4C51093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A3747871-E4B2-46FD-A941-8F24DCCB6678}"/>
                </a:ext>
              </a:extLst>
            </p:cNvPr>
            <p:cNvSpPr txBox="1"/>
            <p:nvPr/>
          </p:nvSpPr>
          <p:spPr>
            <a:xfrm>
              <a:off x="639096"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Middle-aged workers more heavily feel the responsibility of needing to have a job.</a:t>
              </a:r>
            </a:p>
          </p:txBody>
        </p:sp>
      </p:grpSp>
      <p:grpSp>
        <p:nvGrpSpPr>
          <p:cNvPr id="13" name="Group 12">
            <a:extLst>
              <a:ext uri="{FF2B5EF4-FFF2-40B4-BE49-F238E27FC236}">
                <a16:creationId xmlns:a16="http://schemas.microsoft.com/office/drawing/2014/main" id="{B6D8C7FD-1821-4743-B689-0B8C85C3FBD2}"/>
              </a:ext>
            </a:extLst>
          </p:cNvPr>
          <p:cNvGrpSpPr/>
          <p:nvPr/>
        </p:nvGrpSpPr>
        <p:grpSpPr>
          <a:xfrm>
            <a:off x="2066923" y="3356988"/>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9ECF966-8B67-4C0F-B2B4-01BD11458D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E74F0FD-819C-45C4-9D2E-9FEC1ECAFAED}"/>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Younger workers move in and out of jobs more than middle-aged workers.</a:t>
              </a:r>
            </a:p>
          </p:txBody>
        </p:sp>
      </p:grpSp>
      <p:grpSp>
        <p:nvGrpSpPr>
          <p:cNvPr id="19" name="Group 18">
            <a:extLst>
              <a:ext uri="{FF2B5EF4-FFF2-40B4-BE49-F238E27FC236}">
                <a16:creationId xmlns:a16="http://schemas.microsoft.com/office/drawing/2014/main" id="{B7A976CA-D141-416A-A68E-4443029B0711}"/>
              </a:ext>
            </a:extLst>
          </p:cNvPr>
          <p:cNvGrpSpPr/>
          <p:nvPr/>
        </p:nvGrpSpPr>
        <p:grpSpPr>
          <a:xfrm>
            <a:off x="2066923" y="4242698"/>
            <a:ext cx="8058154" cy="806935"/>
            <a:chOff x="542923" y="1736761"/>
            <a:chExt cx="8087272" cy="806935"/>
          </a:xfrm>
          <a:solidFill>
            <a:srgbClr val="627981"/>
          </a:solidFill>
        </p:grpSpPr>
        <p:sp>
          <p:nvSpPr>
            <p:cNvPr id="20" name="Rectangle 19">
              <a:extLst>
                <a:ext uri="{FF2B5EF4-FFF2-40B4-BE49-F238E27FC236}">
                  <a16:creationId xmlns:a16="http://schemas.microsoft.com/office/drawing/2014/main" id="{A7EC988E-80D7-4DDA-AAEF-B767C43F9BBE}"/>
                </a:ext>
              </a:extLst>
            </p:cNvPr>
            <p:cNvSpPr/>
            <p:nvPr/>
          </p:nvSpPr>
          <p:spPr>
            <a:xfrm>
              <a:off x="542923" y="1736761"/>
              <a:ext cx="8087272"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71A90451-9632-4163-8B2B-0578BBDFED86}"/>
                </a:ext>
              </a:extLst>
            </p:cNvPr>
            <p:cNvSpPr txBox="1"/>
            <p:nvPr/>
          </p:nvSpPr>
          <p:spPr>
            <a:xfrm>
              <a:off x="668214" y="1775598"/>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Elderly workers have extremely low rates of unemployment because those who have retired have exited the labor force.</a:t>
              </a:r>
            </a:p>
          </p:txBody>
        </p:sp>
      </p:grpSp>
    </p:spTree>
    <p:extLst>
      <p:ext uri="{BB962C8B-B14F-4D97-AF65-F5344CB8AC3E}">
        <p14:creationId xmlns:p14="http://schemas.microsoft.com/office/powerpoint/2010/main" val="33420322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19"/>
          <p:cNvSpPr txBox="1"/>
          <p:nvPr/>
        </p:nvSpPr>
        <p:spPr>
          <a:xfrm>
            <a:off x="1524001" y="338445"/>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Patterns of Unemployment - Race</a:t>
            </a:r>
            <a:endParaRPr/>
          </a:p>
        </p:txBody>
      </p:sp>
      <p:cxnSp>
        <p:nvCxnSpPr>
          <p:cNvPr id="172" name="Google Shape;172;p19"/>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11" name="TextBox 10">
            <a:extLst>
              <a:ext uri="{FF2B5EF4-FFF2-40B4-BE49-F238E27FC236}">
                <a16:creationId xmlns:a16="http://schemas.microsoft.com/office/drawing/2014/main" id="{6F9A6BE7-A6CB-43A6-93FD-9D605C25EEDF}"/>
              </a:ext>
            </a:extLst>
          </p:cNvPr>
          <p:cNvSpPr txBox="1"/>
          <p:nvPr/>
        </p:nvSpPr>
        <p:spPr>
          <a:xfrm>
            <a:off x="1524001" y="5633463"/>
            <a:ext cx="9144000" cy="1015663"/>
          </a:xfrm>
          <a:prstGeom prst="rect">
            <a:avLst/>
          </a:prstGeom>
          <a:solidFill>
            <a:srgbClr val="627981"/>
          </a:solidFill>
        </p:spPr>
        <p:txBody>
          <a:bodyPr wrap="square" rtlCol="0">
            <a:spAutoFit/>
          </a:bodyPr>
          <a:lstStyle/>
          <a:p>
            <a:pPr algn="ctr"/>
            <a:r>
              <a:rPr lang="en-US" sz="2000" dirty="0">
                <a:solidFill>
                  <a:schemeClr val="bg1"/>
                </a:solidFill>
              </a:rPr>
              <a:t>Although unemployment rates for all groups tend to rise and fall together, the unemployment rate for Blacks is typically about twice as high as for whites, while the unemployment rate for Hispanics is in-between.</a:t>
            </a:r>
          </a:p>
        </p:txBody>
      </p:sp>
      <p:pic>
        <p:nvPicPr>
          <p:cNvPr id="3" name="Picture 2" descr="A line graph comparing unemployment for various ethnic groups over time.">
            <a:extLst>
              <a:ext uri="{FF2B5EF4-FFF2-40B4-BE49-F238E27FC236}">
                <a16:creationId xmlns:a16="http://schemas.microsoft.com/office/drawing/2014/main" id="{D7BF941D-381E-4CF0-B0C1-515EF12C5E5E}"/>
              </a:ext>
            </a:extLst>
          </p:cNvPr>
          <p:cNvPicPr>
            <a:picLocks noChangeAspect="1"/>
          </p:cNvPicPr>
          <p:nvPr/>
        </p:nvPicPr>
        <p:blipFill>
          <a:blip r:embed="rId3"/>
          <a:stretch>
            <a:fillRect/>
          </a:stretch>
        </p:blipFill>
        <p:spPr>
          <a:xfrm>
            <a:off x="2419396" y="1323016"/>
            <a:ext cx="7205867" cy="4127572"/>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20"/>
          <p:cNvSpPr txBox="1"/>
          <p:nvPr/>
        </p:nvSpPr>
        <p:spPr>
          <a:xfrm>
            <a:off x="1524001" y="338445"/>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Patterns of Unemployment - Education</a:t>
            </a:r>
            <a:endParaRPr/>
          </a:p>
        </p:txBody>
      </p:sp>
      <p:cxnSp>
        <p:nvCxnSpPr>
          <p:cNvPr id="184" name="Google Shape;184;p20"/>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0" name="Group 9">
            <a:extLst>
              <a:ext uri="{FF2B5EF4-FFF2-40B4-BE49-F238E27FC236}">
                <a16:creationId xmlns:a16="http://schemas.microsoft.com/office/drawing/2014/main" id="{1285944B-A4A1-40FB-8308-87B862F78432}"/>
              </a:ext>
            </a:extLst>
          </p:cNvPr>
          <p:cNvGrpSpPr/>
          <p:nvPr/>
        </p:nvGrpSpPr>
        <p:grpSpPr>
          <a:xfrm>
            <a:off x="2066923" y="1585567"/>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949D0FF8-7CCB-4A87-9067-53FDBFF6D98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63F503E7-4411-400E-809F-8BAA0C8C993C}"/>
                </a:ext>
              </a:extLst>
            </p:cNvPr>
            <p:cNvSpPr txBox="1"/>
            <p:nvPr/>
          </p:nvSpPr>
          <p:spPr>
            <a:xfrm>
              <a:off x="639096" y="1940173"/>
              <a:ext cx="796198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 Those with less education typically suffer higher unemployment rates.</a:t>
              </a:r>
            </a:p>
          </p:txBody>
        </p:sp>
      </p:grpSp>
      <p:grpSp>
        <p:nvGrpSpPr>
          <p:cNvPr id="13" name="Group 12">
            <a:extLst>
              <a:ext uri="{FF2B5EF4-FFF2-40B4-BE49-F238E27FC236}">
                <a16:creationId xmlns:a16="http://schemas.microsoft.com/office/drawing/2014/main" id="{19ED7886-C0A2-41DA-A00E-678971507FCF}"/>
              </a:ext>
            </a:extLst>
          </p:cNvPr>
          <p:cNvGrpSpPr/>
          <p:nvPr/>
        </p:nvGrpSpPr>
        <p:grpSpPr>
          <a:xfrm>
            <a:off x="2066923" y="2471278"/>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368EA268-90AC-4EE0-BB2B-5588BFC88C5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BBA4E909-8DF5-4156-880D-DA962802DBD0}"/>
                </a:ext>
              </a:extLst>
            </p:cNvPr>
            <p:cNvSpPr txBox="1"/>
            <p:nvPr/>
          </p:nvSpPr>
          <p:spPr>
            <a:xfrm>
              <a:off x="639096"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Additional education usually offers better connections to the labor market and higher demand.</a:t>
              </a:r>
            </a:p>
          </p:txBody>
        </p:sp>
      </p:grpSp>
      <p:graphicFrame>
        <p:nvGraphicFramePr>
          <p:cNvPr id="19" name="Table 2">
            <a:extLst>
              <a:ext uri="{FF2B5EF4-FFF2-40B4-BE49-F238E27FC236}">
                <a16:creationId xmlns:a16="http://schemas.microsoft.com/office/drawing/2014/main" id="{C9E70E48-27FF-4004-AFE5-BD637EA4F231}"/>
              </a:ext>
            </a:extLst>
          </p:cNvPr>
          <p:cNvGraphicFramePr>
            <a:graphicFrameLocks noGrp="1"/>
          </p:cNvGraphicFramePr>
          <p:nvPr/>
        </p:nvGraphicFramePr>
        <p:xfrm>
          <a:off x="2032000" y="3671407"/>
          <a:ext cx="8128000" cy="222504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393769181"/>
                    </a:ext>
                  </a:extLst>
                </a:gridCol>
                <a:gridCol w="4064000">
                  <a:extLst>
                    <a:ext uri="{9D8B030D-6E8A-4147-A177-3AD203B41FA5}">
                      <a16:colId xmlns:a16="http://schemas.microsoft.com/office/drawing/2014/main" val="265685940"/>
                    </a:ext>
                  </a:extLst>
                </a:gridCol>
              </a:tblGrid>
              <a:tr h="370840">
                <a:tc gridSpan="2">
                  <a:txBody>
                    <a:bodyPr/>
                    <a:lstStyle/>
                    <a:p>
                      <a:pPr algn="ctr"/>
                      <a:r>
                        <a:rPr lang="en-US" dirty="0">
                          <a:solidFill>
                            <a:schemeClr val="tx1"/>
                          </a:solidFill>
                        </a:rPr>
                        <a:t>Unemployment by Level of Education, February 2020 (Source: BLS)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69833773"/>
                  </a:ext>
                </a:extLst>
              </a:tr>
              <a:tr h="370840">
                <a:tc>
                  <a:txBody>
                    <a:bodyPr/>
                    <a:lstStyle/>
                    <a:p>
                      <a:pPr algn="ctr"/>
                      <a:r>
                        <a:rPr lang="en-US" b="1" dirty="0">
                          <a:solidFill>
                            <a:schemeClr val="tx1"/>
                          </a:solidFill>
                        </a:rPr>
                        <a:t>Level of Education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Unemployment Rate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48981142"/>
                  </a:ext>
                </a:extLst>
              </a:tr>
              <a:tr h="370840">
                <a:tc>
                  <a:txBody>
                    <a:bodyPr/>
                    <a:lstStyle/>
                    <a:p>
                      <a:pPr algn="ctr"/>
                      <a:r>
                        <a:rPr lang="en-US" dirty="0">
                          <a:solidFill>
                            <a:schemeClr val="tx1"/>
                          </a:solidFill>
                        </a:rPr>
                        <a:t>Some high school, did not graduate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59579430"/>
                  </a:ext>
                </a:extLst>
              </a:tr>
              <a:tr h="370840">
                <a:tc>
                  <a:txBody>
                    <a:bodyPr/>
                    <a:lstStyle/>
                    <a:p>
                      <a:pPr algn="ctr"/>
                      <a:r>
                        <a:rPr lang="en-US" dirty="0">
                          <a:solidFill>
                            <a:schemeClr val="tx1"/>
                          </a:solidFill>
                        </a:rPr>
                        <a:t>High school graduate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93212514"/>
                  </a:ext>
                </a:extLst>
              </a:tr>
              <a:tr h="370840">
                <a:tc>
                  <a:txBody>
                    <a:bodyPr/>
                    <a:lstStyle/>
                    <a:p>
                      <a:pPr algn="ctr"/>
                      <a:r>
                        <a:rPr lang="en-US" dirty="0">
                          <a:solidFill>
                            <a:schemeClr val="tx1"/>
                          </a:solidFill>
                        </a:rPr>
                        <a:t>Some college or associate degree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12415105"/>
                  </a:ext>
                </a:extLst>
              </a:tr>
              <a:tr h="370840">
                <a:tc>
                  <a:txBody>
                    <a:bodyPr/>
                    <a:lstStyle/>
                    <a:p>
                      <a:pPr algn="ctr"/>
                      <a:r>
                        <a:rPr lang="en-US" dirty="0">
                          <a:solidFill>
                            <a:schemeClr val="tx1"/>
                          </a:solidFill>
                        </a:rPr>
                        <a:t>Bachelor's degree and higher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59654081"/>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20"/>
          <p:cNvSpPr txBox="1"/>
          <p:nvPr/>
        </p:nvSpPr>
        <p:spPr>
          <a:xfrm>
            <a:off x="1524001" y="338445"/>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Patterns of Unemployment - Education</a:t>
            </a:r>
            <a:endParaRPr/>
          </a:p>
        </p:txBody>
      </p:sp>
      <p:cxnSp>
        <p:nvCxnSpPr>
          <p:cNvPr id="184" name="Google Shape;184;p20"/>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12" name="TextBox 11">
            <a:extLst>
              <a:ext uri="{FF2B5EF4-FFF2-40B4-BE49-F238E27FC236}">
                <a16:creationId xmlns:a16="http://schemas.microsoft.com/office/drawing/2014/main" id="{63F503E7-4411-400E-809F-8BAA0C8C993C}"/>
              </a:ext>
            </a:extLst>
          </p:cNvPr>
          <p:cNvSpPr txBox="1"/>
          <p:nvPr/>
        </p:nvSpPr>
        <p:spPr>
          <a:xfrm>
            <a:off x="2115009" y="1672977"/>
            <a:ext cx="7961981" cy="707886"/>
          </a:xfrm>
          <a:prstGeom prst="rect">
            <a:avLst/>
          </a:prstGeom>
          <a:solidFill>
            <a:srgbClr val="627981"/>
          </a:solidFill>
        </p:spPr>
        <p:txBody>
          <a:bodyPr wrap="square" rtlCol="0">
            <a:spAutoFit/>
          </a:bodyPr>
          <a:lstStyle/>
          <a:p>
            <a:pPr algn="ctr"/>
            <a:r>
              <a:rPr lang="en-US" sz="2000" dirty="0">
                <a:solidFill>
                  <a:schemeClr val="bg1"/>
                </a:solidFill>
              </a:rPr>
              <a:t> The BLS also provides information on the reasons for and duration of unemployment.</a:t>
            </a:r>
          </a:p>
        </p:txBody>
      </p:sp>
      <p:graphicFrame>
        <p:nvGraphicFramePr>
          <p:cNvPr id="2" name="Table 2">
            <a:extLst>
              <a:ext uri="{FF2B5EF4-FFF2-40B4-BE49-F238E27FC236}">
                <a16:creationId xmlns:a16="http://schemas.microsoft.com/office/drawing/2014/main" id="{FE8A58B5-0FAE-4477-ADD5-033281E36016}"/>
              </a:ext>
            </a:extLst>
          </p:cNvPr>
          <p:cNvGraphicFramePr>
            <a:graphicFrameLocks noGrp="1"/>
          </p:cNvGraphicFramePr>
          <p:nvPr/>
        </p:nvGraphicFramePr>
        <p:xfrm>
          <a:off x="2031999" y="2792306"/>
          <a:ext cx="8128000" cy="259588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3543908531"/>
                    </a:ext>
                  </a:extLst>
                </a:gridCol>
                <a:gridCol w="4064000">
                  <a:extLst>
                    <a:ext uri="{9D8B030D-6E8A-4147-A177-3AD203B41FA5}">
                      <a16:colId xmlns:a16="http://schemas.microsoft.com/office/drawing/2014/main" val="1470330332"/>
                    </a:ext>
                  </a:extLst>
                </a:gridCol>
              </a:tblGrid>
              <a:tr h="370840">
                <a:tc gridSpan="2">
                  <a:txBody>
                    <a:bodyPr/>
                    <a:lstStyle/>
                    <a:p>
                      <a:pPr algn="ctr"/>
                      <a:r>
                        <a:rPr lang="en-US" dirty="0">
                          <a:solidFill>
                            <a:schemeClr val="tx1"/>
                          </a:solidFill>
                        </a:rPr>
                        <a:t>Reasons for Unemployment, 2019 (Source: BLS)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79000197"/>
                  </a:ext>
                </a:extLst>
              </a:tr>
              <a:tr h="370840">
                <a:tc>
                  <a:txBody>
                    <a:bodyPr/>
                    <a:lstStyle/>
                    <a:p>
                      <a:pPr algn="ctr"/>
                      <a:r>
                        <a:rPr lang="en-US" b="1" dirty="0">
                          <a:solidFill>
                            <a:schemeClr val="tx1"/>
                          </a:solidFill>
                        </a:rPr>
                        <a:t>Reason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Percentage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67129138"/>
                  </a:ext>
                </a:extLst>
              </a:tr>
              <a:tr h="370840">
                <a:tc>
                  <a:txBody>
                    <a:bodyPr/>
                    <a:lstStyle/>
                    <a:p>
                      <a:pPr algn="ctr"/>
                      <a:r>
                        <a:rPr lang="en-US" dirty="0">
                          <a:solidFill>
                            <a:schemeClr val="tx1"/>
                          </a:solidFill>
                        </a:rPr>
                        <a:t>New entrants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9.8%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42906078"/>
                  </a:ext>
                </a:extLst>
              </a:tr>
              <a:tr h="370840">
                <a:tc>
                  <a:txBody>
                    <a:bodyPr/>
                    <a:lstStyle/>
                    <a:p>
                      <a:pPr algn="ctr"/>
                      <a:r>
                        <a:rPr lang="en-US" dirty="0">
                          <a:solidFill>
                            <a:schemeClr val="tx1"/>
                          </a:solidFill>
                        </a:rPr>
                        <a:t>Re-entrants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30.2%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90132806"/>
                  </a:ext>
                </a:extLst>
              </a:tr>
              <a:tr h="370840">
                <a:tc>
                  <a:txBody>
                    <a:bodyPr/>
                    <a:lstStyle/>
                    <a:p>
                      <a:pPr algn="ctr"/>
                      <a:r>
                        <a:rPr lang="en-US" dirty="0">
                          <a:solidFill>
                            <a:schemeClr val="tx1"/>
                          </a:solidFill>
                        </a:rPr>
                        <a:t>Job leavers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3228336"/>
                  </a:ext>
                </a:extLst>
              </a:tr>
              <a:tr h="370840">
                <a:tc>
                  <a:txBody>
                    <a:bodyPr/>
                    <a:lstStyle/>
                    <a:p>
                      <a:pPr algn="ctr"/>
                      <a:r>
                        <a:rPr lang="en-US" dirty="0">
                          <a:solidFill>
                            <a:schemeClr val="tx1"/>
                          </a:solidFill>
                        </a:rPr>
                        <a:t>Job losers: temporary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10741066"/>
                  </a:ext>
                </a:extLst>
              </a:tr>
              <a:tr h="370840">
                <a:tc>
                  <a:txBody>
                    <a:bodyPr/>
                    <a:lstStyle/>
                    <a:p>
                      <a:pPr algn="ctr"/>
                      <a:r>
                        <a:rPr lang="en-US" dirty="0">
                          <a:solidFill>
                            <a:schemeClr val="tx1"/>
                          </a:solidFill>
                        </a:rPr>
                        <a:t>Job losers: non-temporary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32.7%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18731828"/>
                  </a:ext>
                </a:extLst>
              </a:tr>
            </a:tbl>
          </a:graphicData>
        </a:graphic>
      </p:graphicFrame>
    </p:spTree>
    <p:extLst>
      <p:ext uri="{BB962C8B-B14F-4D97-AF65-F5344CB8AC3E}">
        <p14:creationId xmlns:p14="http://schemas.microsoft.com/office/powerpoint/2010/main" val="7134933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International Unemployment Comparisons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0B20029D-62F1-46FE-AD78-904A8E370FB0}"/>
              </a:ext>
            </a:extLst>
          </p:cNvPr>
          <p:cNvGrpSpPr/>
          <p:nvPr/>
        </p:nvGrpSpPr>
        <p:grpSpPr>
          <a:xfrm>
            <a:off x="2066923" y="1585567"/>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6F6A3E75-8CDA-4EBA-9EA2-438C8EC5ED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8497F94-FA6F-4E3B-8F26-5B4867E38015}"/>
                </a:ext>
              </a:extLst>
            </p:cNvPr>
            <p:cNvSpPr txBox="1"/>
            <p:nvPr/>
          </p:nvSpPr>
          <p:spPr>
            <a:xfrm>
              <a:off x="639096" y="1799233"/>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an international perspective, the U.S. unemployment rate typically has looked a little better than average.</a:t>
              </a:r>
            </a:p>
          </p:txBody>
        </p:sp>
      </p:grpSp>
      <p:grpSp>
        <p:nvGrpSpPr>
          <p:cNvPr id="10" name="Group 9">
            <a:extLst>
              <a:ext uri="{FF2B5EF4-FFF2-40B4-BE49-F238E27FC236}">
                <a16:creationId xmlns:a16="http://schemas.microsoft.com/office/drawing/2014/main" id="{01EB8588-C63A-4B2B-9B9E-2C5060C7A2C4}"/>
              </a:ext>
            </a:extLst>
          </p:cNvPr>
          <p:cNvGrpSpPr/>
          <p:nvPr/>
        </p:nvGrpSpPr>
        <p:grpSpPr>
          <a:xfrm>
            <a:off x="2066923" y="2471278"/>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A7CB1109-2F75-46C5-B3E4-67B4C51093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A3747871-E4B2-46FD-A941-8F24DCCB6678}"/>
                </a:ext>
              </a:extLst>
            </p:cNvPr>
            <p:cNvSpPr txBox="1"/>
            <p:nvPr/>
          </p:nvSpPr>
          <p:spPr>
            <a:xfrm>
              <a:off x="639096"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need to treat cross-country comparisons of unemployment rates with care because each country has a unique labor market.</a:t>
              </a:r>
            </a:p>
          </p:txBody>
        </p:sp>
      </p:grpSp>
      <p:grpSp>
        <p:nvGrpSpPr>
          <p:cNvPr id="13" name="Group 12">
            <a:extLst>
              <a:ext uri="{FF2B5EF4-FFF2-40B4-BE49-F238E27FC236}">
                <a16:creationId xmlns:a16="http://schemas.microsoft.com/office/drawing/2014/main" id="{B6D8C7FD-1821-4743-B689-0B8C85C3FBD2}"/>
              </a:ext>
            </a:extLst>
          </p:cNvPr>
          <p:cNvGrpSpPr/>
          <p:nvPr/>
        </p:nvGrpSpPr>
        <p:grpSpPr>
          <a:xfrm>
            <a:off x="2066923" y="3356988"/>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9ECF966-8B67-4C0F-B2B4-01BD11458D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E74F0FD-819C-45C4-9D2E-9FEC1ECAFAED}"/>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Comparing unemployment rates in high-income economies, like the United States, with low-income economies is very difficult.</a:t>
              </a:r>
            </a:p>
          </p:txBody>
        </p:sp>
      </p:grpSp>
      <p:grpSp>
        <p:nvGrpSpPr>
          <p:cNvPr id="19" name="Group 18">
            <a:extLst>
              <a:ext uri="{FF2B5EF4-FFF2-40B4-BE49-F238E27FC236}">
                <a16:creationId xmlns:a16="http://schemas.microsoft.com/office/drawing/2014/main" id="{B7A976CA-D141-416A-A68E-4443029B0711}"/>
              </a:ext>
            </a:extLst>
          </p:cNvPr>
          <p:cNvGrpSpPr/>
          <p:nvPr/>
        </p:nvGrpSpPr>
        <p:grpSpPr>
          <a:xfrm>
            <a:off x="2066923" y="4242698"/>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A7EC988E-80D7-4DDA-AAEF-B767C43F9BB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71A90451-9632-4163-8B2B-0578BBDFED86}"/>
                </a:ext>
              </a:extLst>
            </p:cNvPr>
            <p:cNvSpPr txBox="1"/>
            <p:nvPr/>
          </p:nvSpPr>
          <p:spPr>
            <a:xfrm>
              <a:off x="668214" y="1775598"/>
              <a:ext cx="793286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reason is that the statistical agencies in many poorer countries lack the resources and technical capabilities of the U.S. Census Bureau.</a:t>
              </a:r>
            </a:p>
          </p:txBody>
        </p:sp>
      </p:grpSp>
      <p:grpSp>
        <p:nvGrpSpPr>
          <p:cNvPr id="18" name="Group 17">
            <a:extLst>
              <a:ext uri="{FF2B5EF4-FFF2-40B4-BE49-F238E27FC236}">
                <a16:creationId xmlns:a16="http://schemas.microsoft.com/office/drawing/2014/main" id="{DC466AD9-17FD-4348-9565-4156E14C03F7}"/>
              </a:ext>
            </a:extLst>
          </p:cNvPr>
          <p:cNvGrpSpPr/>
          <p:nvPr/>
        </p:nvGrpSpPr>
        <p:grpSpPr>
          <a:xfrm>
            <a:off x="2066922" y="5128408"/>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D1A3E715-E703-4744-941A-C5CBD05A3F7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2928B06F-4DEF-406A-860F-C5FE53AA8A01}"/>
                </a:ext>
              </a:extLst>
            </p:cNvPr>
            <p:cNvSpPr txBox="1"/>
            <p:nvPr/>
          </p:nvSpPr>
          <p:spPr>
            <a:xfrm>
              <a:off x="668215" y="1775598"/>
              <a:ext cx="793286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workers in low-income economies are engaged in short-term work, subsistence activities, and bartering.</a:t>
              </a:r>
            </a:p>
          </p:txBody>
        </p:sp>
      </p:grpSp>
    </p:spTree>
    <p:extLst>
      <p:ext uri="{BB962C8B-B14F-4D97-AF65-F5344CB8AC3E}">
        <p14:creationId xmlns:p14="http://schemas.microsoft.com/office/powerpoint/2010/main" val="35089073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6" y="1383272"/>
            <a:ext cx="8789668" cy="525621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The U.S. unemployment rate rises during periods of recession and depression but falls back to the range of 4% to 6% when the economy is strong.</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unemployment rate never falls to zero.</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Despite enormous growth in the size of the U.S. population and labor force in the twentieth century, along with other major trends like globalization and new technology, the unemployment rate shows no long-term rising trend.</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Unemployment rates differ by group; they are higher </a:t>
            </a:r>
            <a:r>
              <a:rPr lang="en-US" sz="2000">
                <a:solidFill>
                  <a:schemeClr val="bg1"/>
                </a:solidFill>
              </a:rPr>
              <a:t>for Blacks </a:t>
            </a:r>
            <a:r>
              <a:rPr lang="en-US" sz="2000" dirty="0">
                <a:solidFill>
                  <a:schemeClr val="bg1"/>
                </a:solidFill>
              </a:rPr>
              <a:t>and Hispanics than whites; higher for the less educated than the more educated; and higher for the young than for the middle-aged.</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Women's unemployment rates used to be higher than men's, but in recent years, men's and women's unemployment rates have been very similar.</a:t>
            </a:r>
          </a:p>
        </p:txBody>
      </p:sp>
    </p:spTree>
    <p:extLst>
      <p:ext uri="{BB962C8B-B14F-4D97-AF65-F5344CB8AC3E}">
        <p14:creationId xmlns:p14="http://schemas.microsoft.com/office/powerpoint/2010/main" val="7601317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526241"/>
            <a:ext cx="9144000" cy="2585323"/>
          </a:xfrm>
          <a:prstGeom prst="rect">
            <a:avLst/>
          </a:prstGeom>
          <a:noFill/>
        </p:spPr>
        <p:txBody>
          <a:bodyPr wrap="square" rtlCol="0">
            <a:spAutoFit/>
          </a:bodyPr>
          <a:lstStyle/>
          <a:p>
            <a:pPr lvl="0" algn="ctr"/>
            <a:r>
              <a:rPr lang="en-US" sz="5400" dirty="0">
                <a:latin typeface="Century Gothic" panose="020B0502020202020204" pitchFamily="34" charset="0"/>
              </a:rPr>
              <a:t>What Causes Changes in Unemployment over the Short Run</a:t>
            </a:r>
          </a:p>
        </p:txBody>
      </p:sp>
      <p:cxnSp>
        <p:nvCxnSpPr>
          <p:cNvPr id="14" name="Straight Connector 13"/>
          <p:cNvCxnSpPr/>
          <p:nvPr/>
        </p:nvCxnSpPr>
        <p:spPr>
          <a:xfrm>
            <a:off x="3071447" y="540226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86075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Cyclical Unemployment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39790580-FBEA-48A6-B31F-60F20599C451}"/>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53DD9FEF-3D17-4180-AB84-B7B8562C697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09394F3D-FBE9-4E7C-986F-093B58412165}"/>
                </a:ext>
              </a:extLst>
            </p:cNvPr>
            <p:cNvSpPr txBox="1"/>
            <p:nvPr/>
          </p:nvSpPr>
          <p:spPr>
            <a:xfrm>
              <a:off x="542921" y="179570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short run, the quantity of hours that the average person is willing to work for a given wage does not change much.</a:t>
              </a:r>
            </a:p>
          </p:txBody>
        </p:sp>
      </p:grpSp>
      <p:grpSp>
        <p:nvGrpSpPr>
          <p:cNvPr id="10" name="Group 9">
            <a:extLst>
              <a:ext uri="{FF2B5EF4-FFF2-40B4-BE49-F238E27FC236}">
                <a16:creationId xmlns:a16="http://schemas.microsoft.com/office/drawing/2014/main" id="{0968B154-8A34-4F6D-9AC8-1F9189D823C4}"/>
              </a:ext>
            </a:extLst>
          </p:cNvPr>
          <p:cNvGrpSpPr/>
          <p:nvPr/>
        </p:nvGrpSpPr>
        <p:grpSpPr>
          <a:xfrm>
            <a:off x="2066920" y="2471278"/>
            <a:ext cx="8058157" cy="806935"/>
            <a:chOff x="542920" y="1736761"/>
            <a:chExt cx="8058157" cy="806935"/>
          </a:xfrm>
          <a:solidFill>
            <a:srgbClr val="627981"/>
          </a:solidFill>
        </p:grpSpPr>
        <p:sp>
          <p:nvSpPr>
            <p:cNvPr id="11" name="Rectangle 10">
              <a:extLst>
                <a:ext uri="{FF2B5EF4-FFF2-40B4-BE49-F238E27FC236}">
                  <a16:creationId xmlns:a16="http://schemas.microsoft.com/office/drawing/2014/main" id="{74915BD4-DCC4-4FA1-9032-CE3B3AE8A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174B12D-19C2-4617-B7CE-9DF9AA07E1A5}"/>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primary determinant of firms' demand for labor is how they perceive the state of the macroeconomy.</a:t>
              </a:r>
            </a:p>
          </p:txBody>
        </p:sp>
      </p:grpSp>
      <p:grpSp>
        <p:nvGrpSpPr>
          <p:cNvPr id="13" name="Group 12">
            <a:extLst>
              <a:ext uri="{FF2B5EF4-FFF2-40B4-BE49-F238E27FC236}">
                <a16:creationId xmlns:a16="http://schemas.microsoft.com/office/drawing/2014/main" id="{83093C79-4F95-4732-B3B4-34338BEE6174}"/>
              </a:ext>
            </a:extLst>
          </p:cNvPr>
          <p:cNvGrpSpPr/>
          <p:nvPr/>
        </p:nvGrpSpPr>
        <p:grpSpPr>
          <a:xfrm>
            <a:off x="2066920" y="3356988"/>
            <a:ext cx="8058157" cy="806935"/>
            <a:chOff x="542920" y="1736761"/>
            <a:chExt cx="8058157" cy="806935"/>
          </a:xfrm>
          <a:solidFill>
            <a:srgbClr val="627981"/>
          </a:solidFill>
        </p:grpSpPr>
        <p:sp>
          <p:nvSpPr>
            <p:cNvPr id="14" name="Rectangle 13">
              <a:extLst>
                <a:ext uri="{FF2B5EF4-FFF2-40B4-BE49-F238E27FC236}">
                  <a16:creationId xmlns:a16="http://schemas.microsoft.com/office/drawing/2014/main" id="{0270A653-2325-44E2-8B92-5075E2F4CD7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C1632DD2-66EC-4F4E-A8E5-884A5CC1754C}"/>
                </a:ext>
              </a:extLst>
            </p:cNvPr>
            <p:cNvSpPr txBox="1"/>
            <p:nvPr/>
          </p:nvSpPr>
          <p:spPr>
            <a:xfrm>
              <a:off x="542920" y="178420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Whether firms see the macroeconomy improving or slowing down determines the amount of labor demanded.</a:t>
              </a:r>
            </a:p>
          </p:txBody>
        </p:sp>
      </p:grpSp>
      <p:grpSp>
        <p:nvGrpSpPr>
          <p:cNvPr id="16" name="Group 15">
            <a:extLst>
              <a:ext uri="{FF2B5EF4-FFF2-40B4-BE49-F238E27FC236}">
                <a16:creationId xmlns:a16="http://schemas.microsoft.com/office/drawing/2014/main" id="{D977663B-1EE0-4473-BFD6-564836117B96}"/>
              </a:ext>
            </a:extLst>
          </p:cNvPr>
          <p:cNvGrpSpPr/>
          <p:nvPr/>
        </p:nvGrpSpPr>
        <p:grpSpPr>
          <a:xfrm>
            <a:off x="2066921" y="4238531"/>
            <a:ext cx="8058156" cy="806935"/>
            <a:chOff x="542921" y="1736761"/>
            <a:chExt cx="8058156" cy="1073128"/>
          </a:xfrm>
          <a:solidFill>
            <a:srgbClr val="627981"/>
          </a:solidFill>
        </p:grpSpPr>
        <p:sp>
          <p:nvSpPr>
            <p:cNvPr id="17" name="Rectangle 16">
              <a:extLst>
                <a:ext uri="{FF2B5EF4-FFF2-40B4-BE49-F238E27FC236}">
                  <a16:creationId xmlns:a16="http://schemas.microsoft.com/office/drawing/2014/main" id="{D5898A9F-4E6B-4405-B7AD-A3AC5ABFFCCD}"/>
                </a:ext>
              </a:extLst>
            </p:cNvPr>
            <p:cNvSpPr/>
            <p:nvPr/>
          </p:nvSpPr>
          <p:spPr>
            <a:xfrm>
              <a:off x="542923" y="1736761"/>
              <a:ext cx="8058154" cy="10731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B08E2304-6128-43E4-AB85-8A18C785E179}"/>
                </a:ext>
              </a:extLst>
            </p:cNvPr>
            <p:cNvSpPr txBox="1"/>
            <p:nvPr/>
          </p:nvSpPr>
          <p:spPr>
            <a:xfrm>
              <a:off x="542921" y="17942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the economy moves from expansion to recession and vice versa, it causes variation in unemployment called </a:t>
              </a:r>
              <a:r>
                <a:rPr lang="en-US" sz="2000" b="1" dirty="0">
                  <a:solidFill>
                    <a:schemeClr val="bg1"/>
                  </a:solidFill>
                </a:rPr>
                <a:t>cyclical unemployment</a:t>
              </a:r>
              <a:r>
                <a:rPr lang="en-US" sz="2000" dirty="0">
                  <a:solidFill>
                    <a:schemeClr val="bg1"/>
                  </a:solidFill>
                </a:rPr>
                <a:t>.</a:t>
              </a:r>
            </a:p>
          </p:txBody>
        </p:sp>
      </p:grpSp>
    </p:spTree>
    <p:extLst>
      <p:ext uri="{BB962C8B-B14F-4D97-AF65-F5344CB8AC3E}">
        <p14:creationId xmlns:p14="http://schemas.microsoft.com/office/powerpoint/2010/main" val="8458167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Why Wages Might Be Sticky Downward</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E5E97447-08D1-4D77-80B7-364473CE58B9}"/>
              </a:ext>
            </a:extLst>
          </p:cNvPr>
          <p:cNvGrpSpPr/>
          <p:nvPr/>
        </p:nvGrpSpPr>
        <p:grpSpPr>
          <a:xfrm>
            <a:off x="2066921" y="1585567"/>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F66157AD-12E3-4877-88E4-9D2FB0E981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FEBA1A6-0C2B-4785-ADA7-28F08F2E7AAE}"/>
                </a:ext>
              </a:extLst>
            </p:cNvPr>
            <p:cNvSpPr txBox="1"/>
            <p:nvPr/>
          </p:nvSpPr>
          <p:spPr>
            <a:xfrm>
              <a:off x="542921" y="179570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Though wage increases may occur with relative ease, wage decreases are few and far between.</a:t>
              </a:r>
            </a:p>
          </p:txBody>
        </p:sp>
      </p:grpSp>
      <p:grpSp>
        <p:nvGrpSpPr>
          <p:cNvPr id="18" name="Group 17">
            <a:extLst>
              <a:ext uri="{FF2B5EF4-FFF2-40B4-BE49-F238E27FC236}">
                <a16:creationId xmlns:a16="http://schemas.microsoft.com/office/drawing/2014/main" id="{A9342D96-BAA9-47FF-A3E8-53979DE5CF08}"/>
              </a:ext>
            </a:extLst>
          </p:cNvPr>
          <p:cNvGrpSpPr/>
          <p:nvPr/>
        </p:nvGrpSpPr>
        <p:grpSpPr>
          <a:xfrm>
            <a:off x="2066920" y="2471278"/>
            <a:ext cx="8058157" cy="806935"/>
            <a:chOff x="542920" y="1736761"/>
            <a:chExt cx="8058157" cy="806935"/>
          </a:xfrm>
          <a:solidFill>
            <a:srgbClr val="627981"/>
          </a:solidFill>
        </p:grpSpPr>
        <p:sp>
          <p:nvSpPr>
            <p:cNvPr id="19" name="Rectangle 18">
              <a:extLst>
                <a:ext uri="{FF2B5EF4-FFF2-40B4-BE49-F238E27FC236}">
                  <a16:creationId xmlns:a16="http://schemas.microsoft.com/office/drawing/2014/main" id="{96AE1782-6EB2-41BA-88AC-80E99E22FA6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7A23779F-D5A2-4A4F-98B8-C6C465FAF532}"/>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low-skilled workers receiving the minimum wage, it is illegal to reduce wages.</a:t>
              </a:r>
            </a:p>
          </p:txBody>
        </p:sp>
      </p:grpSp>
      <p:grpSp>
        <p:nvGrpSpPr>
          <p:cNvPr id="21" name="Group 20">
            <a:extLst>
              <a:ext uri="{FF2B5EF4-FFF2-40B4-BE49-F238E27FC236}">
                <a16:creationId xmlns:a16="http://schemas.microsoft.com/office/drawing/2014/main" id="{9454C044-DA61-41A9-8F7D-56323C4E2BCF}"/>
              </a:ext>
            </a:extLst>
          </p:cNvPr>
          <p:cNvGrpSpPr/>
          <p:nvPr/>
        </p:nvGrpSpPr>
        <p:grpSpPr>
          <a:xfrm>
            <a:off x="2066920" y="3356988"/>
            <a:ext cx="8058157" cy="806935"/>
            <a:chOff x="542920" y="1736761"/>
            <a:chExt cx="8058157" cy="806935"/>
          </a:xfrm>
          <a:solidFill>
            <a:srgbClr val="627981"/>
          </a:solidFill>
        </p:grpSpPr>
        <p:sp>
          <p:nvSpPr>
            <p:cNvPr id="22" name="Rectangle 21">
              <a:extLst>
                <a:ext uri="{FF2B5EF4-FFF2-40B4-BE49-F238E27FC236}">
                  <a16:creationId xmlns:a16="http://schemas.microsoft.com/office/drawing/2014/main" id="{F160A284-338D-427A-A754-7820D84C1F1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20B44F1D-877B-458B-8A5A-056DCCF4D5C0}"/>
                </a:ext>
              </a:extLst>
            </p:cNvPr>
            <p:cNvSpPr txBox="1"/>
            <p:nvPr/>
          </p:nvSpPr>
          <p:spPr>
            <a:xfrm>
              <a:off x="542920" y="178420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union workers operating under a multiyear contract, wage cuts might violate the contract and create a labor dispute or strike.</a:t>
              </a:r>
            </a:p>
          </p:txBody>
        </p:sp>
      </p:grpSp>
      <p:grpSp>
        <p:nvGrpSpPr>
          <p:cNvPr id="28" name="Group 27">
            <a:extLst>
              <a:ext uri="{FF2B5EF4-FFF2-40B4-BE49-F238E27FC236}">
                <a16:creationId xmlns:a16="http://schemas.microsoft.com/office/drawing/2014/main" id="{90A57628-16EF-46FF-B6F3-3A10D188CB6F}"/>
              </a:ext>
            </a:extLst>
          </p:cNvPr>
          <p:cNvGrpSpPr/>
          <p:nvPr/>
        </p:nvGrpSpPr>
        <p:grpSpPr>
          <a:xfrm>
            <a:off x="2066920" y="4246556"/>
            <a:ext cx="8058156" cy="806935"/>
            <a:chOff x="542921" y="1736761"/>
            <a:chExt cx="8058156" cy="1073128"/>
          </a:xfrm>
          <a:solidFill>
            <a:srgbClr val="627981"/>
          </a:solidFill>
        </p:grpSpPr>
        <p:sp>
          <p:nvSpPr>
            <p:cNvPr id="29" name="Rectangle 28">
              <a:extLst>
                <a:ext uri="{FF2B5EF4-FFF2-40B4-BE49-F238E27FC236}">
                  <a16:creationId xmlns:a16="http://schemas.microsoft.com/office/drawing/2014/main" id="{880F7DA1-B517-4140-85E4-2A69DECAED5D}"/>
                </a:ext>
              </a:extLst>
            </p:cNvPr>
            <p:cNvSpPr/>
            <p:nvPr/>
          </p:nvSpPr>
          <p:spPr>
            <a:xfrm>
              <a:off x="542923" y="1736761"/>
              <a:ext cx="8058154" cy="10731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0" name="TextBox 29">
              <a:extLst>
                <a:ext uri="{FF2B5EF4-FFF2-40B4-BE49-F238E27FC236}">
                  <a16:creationId xmlns:a16="http://schemas.microsoft.com/office/drawing/2014/main" id="{72A8456E-17BA-4CF5-A40B-83A6BE934A6E}"/>
                </a:ext>
              </a:extLst>
            </p:cNvPr>
            <p:cNvSpPr txBox="1"/>
            <p:nvPr/>
          </p:nvSpPr>
          <p:spPr>
            <a:xfrm>
              <a:off x="542921" y="1794226"/>
              <a:ext cx="7961982" cy="94140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minimum wage and union contracts are not sufficient reasons why wages would be sticky downward for the entire U.S. economy.</a:t>
              </a:r>
            </a:p>
          </p:txBody>
        </p:sp>
      </p:grpSp>
      <p:grpSp>
        <p:nvGrpSpPr>
          <p:cNvPr id="40" name="Group 39">
            <a:extLst>
              <a:ext uri="{FF2B5EF4-FFF2-40B4-BE49-F238E27FC236}">
                <a16:creationId xmlns:a16="http://schemas.microsoft.com/office/drawing/2014/main" id="{09230FCA-5611-40EB-AF2F-A120DBF142D0}"/>
              </a:ext>
            </a:extLst>
          </p:cNvPr>
          <p:cNvGrpSpPr/>
          <p:nvPr/>
        </p:nvGrpSpPr>
        <p:grpSpPr>
          <a:xfrm>
            <a:off x="2066921" y="5123497"/>
            <a:ext cx="8058156" cy="806935"/>
            <a:chOff x="542921" y="1736761"/>
            <a:chExt cx="8058156" cy="1073128"/>
          </a:xfrm>
          <a:solidFill>
            <a:srgbClr val="627981"/>
          </a:solidFill>
        </p:grpSpPr>
        <p:sp>
          <p:nvSpPr>
            <p:cNvPr id="41" name="Rectangle 40">
              <a:extLst>
                <a:ext uri="{FF2B5EF4-FFF2-40B4-BE49-F238E27FC236}">
                  <a16:creationId xmlns:a16="http://schemas.microsoft.com/office/drawing/2014/main" id="{F1251BCC-44B9-46CF-8B4B-731B1397B57F}"/>
                </a:ext>
              </a:extLst>
            </p:cNvPr>
            <p:cNvSpPr/>
            <p:nvPr/>
          </p:nvSpPr>
          <p:spPr>
            <a:xfrm>
              <a:off x="542923" y="1736761"/>
              <a:ext cx="8058154" cy="10731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42" name="TextBox 41">
              <a:extLst>
                <a:ext uri="{FF2B5EF4-FFF2-40B4-BE49-F238E27FC236}">
                  <a16:creationId xmlns:a16="http://schemas.microsoft.com/office/drawing/2014/main" id="{66D0485F-EC3F-4199-B918-0456ECEE3682}"/>
                </a:ext>
              </a:extLst>
            </p:cNvPr>
            <p:cNvSpPr txBox="1"/>
            <p:nvPr/>
          </p:nvSpPr>
          <p:spPr>
            <a:xfrm>
              <a:off x="542921" y="1794227"/>
              <a:ext cx="7807571" cy="94140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have several theories as to why wages might be sticky downward.</a:t>
              </a:r>
            </a:p>
          </p:txBody>
        </p:sp>
      </p:grpSp>
    </p:spTree>
    <p:extLst>
      <p:ext uri="{BB962C8B-B14F-4D97-AF65-F5344CB8AC3E}">
        <p14:creationId xmlns:p14="http://schemas.microsoft.com/office/powerpoint/2010/main" val="40089443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Real World Example</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6" y="1303031"/>
            <a:ext cx="8789668" cy="161065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Can you think of a situation, in your current job or at a future prospect, where you would understand, and even support, the idea of your wage decreasing? </a:t>
            </a:r>
          </a:p>
          <a:p>
            <a:pPr algn="ctr"/>
            <a:r>
              <a:rPr lang="en-US" sz="2000" dirty="0">
                <a:solidFill>
                  <a:schemeClr val="bg1"/>
                </a:solidFill>
              </a:rPr>
              <a:t>Now, consider the economic downturn that accompanied the COVID-19 pandemic. Many companies cut salaries or employee hours. What does this tell you about what was happening in the labor market?</a:t>
            </a:r>
          </a:p>
        </p:txBody>
      </p:sp>
      <p:pic>
        <p:nvPicPr>
          <p:cNvPr id="10" name="Picture 9" descr="A woman wearing a mask">
            <a:extLst>
              <a:ext uri="{FF2B5EF4-FFF2-40B4-BE49-F238E27FC236}">
                <a16:creationId xmlns:a16="http://schemas.microsoft.com/office/drawing/2014/main" id="{1CC5ACA9-AF19-4709-A586-E8932E13D5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45625" y="3137342"/>
            <a:ext cx="5300750" cy="3533833"/>
          </a:xfrm>
          <a:prstGeom prst="rect">
            <a:avLst/>
          </a:prstGeom>
        </p:spPr>
      </p:pic>
    </p:spTree>
    <p:extLst>
      <p:ext uri="{BB962C8B-B14F-4D97-AF65-F5344CB8AC3E}">
        <p14:creationId xmlns:p14="http://schemas.microsoft.com/office/powerpoint/2010/main" val="36214099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2" y="101160"/>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How Economists Define and Compute Unemployment Rate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0B20029D-62F1-46FE-AD78-904A8E370FB0}"/>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6F6A3E75-8CDA-4EBA-9EA2-438C8EC5ED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8497F94-FA6F-4E3B-8F26-5B4867E38015}"/>
                </a:ext>
              </a:extLst>
            </p:cNvPr>
            <p:cNvSpPr txBox="1"/>
            <p:nvPr/>
          </p:nvSpPr>
          <p:spPr>
            <a:xfrm>
              <a:off x="542921" y="179570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News reports typically describe unemployment as a percentage or a rate.</a:t>
              </a:r>
            </a:p>
          </p:txBody>
        </p:sp>
      </p:grpSp>
      <p:grpSp>
        <p:nvGrpSpPr>
          <p:cNvPr id="13" name="Group 12">
            <a:extLst>
              <a:ext uri="{FF2B5EF4-FFF2-40B4-BE49-F238E27FC236}">
                <a16:creationId xmlns:a16="http://schemas.microsoft.com/office/drawing/2014/main" id="{B6D8C7FD-1821-4743-B689-0B8C85C3FBD2}"/>
              </a:ext>
            </a:extLst>
          </p:cNvPr>
          <p:cNvGrpSpPr/>
          <p:nvPr/>
        </p:nvGrpSpPr>
        <p:grpSpPr>
          <a:xfrm>
            <a:off x="2066921" y="2495636"/>
            <a:ext cx="8058157" cy="806935"/>
            <a:chOff x="542920" y="1736761"/>
            <a:chExt cx="8058157" cy="806935"/>
          </a:xfrm>
          <a:solidFill>
            <a:srgbClr val="627981"/>
          </a:solidFill>
        </p:grpSpPr>
        <p:sp>
          <p:nvSpPr>
            <p:cNvPr id="14" name="Rectangle 13">
              <a:extLst>
                <a:ext uri="{FF2B5EF4-FFF2-40B4-BE49-F238E27FC236}">
                  <a16:creationId xmlns:a16="http://schemas.microsoft.com/office/drawing/2014/main" id="{69ECF966-8B67-4C0F-B2B4-01BD11458D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E74F0FD-819C-45C4-9D2E-9FEC1ECAFAED}"/>
                </a:ext>
              </a:extLst>
            </p:cNvPr>
            <p:cNvSpPr txBox="1"/>
            <p:nvPr/>
          </p:nvSpPr>
          <p:spPr>
            <a:xfrm>
              <a:off x="542920" y="178420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large rises in the unemployment rate that occurred during the Great Recession meant large numbers of job losses.</a:t>
              </a:r>
            </a:p>
          </p:txBody>
        </p:sp>
      </p:grpSp>
      <p:grpSp>
        <p:nvGrpSpPr>
          <p:cNvPr id="16" name="Group 15">
            <a:extLst>
              <a:ext uri="{FF2B5EF4-FFF2-40B4-BE49-F238E27FC236}">
                <a16:creationId xmlns:a16="http://schemas.microsoft.com/office/drawing/2014/main" id="{492691D5-0885-45C2-8506-DC07A708F562}"/>
              </a:ext>
            </a:extLst>
          </p:cNvPr>
          <p:cNvGrpSpPr/>
          <p:nvPr/>
        </p:nvGrpSpPr>
        <p:grpSpPr>
          <a:xfrm>
            <a:off x="2066922" y="3374595"/>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5E61CD05-D8E5-4E8C-90C6-52BF38665B6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8BBB1563-73C9-4195-BC2C-C9630F59DB13}"/>
                </a:ext>
              </a:extLst>
            </p:cNvPr>
            <p:cNvSpPr txBox="1"/>
            <p:nvPr/>
          </p:nvSpPr>
          <p:spPr>
            <a:xfrm>
              <a:off x="542921" y="17942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November 2009, at the peak of the recession, about 15 million people were out of work.</a:t>
              </a:r>
            </a:p>
          </p:txBody>
        </p:sp>
      </p:grpSp>
      <p:grpSp>
        <p:nvGrpSpPr>
          <p:cNvPr id="19" name="Group 18">
            <a:extLst>
              <a:ext uri="{FF2B5EF4-FFF2-40B4-BE49-F238E27FC236}">
                <a16:creationId xmlns:a16="http://schemas.microsoft.com/office/drawing/2014/main" id="{7005F2D1-7016-4BF5-A839-DF3E272EABF9}"/>
              </a:ext>
            </a:extLst>
          </p:cNvPr>
          <p:cNvGrpSpPr/>
          <p:nvPr/>
        </p:nvGrpSpPr>
        <p:grpSpPr>
          <a:xfrm>
            <a:off x="2066923" y="4269435"/>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9D223227-CB90-44E0-9814-925E751FE31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EEEB70F7-F351-4D8B-A7B1-199C67995F90}"/>
                </a:ext>
              </a:extLst>
            </p:cNvPr>
            <p:cNvSpPr txBox="1"/>
            <p:nvPr/>
          </p:nvSpPr>
          <p:spPr>
            <a:xfrm>
              <a:off x="542921" y="17942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economic shutdown that accompanied the COVID-19 pandemic in 2020 resulted in record-breaking unemployment.</a:t>
              </a:r>
            </a:p>
          </p:txBody>
        </p:sp>
      </p:grpSp>
      <p:grpSp>
        <p:nvGrpSpPr>
          <p:cNvPr id="23" name="Group 22">
            <a:extLst>
              <a:ext uri="{FF2B5EF4-FFF2-40B4-BE49-F238E27FC236}">
                <a16:creationId xmlns:a16="http://schemas.microsoft.com/office/drawing/2014/main" id="{B5C9C716-EA6B-4F0E-9536-5E361FD1D19C}"/>
              </a:ext>
            </a:extLst>
          </p:cNvPr>
          <p:cNvGrpSpPr/>
          <p:nvPr/>
        </p:nvGrpSpPr>
        <p:grpSpPr>
          <a:xfrm>
            <a:off x="2066921" y="5164275"/>
            <a:ext cx="8058156" cy="1073128"/>
            <a:chOff x="542921" y="1736761"/>
            <a:chExt cx="8058156" cy="1073128"/>
          </a:xfrm>
          <a:solidFill>
            <a:srgbClr val="627981"/>
          </a:solidFill>
        </p:grpSpPr>
        <p:sp>
          <p:nvSpPr>
            <p:cNvPr id="24" name="Rectangle 23">
              <a:extLst>
                <a:ext uri="{FF2B5EF4-FFF2-40B4-BE49-F238E27FC236}">
                  <a16:creationId xmlns:a16="http://schemas.microsoft.com/office/drawing/2014/main" id="{B46A89F7-7C08-4612-9ABA-B4CD62FFF8C3}"/>
                </a:ext>
              </a:extLst>
            </p:cNvPr>
            <p:cNvSpPr/>
            <p:nvPr/>
          </p:nvSpPr>
          <p:spPr>
            <a:xfrm>
              <a:off x="542923" y="1736761"/>
              <a:ext cx="8058154" cy="10731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66DCB081-EF54-4147-B39C-2DADE6C549D7}"/>
                </a:ext>
              </a:extLst>
            </p:cNvPr>
            <p:cNvSpPr txBox="1"/>
            <p:nvPr/>
          </p:nvSpPr>
          <p:spPr>
            <a:xfrm>
              <a:off x="542921" y="1757259"/>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total number of unemployed in the U.S. in April 2020 was 23.1 million, and the unemployment rate reached 14.7%, which was the highest rate since the Great Depression.</a:t>
              </a:r>
            </a:p>
          </p:txBody>
        </p:sp>
      </p:grpSp>
    </p:spTree>
    <p:extLst>
      <p:ext uri="{BB962C8B-B14F-4D97-AF65-F5344CB8AC3E}">
        <p14:creationId xmlns:p14="http://schemas.microsoft.com/office/powerpoint/2010/main" val="26694136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Sticky Downward Wages Theories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673291" y="1617739"/>
            <a:ext cx="2080340" cy="1617913"/>
            <a:chOff x="1149291" y="1753237"/>
            <a:chExt cx="2080340" cy="1617913"/>
          </a:xfrm>
          <a:solidFill>
            <a:srgbClr val="627981"/>
          </a:solidFill>
        </p:grpSpPr>
        <p:sp>
          <p:nvSpPr>
            <p:cNvPr id="9" name="Rectangle 8"/>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 name="TextBox 9"/>
            <p:cNvSpPr txBox="1"/>
            <p:nvPr/>
          </p:nvSpPr>
          <p:spPr>
            <a:xfrm>
              <a:off x="1357203" y="2028905"/>
              <a:ext cx="1664514" cy="1055482"/>
            </a:xfrm>
            <a:prstGeom prst="rect">
              <a:avLst/>
            </a:prstGeom>
            <a:grpFill/>
          </p:spPr>
          <p:txBody>
            <a:bodyPr wrap="square" rtlCol="0" anchor="ctr">
              <a:spAutoFit/>
            </a:bodyPr>
            <a:lstStyle/>
            <a:p>
              <a:pPr algn="ctr">
                <a:lnSpc>
                  <a:spcPct val="150000"/>
                </a:lnSpc>
              </a:pPr>
              <a:r>
                <a:rPr lang="en-US" sz="2200" dirty="0">
                  <a:solidFill>
                    <a:schemeClr val="bg1"/>
                  </a:solidFill>
                </a:rPr>
                <a:t>Implicit Contract</a:t>
              </a:r>
            </a:p>
          </p:txBody>
        </p:sp>
      </p:grpSp>
      <p:grpSp>
        <p:nvGrpSpPr>
          <p:cNvPr id="11" name="Group 10"/>
          <p:cNvGrpSpPr/>
          <p:nvPr/>
        </p:nvGrpSpPr>
        <p:grpSpPr>
          <a:xfrm>
            <a:off x="7438363" y="1612192"/>
            <a:ext cx="2080340" cy="1617913"/>
            <a:chOff x="5914363" y="1747690"/>
            <a:chExt cx="2080340" cy="1617913"/>
          </a:xfrm>
          <a:solidFill>
            <a:srgbClr val="627981"/>
          </a:solidFill>
        </p:grpSpPr>
        <p:sp>
          <p:nvSpPr>
            <p:cNvPr id="12" name="Rectangle 11"/>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 name="TextBox 12"/>
            <p:cNvSpPr txBox="1"/>
            <p:nvPr/>
          </p:nvSpPr>
          <p:spPr>
            <a:xfrm>
              <a:off x="6122276" y="1769708"/>
              <a:ext cx="1664514" cy="1563313"/>
            </a:xfrm>
            <a:prstGeom prst="rect">
              <a:avLst/>
            </a:prstGeom>
            <a:grpFill/>
          </p:spPr>
          <p:txBody>
            <a:bodyPr wrap="square" rtlCol="0" anchor="ctr">
              <a:spAutoFit/>
            </a:bodyPr>
            <a:lstStyle/>
            <a:p>
              <a:pPr algn="ctr">
                <a:lnSpc>
                  <a:spcPct val="150000"/>
                </a:lnSpc>
              </a:pPr>
              <a:r>
                <a:rPr lang="en-US" sz="2200" dirty="0">
                  <a:solidFill>
                    <a:schemeClr val="bg1"/>
                  </a:solidFill>
                </a:rPr>
                <a:t>Adverse Selection of Wage Cuts</a:t>
              </a:r>
            </a:p>
          </p:txBody>
        </p:sp>
      </p:grpSp>
      <p:grpSp>
        <p:nvGrpSpPr>
          <p:cNvPr id="14" name="Group 13"/>
          <p:cNvGrpSpPr/>
          <p:nvPr/>
        </p:nvGrpSpPr>
        <p:grpSpPr>
          <a:xfrm>
            <a:off x="3713461" y="3542636"/>
            <a:ext cx="2080340" cy="1617913"/>
            <a:chOff x="1149290" y="3617528"/>
            <a:chExt cx="2080340" cy="1617913"/>
          </a:xfrm>
          <a:solidFill>
            <a:srgbClr val="627981"/>
          </a:solidFill>
        </p:grpSpPr>
        <p:sp>
          <p:nvSpPr>
            <p:cNvPr id="15" name="Rectangle 14"/>
            <p:cNvSpPr/>
            <p:nvPr/>
          </p:nvSpPr>
          <p:spPr>
            <a:xfrm>
              <a:off x="1149290" y="3617528"/>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6" name="TextBox 15"/>
            <p:cNvSpPr txBox="1"/>
            <p:nvPr/>
          </p:nvSpPr>
          <p:spPr>
            <a:xfrm>
              <a:off x="1357203" y="3646803"/>
              <a:ext cx="1664514" cy="1563313"/>
            </a:xfrm>
            <a:prstGeom prst="rect">
              <a:avLst/>
            </a:prstGeom>
            <a:grpFill/>
          </p:spPr>
          <p:txBody>
            <a:bodyPr wrap="square" rtlCol="0" anchor="ctr">
              <a:spAutoFit/>
            </a:bodyPr>
            <a:lstStyle/>
            <a:p>
              <a:pPr algn="ctr">
                <a:lnSpc>
                  <a:spcPct val="150000"/>
                </a:lnSpc>
              </a:pPr>
              <a:r>
                <a:rPr lang="en-US" sz="2200" dirty="0">
                  <a:solidFill>
                    <a:schemeClr val="bg1"/>
                  </a:solidFill>
                </a:rPr>
                <a:t>Insider-Outsider Model</a:t>
              </a:r>
            </a:p>
          </p:txBody>
        </p:sp>
      </p:grpSp>
      <p:grpSp>
        <p:nvGrpSpPr>
          <p:cNvPr id="17" name="Group 16"/>
          <p:cNvGrpSpPr/>
          <p:nvPr/>
        </p:nvGrpSpPr>
        <p:grpSpPr>
          <a:xfrm>
            <a:off x="6398193" y="3542636"/>
            <a:ext cx="2080340" cy="1617913"/>
            <a:chOff x="3531827" y="3615513"/>
            <a:chExt cx="2080340" cy="1617913"/>
          </a:xfrm>
          <a:solidFill>
            <a:srgbClr val="627981"/>
          </a:solidFill>
        </p:grpSpPr>
        <p:sp>
          <p:nvSpPr>
            <p:cNvPr id="18" name="Rectangle 17"/>
            <p:cNvSpPr/>
            <p:nvPr/>
          </p:nvSpPr>
          <p:spPr>
            <a:xfrm>
              <a:off x="3531827" y="3615513"/>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9" name="TextBox 18"/>
            <p:cNvSpPr txBox="1"/>
            <p:nvPr/>
          </p:nvSpPr>
          <p:spPr>
            <a:xfrm>
              <a:off x="3739740" y="3641521"/>
              <a:ext cx="1664514" cy="1563313"/>
            </a:xfrm>
            <a:prstGeom prst="rect">
              <a:avLst/>
            </a:prstGeom>
            <a:grpFill/>
          </p:spPr>
          <p:txBody>
            <a:bodyPr wrap="square" rtlCol="0" anchor="ctr">
              <a:spAutoFit/>
            </a:bodyPr>
            <a:lstStyle/>
            <a:p>
              <a:pPr algn="ctr">
                <a:lnSpc>
                  <a:spcPct val="150000"/>
                </a:lnSpc>
              </a:pPr>
              <a:r>
                <a:rPr lang="en-US" sz="2200" dirty="0">
                  <a:solidFill>
                    <a:schemeClr val="bg1"/>
                  </a:solidFill>
                </a:rPr>
                <a:t>Relative Wage Coordination</a:t>
              </a:r>
            </a:p>
          </p:txBody>
        </p:sp>
      </p:grpSp>
      <p:grpSp>
        <p:nvGrpSpPr>
          <p:cNvPr id="23" name="Group 22"/>
          <p:cNvGrpSpPr/>
          <p:nvPr/>
        </p:nvGrpSpPr>
        <p:grpSpPr>
          <a:xfrm>
            <a:off x="5055827" y="1612192"/>
            <a:ext cx="2080340" cy="1617913"/>
            <a:chOff x="3531827" y="1747690"/>
            <a:chExt cx="2080340" cy="1617913"/>
          </a:xfrm>
          <a:solidFill>
            <a:srgbClr val="627981"/>
          </a:solidFill>
        </p:grpSpPr>
        <p:sp>
          <p:nvSpPr>
            <p:cNvPr id="24" name="Rectangle 23"/>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5" name="TextBox 24"/>
            <p:cNvSpPr txBox="1"/>
            <p:nvPr/>
          </p:nvSpPr>
          <p:spPr>
            <a:xfrm>
              <a:off x="3739740" y="2023623"/>
              <a:ext cx="1664514" cy="1055482"/>
            </a:xfrm>
            <a:prstGeom prst="rect">
              <a:avLst/>
            </a:prstGeom>
            <a:grpFill/>
          </p:spPr>
          <p:txBody>
            <a:bodyPr wrap="square" rtlCol="0" anchor="ctr">
              <a:spAutoFit/>
            </a:bodyPr>
            <a:lstStyle/>
            <a:p>
              <a:pPr algn="ctr">
                <a:lnSpc>
                  <a:spcPct val="150000"/>
                </a:lnSpc>
              </a:pPr>
              <a:r>
                <a:rPr lang="en-US" sz="2200" dirty="0">
                  <a:solidFill>
                    <a:schemeClr val="bg1"/>
                  </a:solidFill>
                </a:rPr>
                <a:t>Efficiency Wage</a:t>
              </a:r>
            </a:p>
          </p:txBody>
        </p:sp>
      </p:grpSp>
    </p:spTree>
    <p:extLst>
      <p:ext uri="{BB962C8B-B14F-4D97-AF65-F5344CB8AC3E}">
        <p14:creationId xmlns:p14="http://schemas.microsoft.com/office/powerpoint/2010/main" val="40528086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Implicit Contract Theory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0DF7ED92-7176-4A76-927F-948C034AE2EA}"/>
              </a:ext>
            </a:extLst>
          </p:cNvPr>
          <p:cNvSpPr txBox="1"/>
          <p:nvPr/>
        </p:nvSpPr>
        <p:spPr>
          <a:xfrm>
            <a:off x="1459469" y="1538131"/>
            <a:ext cx="9273061" cy="3933256"/>
          </a:xfrm>
          <a:prstGeom prst="rect">
            <a:avLst/>
          </a:prstGeom>
          <a:solidFill>
            <a:srgbClr val="627981"/>
          </a:solidFill>
        </p:spPr>
        <p:txBody>
          <a:bodyPr wrap="square" rtlCol="0" anchor="ctr">
            <a:spAutoFit/>
          </a:bodyPr>
          <a:lstStyle/>
          <a:p>
            <a:pPr algn="ctr"/>
            <a:r>
              <a:rPr lang="en-US" sz="2200" b="1" dirty="0">
                <a:solidFill>
                  <a:schemeClr val="bg1"/>
                </a:solidFill>
              </a:rPr>
              <a:t>Implicit Contract</a:t>
            </a:r>
          </a:p>
          <a:p>
            <a:pPr algn="ctr"/>
            <a:endParaRPr lang="en-US" sz="2200" dirty="0">
              <a:solidFill>
                <a:schemeClr val="bg1"/>
              </a:solidFill>
            </a:endParaRPr>
          </a:p>
          <a:p>
            <a:pPr algn="ctr"/>
            <a:r>
              <a:rPr lang="en-US" sz="2200" b="1" dirty="0">
                <a:solidFill>
                  <a:schemeClr val="bg1"/>
                </a:solidFill>
              </a:rPr>
              <a:t>Argument: </a:t>
            </a:r>
            <a:r>
              <a:rPr lang="en-US" sz="2200" dirty="0">
                <a:solidFill>
                  <a:schemeClr val="bg1"/>
                </a:solidFill>
              </a:rPr>
              <a:t>Employers will try to keep wages from falling when the economy is weak and/or the firm is having trouble. The employee will not expect huge salary increases when the economy and/or firm is strong. </a:t>
            </a:r>
          </a:p>
          <a:p>
            <a:pPr algn="ctr"/>
            <a:endParaRPr lang="en-US" sz="2200" dirty="0">
              <a:solidFill>
                <a:schemeClr val="bg1"/>
              </a:solidFill>
            </a:endParaRPr>
          </a:p>
          <a:p>
            <a:pPr algn="ctr"/>
            <a:r>
              <a:rPr lang="en-US" sz="2200" b="1" dirty="0">
                <a:solidFill>
                  <a:schemeClr val="bg1"/>
                </a:solidFill>
              </a:rPr>
              <a:t>Reasoning against Wage Cuts: </a:t>
            </a:r>
            <a:r>
              <a:rPr lang="en-US" sz="2200" dirty="0">
                <a:solidFill>
                  <a:schemeClr val="bg1"/>
                </a:solidFill>
              </a:rPr>
              <a:t>Acts as a form of insurance because employees have protection against wage declines in bad times but pay for that protection in good times. Firms are hesitant to cut wages because they do not want workers to feel betrayed and then work less or leave the firm.</a:t>
            </a:r>
          </a:p>
          <a:p>
            <a:pPr marL="342900" indent="-342900" algn="ctr">
              <a:lnSpc>
                <a:spcPct val="150000"/>
              </a:lnSpc>
              <a:buFont typeface="Arial" panose="020B0604020202020204" pitchFamily="34" charset="0"/>
              <a:buChar char="•"/>
            </a:pPr>
            <a:endParaRPr lang="en-US" sz="2200" dirty="0">
              <a:solidFill>
                <a:schemeClr val="bg1"/>
              </a:solidFill>
            </a:endParaRPr>
          </a:p>
        </p:txBody>
      </p:sp>
    </p:spTree>
    <p:extLst>
      <p:ext uri="{BB962C8B-B14F-4D97-AF65-F5344CB8AC3E}">
        <p14:creationId xmlns:p14="http://schemas.microsoft.com/office/powerpoint/2010/main" val="34987762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Efficiency Wage Theory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0DF7ED92-7176-4A76-927F-948C034AE2EA}"/>
              </a:ext>
            </a:extLst>
          </p:cNvPr>
          <p:cNvSpPr txBox="1"/>
          <p:nvPr/>
        </p:nvSpPr>
        <p:spPr>
          <a:xfrm>
            <a:off x="1459469" y="1765821"/>
            <a:ext cx="9273061" cy="3477875"/>
          </a:xfrm>
          <a:prstGeom prst="rect">
            <a:avLst/>
          </a:prstGeom>
          <a:solidFill>
            <a:srgbClr val="627981"/>
          </a:solidFill>
        </p:spPr>
        <p:txBody>
          <a:bodyPr wrap="square" rtlCol="0" anchor="ctr">
            <a:spAutoFit/>
          </a:bodyPr>
          <a:lstStyle/>
          <a:p>
            <a:pPr algn="ctr"/>
            <a:r>
              <a:rPr lang="en-US" sz="2200" b="1" dirty="0">
                <a:solidFill>
                  <a:schemeClr val="bg1"/>
                </a:solidFill>
              </a:rPr>
              <a:t>Efficiency Wage</a:t>
            </a:r>
          </a:p>
          <a:p>
            <a:pPr algn="ctr"/>
            <a:endParaRPr lang="en-US" sz="2200" dirty="0">
              <a:solidFill>
                <a:schemeClr val="bg1"/>
              </a:solidFill>
            </a:endParaRPr>
          </a:p>
          <a:p>
            <a:pPr algn="ctr"/>
            <a:r>
              <a:rPr lang="en-US" sz="2200" b="1" dirty="0">
                <a:solidFill>
                  <a:schemeClr val="bg1"/>
                </a:solidFill>
              </a:rPr>
              <a:t>Argument: </a:t>
            </a:r>
            <a:r>
              <a:rPr lang="en-US" sz="2200" dirty="0">
                <a:solidFill>
                  <a:schemeClr val="bg1"/>
                </a:solidFill>
              </a:rPr>
              <a:t>Workers' productivity depends on their pay, so employers find an incentive to pay their employees more than what the market dictates.</a:t>
            </a:r>
          </a:p>
          <a:p>
            <a:pPr algn="ctr"/>
            <a:endParaRPr lang="en-US" sz="2200" dirty="0">
              <a:solidFill>
                <a:schemeClr val="bg1"/>
              </a:solidFill>
            </a:endParaRPr>
          </a:p>
          <a:p>
            <a:pPr algn="ctr"/>
            <a:r>
              <a:rPr lang="en-US" sz="2200" b="1" dirty="0">
                <a:solidFill>
                  <a:schemeClr val="bg1"/>
                </a:solidFill>
              </a:rPr>
              <a:t>Reasoning against Wage Cuts: </a:t>
            </a:r>
            <a:r>
              <a:rPr lang="en-US" sz="2200" dirty="0">
                <a:solidFill>
                  <a:schemeClr val="bg1"/>
                </a:solidFill>
              </a:rPr>
              <a:t>When firms offer wages based on productivity, employees are motivated to work harder and stay with their current employer.</a:t>
            </a:r>
          </a:p>
          <a:p>
            <a:pPr algn="ctr"/>
            <a:r>
              <a:rPr lang="en-US" sz="2200" dirty="0">
                <a:solidFill>
                  <a:schemeClr val="bg1"/>
                </a:solidFill>
              </a:rPr>
              <a:t>By avoiding wage cuts, the employer minimizes the costs of hiring new employees and benefits from highly motivated employees.</a:t>
            </a:r>
          </a:p>
          <a:p>
            <a:pPr algn="ctr"/>
            <a:endParaRPr lang="en-US" sz="2200" dirty="0">
              <a:solidFill>
                <a:schemeClr val="bg1"/>
              </a:solidFill>
            </a:endParaRPr>
          </a:p>
        </p:txBody>
      </p:sp>
    </p:spTree>
    <p:extLst>
      <p:ext uri="{BB962C8B-B14F-4D97-AF65-F5344CB8AC3E}">
        <p14:creationId xmlns:p14="http://schemas.microsoft.com/office/powerpoint/2010/main" val="1957949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Adverse Selection of Wage Cuts Argument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0DF7ED92-7176-4A76-927F-948C034AE2EA}"/>
              </a:ext>
            </a:extLst>
          </p:cNvPr>
          <p:cNvSpPr txBox="1"/>
          <p:nvPr/>
        </p:nvSpPr>
        <p:spPr>
          <a:xfrm>
            <a:off x="1459469" y="1427267"/>
            <a:ext cx="9273061" cy="4154984"/>
          </a:xfrm>
          <a:prstGeom prst="rect">
            <a:avLst/>
          </a:prstGeom>
          <a:solidFill>
            <a:srgbClr val="627981"/>
          </a:solidFill>
        </p:spPr>
        <p:txBody>
          <a:bodyPr wrap="square" rtlCol="0" anchor="ctr">
            <a:spAutoFit/>
          </a:bodyPr>
          <a:lstStyle/>
          <a:p>
            <a:pPr algn="ctr"/>
            <a:r>
              <a:rPr lang="en-US" sz="2200" b="1" dirty="0">
                <a:solidFill>
                  <a:schemeClr val="bg1"/>
                </a:solidFill>
              </a:rPr>
              <a:t>Adverse Selection of Wage Cuts</a:t>
            </a:r>
          </a:p>
          <a:p>
            <a:pPr algn="ctr"/>
            <a:endParaRPr lang="en-US" sz="2200" dirty="0">
              <a:solidFill>
                <a:schemeClr val="bg1"/>
              </a:solidFill>
            </a:endParaRPr>
          </a:p>
          <a:p>
            <a:pPr algn="ctr"/>
            <a:r>
              <a:rPr lang="en-US" sz="2200" b="1" dirty="0">
                <a:solidFill>
                  <a:schemeClr val="bg1"/>
                </a:solidFill>
              </a:rPr>
              <a:t>Argument: </a:t>
            </a:r>
            <a:r>
              <a:rPr lang="en-US" sz="2200" dirty="0">
                <a:solidFill>
                  <a:schemeClr val="bg1"/>
                </a:solidFill>
              </a:rPr>
              <a:t>If an employer reacts to poor business conditions by reducing the wages of all workers, the best workers (those with employment alternatives) are more likely to leave and find work elsewhere.</a:t>
            </a:r>
          </a:p>
          <a:p>
            <a:pPr algn="ctr"/>
            <a:endParaRPr lang="en-US" sz="2200" dirty="0">
              <a:solidFill>
                <a:schemeClr val="bg1"/>
              </a:solidFill>
            </a:endParaRPr>
          </a:p>
          <a:p>
            <a:pPr algn="ctr"/>
            <a:r>
              <a:rPr lang="en-US" sz="2200" b="1" dirty="0">
                <a:solidFill>
                  <a:schemeClr val="bg1"/>
                </a:solidFill>
              </a:rPr>
              <a:t>Reasoning against Wage Cuts: </a:t>
            </a:r>
            <a:r>
              <a:rPr lang="en-US" sz="2200" dirty="0">
                <a:solidFill>
                  <a:schemeClr val="bg1"/>
                </a:solidFill>
              </a:rPr>
              <a:t>If imposing wage cuts will cause the better employees to leave and find jobs elsewhere, the firm would be left with mediocre employees who would struggle to find another job. To cut expenses, firms are more likely to choose which workers to lay off or fire rather than cut wages for everyone.</a:t>
            </a:r>
          </a:p>
          <a:p>
            <a:pPr algn="ctr"/>
            <a:endParaRPr lang="en-US" sz="2200" dirty="0">
              <a:solidFill>
                <a:schemeClr val="bg1"/>
              </a:solidFill>
            </a:endParaRPr>
          </a:p>
        </p:txBody>
      </p:sp>
    </p:spTree>
    <p:extLst>
      <p:ext uri="{BB962C8B-B14F-4D97-AF65-F5344CB8AC3E}">
        <p14:creationId xmlns:p14="http://schemas.microsoft.com/office/powerpoint/2010/main" val="11308139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Insider-Outsider Model</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0DF7ED92-7176-4A76-927F-948C034AE2EA}"/>
              </a:ext>
            </a:extLst>
          </p:cNvPr>
          <p:cNvSpPr txBox="1"/>
          <p:nvPr/>
        </p:nvSpPr>
        <p:spPr>
          <a:xfrm>
            <a:off x="1459469" y="1765821"/>
            <a:ext cx="9273061" cy="3477875"/>
          </a:xfrm>
          <a:prstGeom prst="rect">
            <a:avLst/>
          </a:prstGeom>
          <a:solidFill>
            <a:srgbClr val="627981"/>
          </a:solidFill>
        </p:spPr>
        <p:txBody>
          <a:bodyPr wrap="square" rtlCol="0" anchor="ctr">
            <a:spAutoFit/>
          </a:bodyPr>
          <a:lstStyle/>
          <a:p>
            <a:pPr algn="ctr"/>
            <a:r>
              <a:rPr lang="en-US" sz="2200" b="1" dirty="0">
                <a:solidFill>
                  <a:schemeClr val="bg1"/>
                </a:solidFill>
              </a:rPr>
              <a:t>Insider-Outsider Model</a:t>
            </a:r>
          </a:p>
          <a:p>
            <a:pPr algn="ctr"/>
            <a:endParaRPr lang="en-US" sz="2200" dirty="0">
              <a:solidFill>
                <a:schemeClr val="bg1"/>
              </a:solidFill>
            </a:endParaRPr>
          </a:p>
          <a:p>
            <a:pPr algn="ctr"/>
            <a:r>
              <a:rPr lang="en-US" sz="2200" b="1" dirty="0">
                <a:solidFill>
                  <a:schemeClr val="bg1"/>
                </a:solidFill>
              </a:rPr>
              <a:t>Argument: </a:t>
            </a:r>
            <a:r>
              <a:rPr lang="en-US" sz="2200" dirty="0">
                <a:solidFill>
                  <a:schemeClr val="bg1"/>
                </a:solidFill>
              </a:rPr>
              <a:t>Those who work for firms are considered "insiders," and new employees, at least for some time, are "outsiders."</a:t>
            </a:r>
          </a:p>
          <a:p>
            <a:pPr algn="ctr"/>
            <a:endParaRPr lang="en-US" sz="2200" dirty="0">
              <a:solidFill>
                <a:schemeClr val="bg1"/>
              </a:solidFill>
            </a:endParaRPr>
          </a:p>
          <a:p>
            <a:pPr algn="ctr"/>
            <a:r>
              <a:rPr lang="en-US" sz="2200" b="1" dirty="0">
                <a:solidFill>
                  <a:schemeClr val="bg1"/>
                </a:solidFill>
              </a:rPr>
              <a:t>Reasoning against Wage Cuts: </a:t>
            </a:r>
            <a:r>
              <a:rPr lang="en-US" sz="2200" dirty="0">
                <a:solidFill>
                  <a:schemeClr val="bg1"/>
                </a:solidFill>
              </a:rPr>
              <a:t>A firm depends on "insiders" to keep the organization running smoothly, be familiar with routine procedures, and train new employees. Cutting wages will cause insiders to look elsewhere for work or alienate them and damage the firm's productivity and prospects.</a:t>
            </a:r>
          </a:p>
          <a:p>
            <a:pPr algn="ctr"/>
            <a:endParaRPr lang="en-US" sz="2200" dirty="0">
              <a:solidFill>
                <a:schemeClr val="bg1"/>
              </a:solidFill>
            </a:endParaRPr>
          </a:p>
        </p:txBody>
      </p:sp>
    </p:spTree>
    <p:extLst>
      <p:ext uri="{BB962C8B-B14F-4D97-AF65-F5344CB8AC3E}">
        <p14:creationId xmlns:p14="http://schemas.microsoft.com/office/powerpoint/2010/main" val="17209960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Relative Wage Coordination Argument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0DF7ED92-7176-4A76-927F-948C034AE2EA}"/>
              </a:ext>
            </a:extLst>
          </p:cNvPr>
          <p:cNvSpPr txBox="1"/>
          <p:nvPr/>
        </p:nvSpPr>
        <p:spPr>
          <a:xfrm>
            <a:off x="1459469" y="1765821"/>
            <a:ext cx="9273061" cy="3477875"/>
          </a:xfrm>
          <a:prstGeom prst="rect">
            <a:avLst/>
          </a:prstGeom>
          <a:solidFill>
            <a:srgbClr val="627981"/>
          </a:solidFill>
        </p:spPr>
        <p:txBody>
          <a:bodyPr wrap="square" rtlCol="0" anchor="ctr">
            <a:spAutoFit/>
          </a:bodyPr>
          <a:lstStyle/>
          <a:p>
            <a:pPr algn="ctr"/>
            <a:r>
              <a:rPr lang="en-US" sz="2200" b="1" dirty="0">
                <a:solidFill>
                  <a:schemeClr val="bg1"/>
                </a:solidFill>
              </a:rPr>
              <a:t>Relative Wage Coordination</a:t>
            </a:r>
          </a:p>
          <a:p>
            <a:pPr algn="ctr"/>
            <a:endParaRPr lang="en-US" sz="2200" dirty="0">
              <a:solidFill>
                <a:schemeClr val="bg1"/>
              </a:solidFill>
            </a:endParaRPr>
          </a:p>
          <a:p>
            <a:pPr algn="ctr"/>
            <a:r>
              <a:rPr lang="en-US" sz="2200" b="1" dirty="0">
                <a:solidFill>
                  <a:schemeClr val="bg1"/>
                </a:solidFill>
              </a:rPr>
              <a:t>Argument: </a:t>
            </a:r>
            <a:r>
              <a:rPr lang="en-US" sz="2200" dirty="0">
                <a:solidFill>
                  <a:schemeClr val="bg1"/>
                </a:solidFill>
              </a:rPr>
              <a:t>A firm would have to cut wages across the board, which is hard to implement and may cause workers to compare pay cuts amongst themselves.</a:t>
            </a:r>
          </a:p>
          <a:p>
            <a:pPr algn="ctr"/>
            <a:endParaRPr lang="en-US" sz="2200" dirty="0">
              <a:solidFill>
                <a:schemeClr val="bg1"/>
              </a:solidFill>
            </a:endParaRPr>
          </a:p>
          <a:p>
            <a:pPr algn="ctr"/>
            <a:r>
              <a:rPr lang="en-US" sz="2200" b="1" dirty="0">
                <a:solidFill>
                  <a:schemeClr val="bg1"/>
                </a:solidFill>
              </a:rPr>
              <a:t>Reasoning against Wage Cuts: </a:t>
            </a:r>
            <a:r>
              <a:rPr lang="en-US" sz="2200" dirty="0">
                <a:solidFill>
                  <a:schemeClr val="bg1"/>
                </a:solidFill>
              </a:rPr>
              <a:t>Workers confronted with the possibility of a wage cut will worry that colleagues will not experience proportionate cuts.</a:t>
            </a:r>
          </a:p>
          <a:p>
            <a:pPr algn="ctr"/>
            <a:r>
              <a:rPr lang="en-US" sz="2200" dirty="0">
                <a:solidFill>
                  <a:schemeClr val="bg1"/>
                </a:solidFill>
              </a:rPr>
              <a:t>Workers fight hard against wage cuts because it means being worse off both financially and in relation to others.</a:t>
            </a:r>
          </a:p>
          <a:p>
            <a:pPr algn="ctr"/>
            <a:endParaRPr lang="en-US" sz="2200" dirty="0">
              <a:solidFill>
                <a:schemeClr val="bg1"/>
              </a:solidFill>
            </a:endParaRPr>
          </a:p>
        </p:txBody>
      </p:sp>
    </p:spTree>
    <p:extLst>
      <p:ext uri="{BB962C8B-B14F-4D97-AF65-F5344CB8AC3E}">
        <p14:creationId xmlns:p14="http://schemas.microsoft.com/office/powerpoint/2010/main" val="11832218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Sticky Downward Wages Theories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B415D2A7-304C-4F80-B6D9-B8C87BA9F07D}"/>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BA9E654B-2E36-431D-A8E1-F95CE4E79DF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A99D3E20-36EF-4FF7-96B1-0B540E2BF4E2}"/>
                </a:ext>
              </a:extLst>
            </p:cNvPr>
            <p:cNvSpPr txBox="1"/>
            <p:nvPr/>
          </p:nvSpPr>
          <p:spPr>
            <a:xfrm>
              <a:off x="542921" y="179570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These theories are all subjects of debate, but all imply that wages will decline very slowly, if at all, even during tough times for the economy.</a:t>
              </a:r>
            </a:p>
          </p:txBody>
        </p:sp>
      </p:grpSp>
      <p:grpSp>
        <p:nvGrpSpPr>
          <p:cNvPr id="11" name="Group 10">
            <a:extLst>
              <a:ext uri="{FF2B5EF4-FFF2-40B4-BE49-F238E27FC236}">
                <a16:creationId xmlns:a16="http://schemas.microsoft.com/office/drawing/2014/main" id="{0D67B1D4-8FF7-4228-AC93-DA7AB29A9CA5}"/>
              </a:ext>
            </a:extLst>
          </p:cNvPr>
          <p:cNvGrpSpPr/>
          <p:nvPr/>
        </p:nvGrpSpPr>
        <p:grpSpPr>
          <a:xfrm>
            <a:off x="2066920" y="2471278"/>
            <a:ext cx="8058157" cy="806935"/>
            <a:chOff x="542920" y="1736761"/>
            <a:chExt cx="8058157" cy="806935"/>
          </a:xfrm>
          <a:solidFill>
            <a:srgbClr val="627981"/>
          </a:solidFill>
        </p:grpSpPr>
        <p:sp>
          <p:nvSpPr>
            <p:cNvPr id="12" name="Rectangle 11">
              <a:extLst>
                <a:ext uri="{FF2B5EF4-FFF2-40B4-BE49-F238E27FC236}">
                  <a16:creationId xmlns:a16="http://schemas.microsoft.com/office/drawing/2014/main" id="{2F16BF06-1295-4066-A87D-D4EDC13CBC9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01421DC2-9B30-4F7E-AA38-A040E2697952}"/>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wages are unlikely to fall, an excess supply of labor could occur, resulting in short- or long-run unemployment.</a:t>
              </a:r>
            </a:p>
          </p:txBody>
        </p:sp>
      </p:grpSp>
      <p:grpSp>
        <p:nvGrpSpPr>
          <p:cNvPr id="14" name="Group 13">
            <a:extLst>
              <a:ext uri="{FF2B5EF4-FFF2-40B4-BE49-F238E27FC236}">
                <a16:creationId xmlns:a16="http://schemas.microsoft.com/office/drawing/2014/main" id="{B4D66A10-D706-4069-B5F9-5FBB8FE774A8}"/>
              </a:ext>
            </a:extLst>
          </p:cNvPr>
          <p:cNvGrpSpPr/>
          <p:nvPr/>
        </p:nvGrpSpPr>
        <p:grpSpPr>
          <a:xfrm>
            <a:off x="2066920" y="3356988"/>
            <a:ext cx="8058157" cy="806935"/>
            <a:chOff x="542920" y="1736761"/>
            <a:chExt cx="8058157" cy="806935"/>
          </a:xfrm>
          <a:solidFill>
            <a:srgbClr val="627981"/>
          </a:solidFill>
        </p:grpSpPr>
        <p:sp>
          <p:nvSpPr>
            <p:cNvPr id="15" name="Rectangle 14">
              <a:extLst>
                <a:ext uri="{FF2B5EF4-FFF2-40B4-BE49-F238E27FC236}">
                  <a16:creationId xmlns:a16="http://schemas.microsoft.com/office/drawing/2014/main" id="{F118D343-ECE8-4615-B47C-A1F3FB3C349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DC322E7F-5382-494A-87E5-C0C94F1DE78E}"/>
                </a:ext>
              </a:extLst>
            </p:cNvPr>
            <p:cNvSpPr txBox="1"/>
            <p:nvPr/>
          </p:nvSpPr>
          <p:spPr>
            <a:xfrm>
              <a:off x="542920" y="178420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wage rate is stuck above the wage equilibrium, unemployment occurs because businesses can’t afford to hire.</a:t>
              </a:r>
            </a:p>
          </p:txBody>
        </p:sp>
      </p:grpSp>
      <p:grpSp>
        <p:nvGrpSpPr>
          <p:cNvPr id="17" name="Group 16">
            <a:extLst>
              <a:ext uri="{FF2B5EF4-FFF2-40B4-BE49-F238E27FC236}">
                <a16:creationId xmlns:a16="http://schemas.microsoft.com/office/drawing/2014/main" id="{2F75DCF3-7CA0-4704-AD60-7ABB97D38419}"/>
              </a:ext>
            </a:extLst>
          </p:cNvPr>
          <p:cNvGrpSpPr/>
          <p:nvPr/>
        </p:nvGrpSpPr>
        <p:grpSpPr>
          <a:xfrm>
            <a:off x="2066921" y="4265444"/>
            <a:ext cx="8058156" cy="806935"/>
            <a:chOff x="542921" y="1736761"/>
            <a:chExt cx="8058156" cy="1073128"/>
          </a:xfrm>
          <a:solidFill>
            <a:srgbClr val="627981"/>
          </a:solidFill>
        </p:grpSpPr>
        <p:sp>
          <p:nvSpPr>
            <p:cNvPr id="18" name="Rectangle 17">
              <a:extLst>
                <a:ext uri="{FF2B5EF4-FFF2-40B4-BE49-F238E27FC236}">
                  <a16:creationId xmlns:a16="http://schemas.microsoft.com/office/drawing/2014/main" id="{1356FC29-B386-41CF-BAC0-3DC8F8EBE616}"/>
                </a:ext>
              </a:extLst>
            </p:cNvPr>
            <p:cNvSpPr/>
            <p:nvPr/>
          </p:nvSpPr>
          <p:spPr>
            <a:xfrm>
              <a:off x="542923" y="1736761"/>
              <a:ext cx="8058154" cy="10731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9" name="TextBox 18">
              <a:extLst>
                <a:ext uri="{FF2B5EF4-FFF2-40B4-BE49-F238E27FC236}">
                  <a16:creationId xmlns:a16="http://schemas.microsoft.com/office/drawing/2014/main" id="{8861B827-A471-4540-BFFA-FE723D388F3F}"/>
                </a:ext>
              </a:extLst>
            </p:cNvPr>
            <p:cNvSpPr txBox="1"/>
            <p:nvPr/>
          </p:nvSpPr>
          <p:spPr>
            <a:xfrm>
              <a:off x="542921" y="1794227"/>
              <a:ext cx="7807571" cy="94140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a rising demand for labor, wages rise; with a falling demand for labor and sticky wages, unemployment is higher.</a:t>
              </a:r>
            </a:p>
          </p:txBody>
        </p:sp>
      </p:grpSp>
    </p:spTree>
    <p:extLst>
      <p:ext uri="{BB962C8B-B14F-4D97-AF65-F5344CB8AC3E}">
        <p14:creationId xmlns:p14="http://schemas.microsoft.com/office/powerpoint/2010/main" val="27365981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Sticky Downward Wages Theories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195518D8-A9C6-4282-87B5-418FC35D3F32}"/>
              </a:ext>
            </a:extLst>
          </p:cNvPr>
          <p:cNvSpPr txBox="1"/>
          <p:nvPr/>
        </p:nvSpPr>
        <p:spPr>
          <a:xfrm>
            <a:off x="1128407" y="5523860"/>
            <a:ext cx="9935183" cy="1015663"/>
          </a:xfrm>
          <a:prstGeom prst="rect">
            <a:avLst/>
          </a:prstGeom>
          <a:solidFill>
            <a:srgbClr val="627981"/>
          </a:solidFill>
        </p:spPr>
        <p:txBody>
          <a:bodyPr wrap="square" rtlCol="0">
            <a:spAutoFit/>
          </a:bodyPr>
          <a:lstStyle/>
          <a:p>
            <a:pPr algn="ctr"/>
            <a:r>
              <a:rPr lang="en-US" sz="2000" dirty="0">
                <a:solidFill>
                  <a:schemeClr val="bg1"/>
                </a:solidFill>
              </a:rPr>
              <a:t>Because the wage rate is stuck at </a:t>
            </a:r>
            <a:r>
              <a:rPr lang="en-US" sz="2000" i="1" dirty="0">
                <a:solidFill>
                  <a:schemeClr val="bg1"/>
                </a:solidFill>
              </a:rPr>
              <a:t>W</a:t>
            </a:r>
            <a:r>
              <a:rPr lang="en-US" sz="2000" dirty="0">
                <a:solidFill>
                  <a:schemeClr val="bg1"/>
                </a:solidFill>
              </a:rPr>
              <a:t>, above the equilibrium, the number of those who want jobs (</a:t>
            </a:r>
            <a:r>
              <a:rPr lang="en-US" sz="2000" i="1" dirty="0">
                <a:solidFill>
                  <a:schemeClr val="bg1"/>
                </a:solidFill>
              </a:rPr>
              <a:t>Q</a:t>
            </a:r>
            <a:r>
              <a:rPr lang="en-US" sz="2000" baseline="-25000" dirty="0">
                <a:solidFill>
                  <a:schemeClr val="bg1"/>
                </a:solidFill>
              </a:rPr>
              <a:t>s</a:t>
            </a:r>
            <a:r>
              <a:rPr lang="en-US" sz="2000" dirty="0">
                <a:solidFill>
                  <a:schemeClr val="bg1"/>
                </a:solidFill>
              </a:rPr>
              <a:t>) is greater than the number of job openings (</a:t>
            </a:r>
            <a:r>
              <a:rPr lang="en-US" sz="2000" i="1" dirty="0" err="1">
                <a:solidFill>
                  <a:schemeClr val="bg1"/>
                </a:solidFill>
              </a:rPr>
              <a:t>Q</a:t>
            </a:r>
            <a:r>
              <a:rPr lang="en-US" sz="2000" baseline="-25000" dirty="0" err="1">
                <a:solidFill>
                  <a:schemeClr val="bg1"/>
                </a:solidFill>
              </a:rPr>
              <a:t>d</a:t>
            </a:r>
            <a:r>
              <a:rPr lang="en-US" sz="2000" dirty="0">
                <a:solidFill>
                  <a:schemeClr val="bg1"/>
                </a:solidFill>
              </a:rPr>
              <a:t>). The result is unemployment, shown by the bracket in the figure.</a:t>
            </a:r>
          </a:p>
        </p:txBody>
      </p:sp>
      <p:pic>
        <p:nvPicPr>
          <p:cNvPr id="5" name="Picture 4" descr="A graph with quantity of labor on the x-axis and wage rate on the y-axis showing how unemployment is present with sticky downward wages">
            <a:extLst>
              <a:ext uri="{FF2B5EF4-FFF2-40B4-BE49-F238E27FC236}">
                <a16:creationId xmlns:a16="http://schemas.microsoft.com/office/drawing/2014/main" id="{FD728C71-19E9-4332-8659-A463A67A4B2A}"/>
              </a:ext>
            </a:extLst>
          </p:cNvPr>
          <p:cNvPicPr>
            <a:picLocks noChangeAspect="1"/>
          </p:cNvPicPr>
          <p:nvPr/>
        </p:nvPicPr>
        <p:blipFill>
          <a:blip r:embed="rId3"/>
          <a:stretch>
            <a:fillRect/>
          </a:stretch>
        </p:blipFill>
        <p:spPr>
          <a:xfrm>
            <a:off x="4160201" y="1270436"/>
            <a:ext cx="3871597" cy="4076443"/>
          </a:xfrm>
          <a:prstGeom prst="rect">
            <a:avLst/>
          </a:prstGeom>
        </p:spPr>
      </p:pic>
    </p:spTree>
    <p:extLst>
      <p:ext uri="{BB962C8B-B14F-4D97-AF65-F5344CB8AC3E}">
        <p14:creationId xmlns:p14="http://schemas.microsoft.com/office/powerpoint/2010/main" val="79440996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6" y="1498437"/>
            <a:ext cx="8789668" cy="461863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Cyclical unemployment rises and falls with the business cycle.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a labor market with flexible wages, wages will adjust so that the quantity of labor demanded always equals the quantity supplied at the equilibrium wage.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Economists have proposed many theories for why wages are not flexible and instead may adjust only in a "sticky" way, especially when it comes to downward adjustments.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These theories include implicit contracts, the efficiency wage theory, adverse selection of wage cuts, the insider-outsider model, and relative wage coordination.</a:t>
            </a:r>
          </a:p>
        </p:txBody>
      </p:sp>
    </p:spTree>
    <p:extLst>
      <p:ext uri="{BB962C8B-B14F-4D97-AF65-F5344CB8AC3E}">
        <p14:creationId xmlns:p14="http://schemas.microsoft.com/office/powerpoint/2010/main" val="28658939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526241"/>
            <a:ext cx="9144000" cy="2585323"/>
          </a:xfrm>
          <a:prstGeom prst="rect">
            <a:avLst/>
          </a:prstGeom>
          <a:noFill/>
        </p:spPr>
        <p:txBody>
          <a:bodyPr wrap="square" rtlCol="0">
            <a:spAutoFit/>
          </a:bodyPr>
          <a:lstStyle/>
          <a:p>
            <a:pPr lvl="0" algn="ctr"/>
            <a:r>
              <a:rPr lang="en-US" sz="5400" dirty="0">
                <a:latin typeface="Century Gothic" panose="020B0502020202020204" pitchFamily="34" charset="0"/>
              </a:rPr>
              <a:t>What Causes Changes in Unemployment over the Long Run</a:t>
            </a:r>
          </a:p>
        </p:txBody>
      </p:sp>
      <p:cxnSp>
        <p:nvCxnSpPr>
          <p:cNvPr id="14" name="Straight Connector 13"/>
          <p:cNvCxnSpPr/>
          <p:nvPr/>
        </p:nvCxnSpPr>
        <p:spPr>
          <a:xfrm>
            <a:off x="3071447" y="5417251"/>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128067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Who Is Unemployed?</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name="Equation" r:id="rId3" imgW="914400" imgH="198720" progId="Equation.DSMT4">
                  <p:embed/>
                </p:oleObj>
              </mc:Choice>
              <mc:Fallback>
                <p:oleObj name="Equation" r:id="rId3"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4"/>
                      <a:stretch>
                        <a:fillRect/>
                      </a:stretch>
                    </p:blipFill>
                    <p:spPr>
                      <a:xfrm>
                        <a:off x="4114800" y="2590800"/>
                        <a:ext cx="914400" cy="198438"/>
                      </a:xfrm>
                      <a:prstGeom prst="rect">
                        <a:avLst/>
                      </a:prstGeom>
                    </p:spPr>
                  </p:pic>
                </p:oleObj>
              </mc:Fallback>
            </mc:AlternateContent>
          </a:graphicData>
        </a:graphic>
      </p:graphicFrame>
      <p:grpSp>
        <p:nvGrpSpPr>
          <p:cNvPr id="8" name="Group 7">
            <a:extLst>
              <a:ext uri="{FF2B5EF4-FFF2-40B4-BE49-F238E27FC236}">
                <a16:creationId xmlns:a16="http://schemas.microsoft.com/office/drawing/2014/main" id="{6DF93AD6-D95F-45E3-8884-E589C9E252F1}"/>
              </a:ext>
            </a:extLst>
          </p:cNvPr>
          <p:cNvGrpSpPr/>
          <p:nvPr/>
        </p:nvGrpSpPr>
        <p:grpSpPr>
          <a:xfrm>
            <a:off x="2066922" y="1448051"/>
            <a:ext cx="8058156" cy="1690160"/>
            <a:chOff x="542921" y="1736761"/>
            <a:chExt cx="8058156" cy="1690160"/>
          </a:xfrm>
          <a:solidFill>
            <a:srgbClr val="627981"/>
          </a:solidFill>
        </p:grpSpPr>
        <p:sp>
          <p:nvSpPr>
            <p:cNvPr id="10" name="Rectangle 9">
              <a:extLst>
                <a:ext uri="{FF2B5EF4-FFF2-40B4-BE49-F238E27FC236}">
                  <a16:creationId xmlns:a16="http://schemas.microsoft.com/office/drawing/2014/main" id="{F6A6AD3A-031E-4587-B706-FB1196911131}"/>
                </a:ext>
              </a:extLst>
            </p:cNvPr>
            <p:cNvSpPr/>
            <p:nvPr/>
          </p:nvSpPr>
          <p:spPr>
            <a:xfrm>
              <a:off x="542923" y="1736761"/>
              <a:ext cx="8058154" cy="16901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2372BF03-55CD-4119-ACC6-8132F5265BBE}"/>
                </a:ext>
              </a:extLst>
            </p:cNvPr>
            <p:cNvSpPr txBox="1"/>
            <p:nvPr/>
          </p:nvSpPr>
          <p:spPr>
            <a:xfrm>
              <a:off x="542921" y="1795705"/>
              <a:ext cx="7961981" cy="1631216"/>
            </a:xfrm>
            <a:prstGeom prst="rect">
              <a:avLst/>
            </a:prstGeom>
            <a:grpFill/>
          </p:spPr>
          <p:txBody>
            <a:bodyPr wrap="square" rtlCol="0">
              <a:spAutoFit/>
            </a:bodyPr>
            <a:lstStyle/>
            <a:p>
              <a:pPr algn="ctr"/>
              <a:r>
                <a:rPr lang="en-US" sz="2000" dirty="0">
                  <a:solidFill>
                    <a:schemeClr val="bg1"/>
                  </a:solidFill>
                </a:rPr>
                <a:t>Economists don’t count everyone who is not working as unemployed; children, retirees, full-time students, and stay-at-home parents are not classified as unemployed. These people either can’t get jobs (children are too young) or don’t want jobs (because they are retired or disinterested in working).</a:t>
              </a:r>
            </a:p>
          </p:txBody>
        </p:sp>
      </p:grpSp>
      <p:pic>
        <p:nvPicPr>
          <p:cNvPr id="6" name="Picture 5" descr="An individual reading a book and taking notes">
            <a:extLst>
              <a:ext uri="{FF2B5EF4-FFF2-40B4-BE49-F238E27FC236}">
                <a16:creationId xmlns:a16="http://schemas.microsoft.com/office/drawing/2014/main" id="{3CD85213-65DB-4EBD-8047-430F1EAE1AE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18302" y="3429000"/>
            <a:ext cx="2201765" cy="3140432"/>
          </a:xfrm>
          <a:prstGeom prst="rect">
            <a:avLst/>
          </a:prstGeom>
        </p:spPr>
      </p:pic>
    </p:spTree>
    <p:extLst>
      <p:ext uri="{BB962C8B-B14F-4D97-AF65-F5344CB8AC3E}">
        <p14:creationId xmlns:p14="http://schemas.microsoft.com/office/powerpoint/2010/main" val="42672133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B1FF9411-CCF9-4182-BD96-B0F514BC1D40}"/>
              </a:ext>
            </a:extLst>
          </p:cNvPr>
          <p:cNvGrpSpPr/>
          <p:nvPr/>
        </p:nvGrpSpPr>
        <p:grpSpPr>
          <a:xfrm>
            <a:off x="2066923" y="1585567"/>
            <a:ext cx="8058154" cy="1074605"/>
            <a:chOff x="542923" y="1736761"/>
            <a:chExt cx="8058154" cy="1074605"/>
          </a:xfrm>
          <a:solidFill>
            <a:srgbClr val="627981"/>
          </a:solidFill>
        </p:grpSpPr>
        <p:sp>
          <p:nvSpPr>
            <p:cNvPr id="8" name="Rectangle 7">
              <a:extLst>
                <a:ext uri="{FF2B5EF4-FFF2-40B4-BE49-F238E27FC236}">
                  <a16:creationId xmlns:a16="http://schemas.microsoft.com/office/drawing/2014/main" id="{6BFB7212-400C-4792-B753-4D77153A422B}"/>
                </a:ext>
              </a:extLst>
            </p:cNvPr>
            <p:cNvSpPr/>
            <p:nvPr/>
          </p:nvSpPr>
          <p:spPr>
            <a:xfrm>
              <a:off x="542923" y="1736761"/>
              <a:ext cx="8058154" cy="107460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9" name="TextBox 8">
              <a:extLst>
                <a:ext uri="{FF2B5EF4-FFF2-40B4-BE49-F238E27FC236}">
                  <a16:creationId xmlns:a16="http://schemas.microsoft.com/office/drawing/2014/main" id="{3732112B-75F1-4E0C-B0A4-84418F37CDF1}"/>
                </a:ext>
              </a:extLst>
            </p:cNvPr>
            <p:cNvSpPr txBox="1"/>
            <p:nvPr/>
          </p:nvSpPr>
          <p:spPr>
            <a:xfrm>
              <a:off x="542923" y="1766231"/>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Cyclical unemployment explains why unemployment rises during a recession and falls during an economic expansion, but what explains the level of unemployment that remains even in good economic times? </a:t>
              </a:r>
            </a:p>
          </p:txBody>
        </p:sp>
      </p:grpSp>
      <p:grpSp>
        <p:nvGrpSpPr>
          <p:cNvPr id="10" name="Group 9">
            <a:extLst>
              <a:ext uri="{FF2B5EF4-FFF2-40B4-BE49-F238E27FC236}">
                <a16:creationId xmlns:a16="http://schemas.microsoft.com/office/drawing/2014/main" id="{AD3CE4DC-57EC-4499-8695-E4F6BFD4081F}"/>
              </a:ext>
            </a:extLst>
          </p:cNvPr>
          <p:cNvGrpSpPr/>
          <p:nvPr/>
        </p:nvGrpSpPr>
        <p:grpSpPr>
          <a:xfrm>
            <a:off x="2066920" y="2761693"/>
            <a:ext cx="8058157" cy="806935"/>
            <a:chOff x="542920" y="1736761"/>
            <a:chExt cx="8058157" cy="806935"/>
          </a:xfrm>
          <a:solidFill>
            <a:srgbClr val="627981"/>
          </a:solidFill>
        </p:grpSpPr>
        <p:sp>
          <p:nvSpPr>
            <p:cNvPr id="11" name="Rectangle 10">
              <a:extLst>
                <a:ext uri="{FF2B5EF4-FFF2-40B4-BE49-F238E27FC236}">
                  <a16:creationId xmlns:a16="http://schemas.microsoft.com/office/drawing/2014/main" id="{DDFFDCCA-DEC2-4B94-99B4-1F9C0299AF1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endParaRPr lang="en-US" sz="2000">
                <a:solidFill>
                  <a:schemeClr val="bg1"/>
                </a:solidFill>
              </a:endParaRPr>
            </a:p>
          </p:txBody>
        </p:sp>
        <p:sp>
          <p:nvSpPr>
            <p:cNvPr id="12" name="TextBox 11">
              <a:extLst>
                <a:ext uri="{FF2B5EF4-FFF2-40B4-BE49-F238E27FC236}">
                  <a16:creationId xmlns:a16="http://schemas.microsoft.com/office/drawing/2014/main" id="{B3E70A8B-6025-4473-A4FB-A6DDF004EFDF}"/>
                </a:ext>
              </a:extLst>
            </p:cNvPr>
            <p:cNvSpPr txBox="1"/>
            <p:nvPr/>
          </p:nvSpPr>
          <p:spPr>
            <a:xfrm>
              <a:off x="542920" y="195919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Why is the unemployment rate never zero?</a:t>
              </a:r>
            </a:p>
          </p:txBody>
        </p:sp>
      </p:grpSp>
      <p:grpSp>
        <p:nvGrpSpPr>
          <p:cNvPr id="13" name="Group 12">
            <a:extLst>
              <a:ext uri="{FF2B5EF4-FFF2-40B4-BE49-F238E27FC236}">
                <a16:creationId xmlns:a16="http://schemas.microsoft.com/office/drawing/2014/main" id="{D26DBC09-23FE-4C81-B358-12E998EB7C43}"/>
              </a:ext>
            </a:extLst>
          </p:cNvPr>
          <p:cNvGrpSpPr/>
          <p:nvPr/>
        </p:nvGrpSpPr>
        <p:grpSpPr>
          <a:xfrm>
            <a:off x="2066921" y="3660653"/>
            <a:ext cx="8058157" cy="806935"/>
            <a:chOff x="542920" y="1736761"/>
            <a:chExt cx="8058157" cy="806935"/>
          </a:xfrm>
          <a:solidFill>
            <a:srgbClr val="627981"/>
          </a:solidFill>
        </p:grpSpPr>
        <p:sp>
          <p:nvSpPr>
            <p:cNvPr id="14" name="Rectangle 13">
              <a:extLst>
                <a:ext uri="{FF2B5EF4-FFF2-40B4-BE49-F238E27FC236}">
                  <a16:creationId xmlns:a16="http://schemas.microsoft.com/office/drawing/2014/main" id="{4F81B9B4-AC84-41E8-AD34-EE8F3F471CA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7059B5FA-794D-4AD6-8645-80073C46F491}"/>
                </a:ext>
              </a:extLst>
            </p:cNvPr>
            <p:cNvSpPr txBox="1"/>
            <p:nvPr/>
          </p:nvSpPr>
          <p:spPr>
            <a:xfrm>
              <a:off x="542920" y="1784202"/>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Why does some level of unemployment persist even when economies are growing strongly?</a:t>
              </a:r>
            </a:p>
          </p:txBody>
        </p:sp>
      </p:grpSp>
      <p:grpSp>
        <p:nvGrpSpPr>
          <p:cNvPr id="16" name="Group 15">
            <a:extLst>
              <a:ext uri="{FF2B5EF4-FFF2-40B4-BE49-F238E27FC236}">
                <a16:creationId xmlns:a16="http://schemas.microsoft.com/office/drawing/2014/main" id="{2C0D3833-1C01-47CD-AE70-72D2E282B74E}"/>
              </a:ext>
            </a:extLst>
          </p:cNvPr>
          <p:cNvGrpSpPr/>
          <p:nvPr/>
        </p:nvGrpSpPr>
        <p:grpSpPr>
          <a:xfrm>
            <a:off x="2066920" y="455544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14E3733E-1C5F-447A-AF5C-E70DDAE90B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EDC1145F-5A22-41EB-A4BC-734F7768BB29}"/>
                </a:ext>
              </a:extLst>
            </p:cNvPr>
            <p:cNvSpPr txBox="1"/>
            <p:nvPr/>
          </p:nvSpPr>
          <p:spPr>
            <a:xfrm>
              <a:off x="542921" y="1794226"/>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Why are unemployment rates continually higher in certain economies, through good economic years and bad?</a:t>
              </a:r>
            </a:p>
          </p:txBody>
        </p:sp>
      </p:grpSp>
    </p:spTree>
    <p:extLst>
      <p:ext uri="{BB962C8B-B14F-4D97-AF65-F5344CB8AC3E}">
        <p14:creationId xmlns:p14="http://schemas.microsoft.com/office/powerpoint/2010/main" val="109709266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Natural Rate of Unemployment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p:cNvGrpSpPr/>
          <p:nvPr/>
        </p:nvGrpSpPr>
        <p:grpSpPr>
          <a:xfrm>
            <a:off x="2066923" y="145234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86285"/>
              <a:ext cx="796803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remaining level of unemployment that occurs even when the economy is healthy is called the </a:t>
              </a:r>
              <a:r>
                <a:rPr lang="en-US" sz="2000" b="1" dirty="0">
                  <a:solidFill>
                    <a:schemeClr val="bg1"/>
                  </a:solidFill>
                </a:rPr>
                <a:t>natural rate of unemployment</a:t>
              </a:r>
              <a:r>
                <a:rPr lang="en-US" sz="2000" dirty="0">
                  <a:solidFill>
                    <a:schemeClr val="bg1"/>
                  </a:solidFill>
                </a:rPr>
                <a:t>.</a:t>
              </a:r>
            </a:p>
          </p:txBody>
        </p:sp>
      </p:grpSp>
      <p:grpSp>
        <p:nvGrpSpPr>
          <p:cNvPr id="23" name="Group 22"/>
          <p:cNvGrpSpPr/>
          <p:nvPr/>
        </p:nvGrpSpPr>
        <p:grpSpPr>
          <a:xfrm>
            <a:off x="2066923" y="2346908"/>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natural rate of unemployment is not "natural" in the sense that it is a physical or unchanging law of nature.</a:t>
              </a:r>
            </a:p>
          </p:txBody>
        </p:sp>
      </p:grpSp>
      <p:grpSp>
        <p:nvGrpSpPr>
          <p:cNvPr id="27" name="Group 26"/>
          <p:cNvGrpSpPr/>
          <p:nvPr/>
        </p:nvGrpSpPr>
        <p:grpSpPr>
          <a:xfrm>
            <a:off x="2066923" y="4101671"/>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4" y="178048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natural rate of unemployment is caused by several factors: frictional unemployment, structural unemployment, and public policy.</a:t>
              </a:r>
            </a:p>
          </p:txBody>
        </p:sp>
      </p:grpSp>
      <p:grpSp>
        <p:nvGrpSpPr>
          <p:cNvPr id="15" name="Group 14">
            <a:extLst>
              <a:ext uri="{FF2B5EF4-FFF2-40B4-BE49-F238E27FC236}">
                <a16:creationId xmlns:a16="http://schemas.microsoft.com/office/drawing/2014/main" id="{E8B71757-8366-42AA-82F9-BE894DC28D76}"/>
              </a:ext>
            </a:extLst>
          </p:cNvPr>
          <p:cNvGrpSpPr/>
          <p:nvPr/>
        </p:nvGrpSpPr>
        <p:grpSpPr>
          <a:xfrm>
            <a:off x="2066923" y="322446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3AC16780-ACC3-4FAE-862D-D5D57E456B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830897CC-59D3-4B56-A7ED-BDD809650DFE}"/>
                </a:ext>
              </a:extLst>
            </p:cNvPr>
            <p:cNvSpPr txBox="1"/>
            <p:nvPr/>
          </p:nvSpPr>
          <p:spPr>
            <a:xfrm>
              <a:off x="633044"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results from a combination of economic, social, and political factors, assuming the economy is neither booming nor in a recession.</a:t>
              </a:r>
            </a:p>
          </p:txBody>
        </p:sp>
      </p:grpSp>
    </p:spTree>
    <p:extLst>
      <p:ext uri="{BB962C8B-B14F-4D97-AF65-F5344CB8AC3E}">
        <p14:creationId xmlns:p14="http://schemas.microsoft.com/office/powerpoint/2010/main" val="334561414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Frictional Unemployment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p:cNvGrpSpPr/>
          <p:nvPr/>
        </p:nvGrpSpPr>
        <p:grpSpPr>
          <a:xfrm>
            <a:off x="2066923" y="145234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86285"/>
              <a:ext cx="796803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takes time to discover new jobs, interview and determine if the new job is a good match, and relocate to be in the proximity of the new job.</a:t>
              </a:r>
            </a:p>
          </p:txBody>
        </p:sp>
      </p:grpSp>
      <p:grpSp>
        <p:nvGrpSpPr>
          <p:cNvPr id="23" name="Group 22"/>
          <p:cNvGrpSpPr/>
          <p:nvPr/>
        </p:nvGrpSpPr>
        <p:grpSpPr>
          <a:xfrm>
            <a:off x="2066923" y="2346908"/>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call the unemployment that occurs in the meantime, as workers move between jobs, </a:t>
              </a:r>
              <a:r>
                <a:rPr lang="en-US" sz="2000" b="1" dirty="0">
                  <a:solidFill>
                    <a:schemeClr val="bg1"/>
                  </a:solidFill>
                </a:rPr>
                <a:t>frictional unemployment</a:t>
              </a:r>
              <a:r>
                <a:rPr lang="en-US" sz="2000" dirty="0">
                  <a:solidFill>
                    <a:schemeClr val="bg1"/>
                  </a:solidFill>
                </a:rPr>
                <a:t>.</a:t>
              </a:r>
            </a:p>
          </p:txBody>
        </p:sp>
      </p:grpSp>
      <p:grpSp>
        <p:nvGrpSpPr>
          <p:cNvPr id="27" name="Group 26"/>
          <p:cNvGrpSpPr/>
          <p:nvPr/>
        </p:nvGrpSpPr>
        <p:grpSpPr>
          <a:xfrm>
            <a:off x="2066923" y="4101671"/>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4" y="178048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People must find the job for which they are best suited, not just take the first one offered.</a:t>
              </a:r>
            </a:p>
          </p:txBody>
        </p:sp>
      </p:grpSp>
      <p:grpSp>
        <p:nvGrpSpPr>
          <p:cNvPr id="15" name="Group 14">
            <a:extLst>
              <a:ext uri="{FF2B5EF4-FFF2-40B4-BE49-F238E27FC236}">
                <a16:creationId xmlns:a16="http://schemas.microsoft.com/office/drawing/2014/main" id="{E8B71757-8366-42AA-82F9-BE894DC28D76}"/>
              </a:ext>
            </a:extLst>
          </p:cNvPr>
          <p:cNvGrpSpPr/>
          <p:nvPr/>
        </p:nvGrpSpPr>
        <p:grpSpPr>
          <a:xfrm>
            <a:off x="2066923" y="322446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3AC16780-ACC3-4FAE-862D-D5D57E456B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830897CC-59D3-4B56-A7ED-BDD809650DFE}"/>
                </a:ext>
              </a:extLst>
            </p:cNvPr>
            <p:cNvSpPr txBox="1"/>
            <p:nvPr/>
          </p:nvSpPr>
          <p:spPr>
            <a:xfrm>
              <a:off x="633043" y="1932254"/>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 Frictional unemployment is not inherently a bad thing.</a:t>
              </a:r>
            </a:p>
          </p:txBody>
        </p:sp>
      </p:grpSp>
    </p:spTree>
    <p:extLst>
      <p:ext uri="{BB962C8B-B14F-4D97-AF65-F5344CB8AC3E}">
        <p14:creationId xmlns:p14="http://schemas.microsoft.com/office/powerpoint/2010/main" val="261281418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Frictional Unemployment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3" y="1432014"/>
            <a:ext cx="8058154" cy="806936"/>
            <a:chOff x="542923" y="1736761"/>
            <a:chExt cx="8058154" cy="1015661"/>
          </a:xfrm>
          <a:solidFill>
            <a:srgbClr val="627981"/>
          </a:solidFill>
        </p:grpSpPr>
        <p:sp>
          <p:nvSpPr>
            <p:cNvPr id="9" name="Rectangle 8"/>
            <p:cNvSpPr/>
            <p:nvPr/>
          </p:nvSpPr>
          <p:spPr>
            <a:xfrm>
              <a:off x="542923" y="1736761"/>
              <a:ext cx="8058154" cy="10156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9627"/>
              <a:ext cx="7807571" cy="89099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Depends on ease of communication about job prospects, willingness of people to relocate, and demographics of the labor force</a:t>
              </a:r>
            </a:p>
          </p:txBody>
        </p:sp>
      </p:grpSp>
      <p:grpSp>
        <p:nvGrpSpPr>
          <p:cNvPr id="20" name="Group 19"/>
          <p:cNvGrpSpPr/>
          <p:nvPr/>
        </p:nvGrpSpPr>
        <p:grpSpPr>
          <a:xfrm>
            <a:off x="2066924" y="2319707"/>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Ease of communication: level of frictional unemployment will depend on how easy it is for workers to learn about alternative jobs</a:t>
              </a:r>
            </a:p>
          </p:txBody>
        </p:sp>
      </p:grpSp>
      <p:grpSp>
        <p:nvGrpSpPr>
          <p:cNvPr id="23" name="Group 22"/>
          <p:cNvGrpSpPr/>
          <p:nvPr/>
        </p:nvGrpSpPr>
        <p:grpSpPr>
          <a:xfrm>
            <a:off x="2066923" y="3201091"/>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Willingness to relocate: how willing people are to move to new areas to find jobs, which in turn may depend on history and culture</a:t>
              </a:r>
            </a:p>
          </p:txBody>
        </p:sp>
      </p:grpSp>
      <p:grpSp>
        <p:nvGrpSpPr>
          <p:cNvPr id="27" name="Group 26"/>
          <p:cNvGrpSpPr/>
          <p:nvPr/>
        </p:nvGrpSpPr>
        <p:grpSpPr>
          <a:xfrm>
            <a:off x="2066923" y="4082475"/>
            <a:ext cx="8058154" cy="1059383"/>
            <a:chOff x="542923" y="1736761"/>
            <a:chExt cx="8058154" cy="1059383"/>
          </a:xfrm>
          <a:solidFill>
            <a:srgbClr val="627981"/>
          </a:solidFill>
        </p:grpSpPr>
        <p:sp>
          <p:nvSpPr>
            <p:cNvPr id="28" name="Rectangle 27"/>
            <p:cNvSpPr/>
            <p:nvPr/>
          </p:nvSpPr>
          <p:spPr>
            <a:xfrm>
              <a:off x="542923" y="1736761"/>
              <a:ext cx="8058154" cy="10593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4" y="17494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Demographics: workers under 25 try out new options often and have higher frictional unemployment; workers 25-54 want a steadier job and income</a:t>
              </a:r>
            </a:p>
          </p:txBody>
        </p:sp>
      </p:grpSp>
    </p:spTree>
    <p:extLst>
      <p:ext uri="{BB962C8B-B14F-4D97-AF65-F5344CB8AC3E}">
        <p14:creationId xmlns:p14="http://schemas.microsoft.com/office/powerpoint/2010/main" val="32015637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Unemployment by Age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6AF9ED68-B8B9-4712-9582-D67DEF4DCDE4}"/>
              </a:ext>
            </a:extLst>
          </p:cNvPr>
          <p:cNvSpPr txBox="1"/>
          <p:nvPr/>
        </p:nvSpPr>
        <p:spPr>
          <a:xfrm>
            <a:off x="2192213" y="5848493"/>
            <a:ext cx="7807571" cy="707886"/>
          </a:xfrm>
          <a:prstGeom prst="rect">
            <a:avLst/>
          </a:prstGeom>
          <a:solidFill>
            <a:srgbClr val="627981"/>
          </a:solidFill>
        </p:spPr>
        <p:txBody>
          <a:bodyPr wrap="square" rtlCol="0">
            <a:spAutoFit/>
          </a:bodyPr>
          <a:lstStyle/>
          <a:p>
            <a:pPr algn="ctr"/>
            <a:r>
              <a:rPr lang="en-US" sz="2000" dirty="0">
                <a:solidFill>
                  <a:schemeClr val="bg1"/>
                </a:solidFill>
              </a:rPr>
              <a:t>Unemployment rates are highest for the very young and become lower with age.</a:t>
            </a:r>
          </a:p>
        </p:txBody>
      </p:sp>
      <p:pic>
        <p:nvPicPr>
          <p:cNvPr id="5" name="Picture 4" descr="A line graph comparing unemployment for various age groups over time.">
            <a:extLst>
              <a:ext uri="{FF2B5EF4-FFF2-40B4-BE49-F238E27FC236}">
                <a16:creationId xmlns:a16="http://schemas.microsoft.com/office/drawing/2014/main" id="{3DD4E0CC-4C1E-48A0-98C7-A3F6150E783C}"/>
              </a:ext>
            </a:extLst>
          </p:cNvPr>
          <p:cNvPicPr>
            <a:picLocks noChangeAspect="1"/>
          </p:cNvPicPr>
          <p:nvPr/>
        </p:nvPicPr>
        <p:blipFill>
          <a:blip r:embed="rId3"/>
          <a:stretch>
            <a:fillRect/>
          </a:stretch>
        </p:blipFill>
        <p:spPr>
          <a:xfrm>
            <a:off x="2303631" y="1285089"/>
            <a:ext cx="7584737" cy="4355325"/>
          </a:xfrm>
          <a:prstGeom prst="rect">
            <a:avLst/>
          </a:prstGeom>
        </p:spPr>
      </p:pic>
    </p:spTree>
    <p:extLst>
      <p:ext uri="{BB962C8B-B14F-4D97-AF65-F5344CB8AC3E}">
        <p14:creationId xmlns:p14="http://schemas.microsoft.com/office/powerpoint/2010/main" val="9003536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Structural Unemployment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36AD7F61-BFED-485D-9D88-BEA483E2D7E1}"/>
              </a:ext>
            </a:extLst>
          </p:cNvPr>
          <p:cNvGrpSpPr/>
          <p:nvPr/>
        </p:nvGrpSpPr>
        <p:grpSpPr>
          <a:xfrm>
            <a:off x="2066922" y="1580913"/>
            <a:ext cx="8058154" cy="806936"/>
            <a:chOff x="542923" y="1736761"/>
            <a:chExt cx="8058154" cy="1015661"/>
          </a:xfrm>
          <a:solidFill>
            <a:srgbClr val="627981"/>
          </a:solidFill>
        </p:grpSpPr>
        <p:sp>
          <p:nvSpPr>
            <p:cNvPr id="10" name="Rectangle 9">
              <a:extLst>
                <a:ext uri="{FF2B5EF4-FFF2-40B4-BE49-F238E27FC236}">
                  <a16:creationId xmlns:a16="http://schemas.microsoft.com/office/drawing/2014/main" id="{2B143FCD-97F5-453D-B5AD-DF1E802426DA}"/>
                </a:ext>
              </a:extLst>
            </p:cNvPr>
            <p:cNvSpPr/>
            <p:nvPr/>
          </p:nvSpPr>
          <p:spPr>
            <a:xfrm>
              <a:off x="542923" y="1736761"/>
              <a:ext cx="8058154" cy="10156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6E5411A7-491C-4C30-BA7D-C8EC60F2B8CD}"/>
                </a:ext>
              </a:extLst>
            </p:cNvPr>
            <p:cNvSpPr txBox="1"/>
            <p:nvPr/>
          </p:nvSpPr>
          <p:spPr>
            <a:xfrm>
              <a:off x="633044" y="1789627"/>
              <a:ext cx="7807571" cy="89099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Another factor that influences the natural rate of unemployment is the amount of </a:t>
              </a:r>
              <a:r>
                <a:rPr lang="en-US" sz="2000" b="1" dirty="0">
                  <a:solidFill>
                    <a:schemeClr val="bg1"/>
                  </a:solidFill>
                </a:rPr>
                <a:t>structural unemployment</a:t>
              </a:r>
              <a:r>
                <a:rPr lang="en-US" sz="2000" dirty="0">
                  <a:solidFill>
                    <a:schemeClr val="bg1"/>
                  </a:solidFill>
                </a:rPr>
                <a:t>.</a:t>
              </a:r>
            </a:p>
          </p:txBody>
        </p:sp>
      </p:grpSp>
      <p:grpSp>
        <p:nvGrpSpPr>
          <p:cNvPr id="12" name="Group 11">
            <a:extLst>
              <a:ext uri="{FF2B5EF4-FFF2-40B4-BE49-F238E27FC236}">
                <a16:creationId xmlns:a16="http://schemas.microsoft.com/office/drawing/2014/main" id="{A75E505A-AFB6-4176-BBED-AB4B7E471FEB}"/>
              </a:ext>
            </a:extLst>
          </p:cNvPr>
          <p:cNvGrpSpPr/>
          <p:nvPr/>
        </p:nvGrpSpPr>
        <p:grpSpPr>
          <a:xfrm>
            <a:off x="2066923" y="246860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3B32EFCB-112B-4A7C-9052-034194A4FD9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354C2416-FC19-4D87-821F-E04A8A4C2258}"/>
                </a:ext>
              </a:extLst>
            </p:cNvPr>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structurally unemployed don't have jobs because they lack skills valued by the labor market.</a:t>
              </a:r>
            </a:p>
          </p:txBody>
        </p:sp>
      </p:grpSp>
      <p:grpSp>
        <p:nvGrpSpPr>
          <p:cNvPr id="16" name="Group 15">
            <a:extLst>
              <a:ext uri="{FF2B5EF4-FFF2-40B4-BE49-F238E27FC236}">
                <a16:creationId xmlns:a16="http://schemas.microsoft.com/office/drawing/2014/main" id="{74099AF6-EC44-42ED-BD6D-5B5DCCE6AF00}"/>
              </a:ext>
            </a:extLst>
          </p:cNvPr>
          <p:cNvGrpSpPr/>
          <p:nvPr/>
        </p:nvGrpSpPr>
        <p:grpSpPr>
          <a:xfrm>
            <a:off x="2066922" y="336739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E5890CA1-B07E-4D3A-8BC3-E2AE6560AF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C334BE9-2568-4A5C-8327-784960880B4F}"/>
                </a:ext>
              </a:extLst>
            </p:cNvPr>
            <p:cNvSpPr txBox="1"/>
            <p:nvPr/>
          </p:nvSpPr>
          <p:spPr>
            <a:xfrm>
              <a:off x="633044" y="194434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people worry that technology causes structural unemployment.</a:t>
              </a:r>
            </a:p>
          </p:txBody>
        </p:sp>
      </p:grpSp>
      <p:grpSp>
        <p:nvGrpSpPr>
          <p:cNvPr id="19" name="Group 18">
            <a:extLst>
              <a:ext uri="{FF2B5EF4-FFF2-40B4-BE49-F238E27FC236}">
                <a16:creationId xmlns:a16="http://schemas.microsoft.com/office/drawing/2014/main" id="{0AE657E7-4623-4D02-84AB-47F80649C980}"/>
              </a:ext>
            </a:extLst>
          </p:cNvPr>
          <p:cNvGrpSpPr/>
          <p:nvPr/>
        </p:nvGrpSpPr>
        <p:grpSpPr>
          <a:xfrm>
            <a:off x="2066922" y="4266176"/>
            <a:ext cx="8058154" cy="806935"/>
            <a:chOff x="542923" y="1736761"/>
            <a:chExt cx="8058154" cy="1059383"/>
          </a:xfrm>
          <a:solidFill>
            <a:srgbClr val="627981"/>
          </a:solidFill>
        </p:grpSpPr>
        <p:sp>
          <p:nvSpPr>
            <p:cNvPr id="20" name="Rectangle 19">
              <a:extLst>
                <a:ext uri="{FF2B5EF4-FFF2-40B4-BE49-F238E27FC236}">
                  <a16:creationId xmlns:a16="http://schemas.microsoft.com/office/drawing/2014/main" id="{18DA050A-C128-4B74-9190-1523C375CBBB}"/>
                </a:ext>
              </a:extLst>
            </p:cNvPr>
            <p:cNvSpPr/>
            <p:nvPr/>
          </p:nvSpPr>
          <p:spPr>
            <a:xfrm>
              <a:off x="542923" y="1736761"/>
              <a:ext cx="8058154" cy="10593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3049BC03-52E0-4C2B-AC4A-47952F52FC70}"/>
                </a:ext>
              </a:extLst>
            </p:cNvPr>
            <p:cNvSpPr txBox="1"/>
            <p:nvPr/>
          </p:nvSpPr>
          <p:spPr>
            <a:xfrm>
              <a:off x="633043" y="1767654"/>
              <a:ext cx="7968034" cy="92934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past, new technology has put low-skilled employees out of work, but at the same time, it creates demand for high-skilled workers.</a:t>
              </a:r>
            </a:p>
          </p:txBody>
        </p:sp>
      </p:grpSp>
    </p:spTree>
    <p:extLst>
      <p:ext uri="{BB962C8B-B14F-4D97-AF65-F5344CB8AC3E}">
        <p14:creationId xmlns:p14="http://schemas.microsoft.com/office/powerpoint/2010/main" val="266891560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6" y="1383272"/>
            <a:ext cx="8789668" cy="506616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dirty="0">
              <a:solidFill>
                <a:schemeClr val="bg1"/>
              </a:solidFill>
            </a:endParaRPr>
          </a:p>
          <a:p>
            <a:r>
              <a:rPr lang="en-US" sz="2000" dirty="0">
                <a:solidFill>
                  <a:schemeClr val="bg1"/>
                </a:solidFill>
              </a:rPr>
              <a:t>Determine whether the following situations are examples of frictional or structural unemployment.</a:t>
            </a:r>
          </a:p>
          <a:p>
            <a:endParaRPr lang="en-US" sz="2000" dirty="0">
              <a:solidFill>
                <a:schemeClr val="bg1"/>
              </a:solidFill>
            </a:endParaRPr>
          </a:p>
          <a:p>
            <a:r>
              <a:rPr lang="en-US" sz="2000" dirty="0">
                <a:solidFill>
                  <a:schemeClr val="bg1"/>
                </a:solidFill>
              </a:rPr>
              <a:t>Fatima, who is a certified public accountant (CPA), left her old job as an accountant for a large company when her family moved to a large city in another state. She is currently interviewing with several companies for an accounting position.</a:t>
            </a:r>
          </a:p>
          <a:p>
            <a:endParaRPr lang="en-US" sz="2000" dirty="0">
              <a:solidFill>
                <a:schemeClr val="bg1"/>
              </a:solidFill>
            </a:endParaRPr>
          </a:p>
          <a:p>
            <a:pPr marL="342900" indent="-342900">
              <a:buFont typeface="Wingdings" panose="05000000000000000000" pitchFamily="2" charset="2"/>
              <a:buChar char="q"/>
            </a:pPr>
            <a:r>
              <a:rPr lang="en-US" sz="2000" dirty="0">
                <a:solidFill>
                  <a:schemeClr val="bg1"/>
                </a:solidFill>
              </a:rPr>
              <a:t>Frictional unemployment</a:t>
            </a:r>
          </a:p>
          <a:p>
            <a:pPr marL="342900" indent="-342900">
              <a:buFont typeface="Wingdings" panose="05000000000000000000" pitchFamily="2" charset="2"/>
              <a:buChar char="q"/>
            </a:pPr>
            <a:r>
              <a:rPr lang="en-US" sz="2000" dirty="0">
                <a:solidFill>
                  <a:schemeClr val="bg1"/>
                </a:solidFill>
              </a:rPr>
              <a:t>Structural unemployment</a:t>
            </a:r>
          </a:p>
          <a:p>
            <a:endParaRPr lang="en-US" sz="2000" dirty="0">
              <a:solidFill>
                <a:schemeClr val="bg1"/>
              </a:solidFill>
            </a:endParaRPr>
          </a:p>
          <a:p>
            <a:r>
              <a:rPr lang="en-US" sz="2000" dirty="0">
                <a:solidFill>
                  <a:schemeClr val="bg1"/>
                </a:solidFill>
              </a:rPr>
              <a:t>Jason lost his job at an automobile manufacturing plant when the company installed robots to replace workers on the assembly line. All of the company’s competitors have also replaced workers with robots.</a:t>
            </a:r>
          </a:p>
          <a:p>
            <a:endParaRPr lang="en-US" sz="2000" dirty="0">
              <a:solidFill>
                <a:schemeClr val="bg1"/>
              </a:solidFill>
            </a:endParaRPr>
          </a:p>
          <a:p>
            <a:pPr marL="342900" indent="-342900">
              <a:buFont typeface="Wingdings" panose="05000000000000000000" pitchFamily="2" charset="2"/>
              <a:buChar char="q"/>
            </a:pPr>
            <a:r>
              <a:rPr lang="en-US" sz="2000" dirty="0">
                <a:solidFill>
                  <a:schemeClr val="bg1"/>
                </a:solidFill>
              </a:rPr>
              <a:t>Frictional unemployment</a:t>
            </a:r>
          </a:p>
          <a:p>
            <a:pPr marL="342900" indent="-342900">
              <a:buFont typeface="Wingdings" panose="05000000000000000000" pitchFamily="2" charset="2"/>
              <a:buChar char="q"/>
            </a:pPr>
            <a:r>
              <a:rPr lang="en-US" sz="2000" dirty="0">
                <a:solidFill>
                  <a:schemeClr val="bg1"/>
                </a:solidFill>
              </a:rPr>
              <a:t>Structural unemployment</a:t>
            </a:r>
          </a:p>
          <a:p>
            <a:endParaRPr lang="en-US" sz="2000" dirty="0">
              <a:solidFill>
                <a:schemeClr val="bg1"/>
              </a:solidFill>
            </a:endParaRPr>
          </a:p>
        </p:txBody>
      </p:sp>
    </p:spTree>
    <p:extLst>
      <p:ext uri="{BB962C8B-B14F-4D97-AF65-F5344CB8AC3E}">
        <p14:creationId xmlns:p14="http://schemas.microsoft.com/office/powerpoint/2010/main" val="218167925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6" y="1383272"/>
            <a:ext cx="8789668" cy="506616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dirty="0">
              <a:solidFill>
                <a:schemeClr val="bg1"/>
              </a:solidFill>
            </a:endParaRPr>
          </a:p>
          <a:p>
            <a:r>
              <a:rPr lang="en-US" sz="2000" dirty="0">
                <a:solidFill>
                  <a:schemeClr val="bg1"/>
                </a:solidFill>
              </a:rPr>
              <a:t>Determine whether the following situations are examples of frictional or structural unemployment.</a:t>
            </a:r>
          </a:p>
          <a:p>
            <a:endParaRPr lang="en-US" sz="2000" dirty="0">
              <a:solidFill>
                <a:schemeClr val="bg1"/>
              </a:solidFill>
            </a:endParaRPr>
          </a:p>
          <a:p>
            <a:r>
              <a:rPr lang="en-US" sz="2000" dirty="0">
                <a:solidFill>
                  <a:schemeClr val="bg1"/>
                </a:solidFill>
              </a:rPr>
              <a:t>Fatima, who is a certified public accountant (CPA), left her old job as an accountant for a large company when her family moved to a large city in another state. She is currently interviewing with several companies for an accounting position.</a:t>
            </a:r>
          </a:p>
          <a:p>
            <a:endParaRPr lang="en-US" sz="2000" dirty="0">
              <a:solidFill>
                <a:schemeClr val="bg1"/>
              </a:solidFill>
            </a:endParaRPr>
          </a:p>
          <a:p>
            <a:pPr marL="342900" indent="-342900">
              <a:buFont typeface="Wingdings" panose="05000000000000000000" pitchFamily="2" charset="2"/>
              <a:buChar char="q"/>
            </a:pPr>
            <a:r>
              <a:rPr lang="en-US" sz="2000" dirty="0">
                <a:solidFill>
                  <a:schemeClr val="bg1"/>
                </a:solidFill>
              </a:rPr>
              <a:t>Frictional unemployment</a:t>
            </a:r>
          </a:p>
          <a:p>
            <a:pPr marL="342900" indent="-342900">
              <a:buFont typeface="Wingdings" panose="05000000000000000000" pitchFamily="2" charset="2"/>
              <a:buChar char="q"/>
            </a:pPr>
            <a:r>
              <a:rPr lang="en-US" sz="2000" dirty="0">
                <a:solidFill>
                  <a:schemeClr val="bg1"/>
                </a:solidFill>
              </a:rPr>
              <a:t>Structural unemployment</a:t>
            </a:r>
          </a:p>
          <a:p>
            <a:endParaRPr lang="en-US" sz="2000" dirty="0">
              <a:solidFill>
                <a:schemeClr val="bg1"/>
              </a:solidFill>
            </a:endParaRPr>
          </a:p>
          <a:p>
            <a:r>
              <a:rPr lang="en-US" sz="2000" dirty="0">
                <a:solidFill>
                  <a:schemeClr val="bg1"/>
                </a:solidFill>
              </a:rPr>
              <a:t>Jason lost his job at an automobile manufacturing plant when the company installed robots to replace workers on the assembly line. All of the company’s competitors have also replaced workers with robots.</a:t>
            </a:r>
          </a:p>
          <a:p>
            <a:endParaRPr lang="en-US" sz="2000" dirty="0">
              <a:solidFill>
                <a:schemeClr val="bg1"/>
              </a:solidFill>
            </a:endParaRPr>
          </a:p>
          <a:p>
            <a:pPr marL="342900" indent="-342900">
              <a:buFont typeface="Wingdings" panose="05000000000000000000" pitchFamily="2" charset="2"/>
              <a:buChar char="q"/>
            </a:pPr>
            <a:r>
              <a:rPr lang="en-US" sz="2000" dirty="0">
                <a:solidFill>
                  <a:schemeClr val="bg1"/>
                </a:solidFill>
              </a:rPr>
              <a:t>Frictional unemployment</a:t>
            </a:r>
          </a:p>
          <a:p>
            <a:pPr marL="342900" indent="-342900">
              <a:buFont typeface="Wingdings" panose="05000000000000000000" pitchFamily="2" charset="2"/>
              <a:buChar char="q"/>
            </a:pPr>
            <a:r>
              <a:rPr lang="en-US" sz="2000" dirty="0">
                <a:solidFill>
                  <a:schemeClr val="bg1"/>
                </a:solidFill>
              </a:rPr>
              <a:t>Structural unemployment</a:t>
            </a:r>
          </a:p>
          <a:p>
            <a:endParaRPr lang="en-US" sz="2000" dirty="0">
              <a:solidFill>
                <a:schemeClr val="bg1"/>
              </a:solidFill>
            </a:endParaRPr>
          </a:p>
        </p:txBody>
      </p:sp>
      <p:sp>
        <p:nvSpPr>
          <p:cNvPr id="7" name="Rectangle 6">
            <a:extLst>
              <a:ext uri="{FF2B5EF4-FFF2-40B4-BE49-F238E27FC236}">
                <a16:creationId xmlns:a16="http://schemas.microsoft.com/office/drawing/2014/main" id="{CEB0F12E-84A0-437B-BC28-20E9BFA28CFA}"/>
              </a:ext>
            </a:extLst>
          </p:cNvPr>
          <p:cNvSpPr/>
          <p:nvPr/>
        </p:nvSpPr>
        <p:spPr>
          <a:xfrm>
            <a:off x="1800904" y="3637815"/>
            <a:ext cx="212721" cy="224065"/>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F6375674-A984-4D22-8468-44CBF3F12DEF}"/>
              </a:ext>
            </a:extLst>
          </p:cNvPr>
          <p:cNvSpPr/>
          <p:nvPr/>
        </p:nvSpPr>
        <p:spPr>
          <a:xfrm>
            <a:off x="1794283" y="6062401"/>
            <a:ext cx="212721" cy="224065"/>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0872658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Natural Unemployment and Potential Real GDP</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3898775" y="1422260"/>
            <a:ext cx="4399760" cy="1617913"/>
            <a:chOff x="1149291" y="1753237"/>
            <a:chExt cx="2080340" cy="1617913"/>
          </a:xfrm>
          <a:solidFill>
            <a:srgbClr val="627981"/>
          </a:solidFill>
        </p:grpSpPr>
        <p:sp>
          <p:nvSpPr>
            <p:cNvPr id="9" name="Rectangle 8"/>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TextBox 9"/>
            <p:cNvSpPr txBox="1"/>
            <p:nvPr/>
          </p:nvSpPr>
          <p:spPr>
            <a:xfrm>
              <a:off x="1247599" y="2028874"/>
              <a:ext cx="1883724" cy="1055545"/>
            </a:xfrm>
            <a:prstGeom prst="rect">
              <a:avLst/>
            </a:prstGeom>
            <a:grpFill/>
          </p:spPr>
          <p:txBody>
            <a:bodyPr wrap="square" rtlCol="0" anchor="ctr">
              <a:spAutoFit/>
            </a:bodyPr>
            <a:lstStyle/>
            <a:p>
              <a:pPr algn="ctr">
                <a:lnSpc>
                  <a:spcPct val="150000"/>
                </a:lnSpc>
              </a:pPr>
              <a:r>
                <a:rPr lang="en-US" sz="2200" dirty="0">
                  <a:solidFill>
                    <a:schemeClr val="bg1"/>
                  </a:solidFill>
                </a:rPr>
                <a:t>The natural unemployment rate is related to two other concepts:</a:t>
              </a:r>
            </a:p>
          </p:txBody>
        </p:sp>
      </p:grpSp>
      <p:grpSp>
        <p:nvGrpSpPr>
          <p:cNvPr id="14" name="Group 13"/>
          <p:cNvGrpSpPr/>
          <p:nvPr/>
        </p:nvGrpSpPr>
        <p:grpSpPr>
          <a:xfrm>
            <a:off x="3898775" y="3243369"/>
            <a:ext cx="2080340" cy="1617913"/>
            <a:chOff x="1149290" y="3617528"/>
            <a:chExt cx="2080340" cy="1617913"/>
          </a:xfrm>
          <a:solidFill>
            <a:srgbClr val="627981"/>
          </a:solidFill>
        </p:grpSpPr>
        <p:sp>
          <p:nvSpPr>
            <p:cNvPr id="15" name="Rectangle 14"/>
            <p:cNvSpPr/>
            <p:nvPr/>
          </p:nvSpPr>
          <p:spPr>
            <a:xfrm>
              <a:off x="1149290" y="3617528"/>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TextBox 15"/>
            <p:cNvSpPr txBox="1"/>
            <p:nvPr/>
          </p:nvSpPr>
          <p:spPr>
            <a:xfrm>
              <a:off x="1357203" y="3900718"/>
              <a:ext cx="1664514" cy="1055482"/>
            </a:xfrm>
            <a:prstGeom prst="rect">
              <a:avLst/>
            </a:prstGeom>
            <a:grpFill/>
          </p:spPr>
          <p:txBody>
            <a:bodyPr wrap="square" rtlCol="0" anchor="ctr">
              <a:spAutoFit/>
            </a:bodyPr>
            <a:lstStyle/>
            <a:p>
              <a:pPr algn="ctr">
                <a:lnSpc>
                  <a:spcPct val="150000"/>
                </a:lnSpc>
              </a:pPr>
              <a:r>
                <a:rPr lang="en-US" sz="2200" dirty="0">
                  <a:solidFill>
                    <a:schemeClr val="bg1"/>
                  </a:solidFill>
                </a:rPr>
                <a:t>Full Employment</a:t>
              </a:r>
            </a:p>
          </p:txBody>
        </p:sp>
      </p:grpSp>
      <p:grpSp>
        <p:nvGrpSpPr>
          <p:cNvPr id="17" name="Group 16"/>
          <p:cNvGrpSpPr/>
          <p:nvPr/>
        </p:nvGrpSpPr>
        <p:grpSpPr>
          <a:xfrm>
            <a:off x="3896120" y="5021355"/>
            <a:ext cx="4399760" cy="1617913"/>
            <a:chOff x="3531827" y="3615513"/>
            <a:chExt cx="2080340" cy="1617913"/>
          </a:xfrm>
          <a:solidFill>
            <a:srgbClr val="627981"/>
          </a:solidFill>
        </p:grpSpPr>
        <p:sp>
          <p:nvSpPr>
            <p:cNvPr id="18" name="Rectangle 17"/>
            <p:cNvSpPr/>
            <p:nvPr/>
          </p:nvSpPr>
          <p:spPr>
            <a:xfrm>
              <a:off x="3531827" y="3615513"/>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18"/>
            <p:cNvSpPr txBox="1"/>
            <p:nvPr/>
          </p:nvSpPr>
          <p:spPr>
            <a:xfrm>
              <a:off x="3631389" y="3895436"/>
              <a:ext cx="1883724" cy="1055482"/>
            </a:xfrm>
            <a:prstGeom prst="rect">
              <a:avLst/>
            </a:prstGeom>
            <a:grpFill/>
          </p:spPr>
          <p:txBody>
            <a:bodyPr wrap="square" rtlCol="0" anchor="ctr">
              <a:spAutoFit/>
            </a:bodyPr>
            <a:lstStyle/>
            <a:p>
              <a:pPr algn="ctr">
                <a:lnSpc>
                  <a:spcPct val="150000"/>
                </a:lnSpc>
              </a:pPr>
              <a:r>
                <a:rPr lang="en-US" sz="2200" dirty="0">
                  <a:solidFill>
                    <a:schemeClr val="bg1"/>
                  </a:solidFill>
                </a:rPr>
                <a:t>Operating above potential GDP is only possible for a short time.</a:t>
              </a:r>
            </a:p>
          </p:txBody>
        </p:sp>
      </p:grpSp>
      <p:grpSp>
        <p:nvGrpSpPr>
          <p:cNvPr id="23" name="Group 22"/>
          <p:cNvGrpSpPr/>
          <p:nvPr/>
        </p:nvGrpSpPr>
        <p:grpSpPr>
          <a:xfrm>
            <a:off x="6218195" y="3243369"/>
            <a:ext cx="2080340" cy="1617913"/>
            <a:chOff x="3531827" y="1747690"/>
            <a:chExt cx="2080340" cy="1617913"/>
          </a:xfrm>
          <a:solidFill>
            <a:srgbClr val="627981"/>
          </a:solidFill>
        </p:grpSpPr>
        <p:sp>
          <p:nvSpPr>
            <p:cNvPr id="24" name="Rectangle 23"/>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5" name="TextBox 24"/>
            <p:cNvSpPr txBox="1"/>
            <p:nvPr/>
          </p:nvSpPr>
          <p:spPr>
            <a:xfrm>
              <a:off x="3739740" y="2023623"/>
              <a:ext cx="1664514" cy="1055482"/>
            </a:xfrm>
            <a:prstGeom prst="rect">
              <a:avLst/>
            </a:prstGeom>
            <a:grpFill/>
          </p:spPr>
          <p:txBody>
            <a:bodyPr wrap="square" rtlCol="0" anchor="ctr">
              <a:spAutoFit/>
            </a:bodyPr>
            <a:lstStyle/>
            <a:p>
              <a:pPr algn="ctr">
                <a:lnSpc>
                  <a:spcPct val="150000"/>
                </a:lnSpc>
              </a:pPr>
              <a:r>
                <a:rPr lang="en-US" sz="2200" dirty="0">
                  <a:solidFill>
                    <a:schemeClr val="bg1"/>
                  </a:solidFill>
                </a:rPr>
                <a:t>Potential Real GDP</a:t>
              </a:r>
            </a:p>
          </p:txBody>
        </p:sp>
      </p:grpSp>
    </p:spTree>
    <p:extLst>
      <p:ext uri="{BB962C8B-B14F-4D97-AF65-F5344CB8AC3E}">
        <p14:creationId xmlns:p14="http://schemas.microsoft.com/office/powerpoint/2010/main" val="423958497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Natural Unemployment and Potential Real GDP</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Diagram 2">
            <a:extLst>
              <a:ext uri="{FF2B5EF4-FFF2-40B4-BE49-F238E27FC236}">
                <a16:creationId xmlns:a16="http://schemas.microsoft.com/office/drawing/2014/main" id="{768CEA50-A431-4405-BF41-BD666873FFD9}"/>
              </a:ext>
            </a:extLst>
          </p:cNvPr>
          <p:cNvGraphicFramePr/>
          <p:nvPr/>
        </p:nvGraphicFramePr>
        <p:xfrm>
          <a:off x="1187855" y="1733100"/>
          <a:ext cx="9816289" cy="41247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93469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Key Groups in Employment/Unemployment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926242"/>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Employed</a:t>
              </a:r>
              <a:r>
                <a:rPr lang="en-US" sz="2000" dirty="0">
                  <a:solidFill>
                    <a:schemeClr val="bg1"/>
                  </a:solidFill>
                </a:rPr>
                <a:t>: people currently working for pay</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Unemployed</a:t>
              </a:r>
              <a:r>
                <a:rPr lang="en-US" sz="2000" dirty="0">
                  <a:solidFill>
                    <a:schemeClr val="bg1"/>
                  </a:solidFill>
                </a:rPr>
                <a:t>: people who are out of work and actively looking for a job</a:t>
              </a:r>
            </a:p>
          </p:txBody>
        </p:sp>
      </p:grpSp>
      <p:grpSp>
        <p:nvGrpSpPr>
          <p:cNvPr id="23" name="Group 22"/>
          <p:cNvGrpSpPr/>
          <p:nvPr/>
        </p:nvGrpSpPr>
        <p:grpSpPr>
          <a:xfrm>
            <a:off x="2066922" y="3363616"/>
            <a:ext cx="8058154" cy="806935"/>
            <a:chOff x="728657" y="1025499"/>
            <a:chExt cx="8058154" cy="806935"/>
          </a:xfrm>
          <a:solidFill>
            <a:srgbClr val="627981"/>
          </a:solidFill>
        </p:grpSpPr>
        <p:sp>
          <p:nvSpPr>
            <p:cNvPr id="24" name="Rectangle 23"/>
            <p:cNvSpPr/>
            <p:nvPr/>
          </p:nvSpPr>
          <p:spPr>
            <a:xfrm>
              <a:off x="728657" y="1025499"/>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818778" y="107502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Out of the labor force</a:t>
              </a:r>
              <a:r>
                <a:rPr lang="en-US" sz="2000" dirty="0">
                  <a:solidFill>
                    <a:schemeClr val="bg1"/>
                  </a:solidFill>
                </a:rPr>
                <a:t>: people who are not working for pay and NOT actively looking for a job</a:t>
              </a:r>
            </a:p>
          </p:txBody>
        </p:sp>
      </p:grpSp>
      <p:sp>
        <p:nvSpPr>
          <p:cNvPr id="16" name="Rectangle 15">
            <a:extLst>
              <a:ext uri="{FF2B5EF4-FFF2-40B4-BE49-F238E27FC236}">
                <a16:creationId xmlns:a16="http://schemas.microsoft.com/office/drawing/2014/main" id="{D443DD13-F667-5949-BCC3-B10A7791D25C}"/>
              </a:ext>
            </a:extLst>
          </p:cNvPr>
          <p:cNvSpPr/>
          <p:nvPr/>
        </p:nvSpPr>
        <p:spPr>
          <a:xfrm>
            <a:off x="2066922" y="4261423"/>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 name="Rectangle 2">
            <a:extLst>
              <a:ext uri="{FF2B5EF4-FFF2-40B4-BE49-F238E27FC236}">
                <a16:creationId xmlns:a16="http://schemas.microsoft.com/office/drawing/2014/main" id="{0ABDD152-0CA4-E042-B0B2-2F0806E50217}"/>
              </a:ext>
            </a:extLst>
          </p:cNvPr>
          <p:cNvSpPr/>
          <p:nvPr/>
        </p:nvSpPr>
        <p:spPr>
          <a:xfrm>
            <a:off x="2157043" y="4307979"/>
            <a:ext cx="7807571" cy="707886"/>
          </a:xfrm>
          <a:prstGeom prst="rect">
            <a:avLst/>
          </a:prstGeom>
        </p:spPr>
        <p:txBody>
          <a:bodyPr wrap="square">
            <a:spAutoFit/>
          </a:bodyPr>
          <a:lstStyle/>
          <a:p>
            <a:pPr marL="342900" indent="-342900">
              <a:buFont typeface="Arial" panose="020B0604020202020204" pitchFamily="34" charset="0"/>
              <a:buChar char="•"/>
            </a:pPr>
            <a:r>
              <a:rPr lang="en-US" sz="2000" b="1" dirty="0">
                <a:solidFill>
                  <a:schemeClr val="bg1"/>
                </a:solidFill>
              </a:rPr>
              <a:t>Labor force</a:t>
            </a:r>
            <a:r>
              <a:rPr lang="en-US" sz="2000" dirty="0">
                <a:solidFill>
                  <a:schemeClr val="bg1"/>
                </a:solidFill>
              </a:rPr>
              <a:t>: the number of employed people plus the number of unemployed people</a:t>
            </a:r>
          </a:p>
        </p:txBody>
      </p:sp>
    </p:spTree>
    <p:extLst>
      <p:ext uri="{BB962C8B-B14F-4D97-AF65-F5344CB8AC3E}">
        <p14:creationId xmlns:p14="http://schemas.microsoft.com/office/powerpoint/2010/main" val="369844008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749508" y="288568"/>
            <a:ext cx="10792918" cy="6332628"/>
            <a:chOff x="-774494" y="463132"/>
            <a:chExt cx="10792918" cy="6332628"/>
          </a:xfrm>
        </p:grpSpPr>
        <p:sp>
          <p:nvSpPr>
            <p:cNvPr id="26" name="TextBox 25"/>
            <p:cNvSpPr txBox="1"/>
            <p:nvPr/>
          </p:nvSpPr>
          <p:spPr>
            <a:xfrm>
              <a:off x="-774494" y="463132"/>
              <a:ext cx="10792918" cy="553998"/>
            </a:xfrm>
            <a:prstGeom prst="rect">
              <a:avLst/>
            </a:prstGeom>
            <a:noFill/>
          </p:spPr>
          <p:txBody>
            <a:bodyPr wrap="square" rtlCol="0">
              <a:spAutoFit/>
            </a:bodyPr>
            <a:lstStyle/>
            <a:p>
              <a:pPr algn="ctr"/>
              <a:r>
                <a:rPr lang="en-US" sz="3000" dirty="0">
                  <a:latin typeface="Century Gothic" panose="020B0502020202020204" pitchFamily="34" charset="0"/>
                </a:rPr>
                <a:t>Productivity Shifts and the Natural Rate of Unemployment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881530" y="1885564"/>
            <a:ext cx="10528874" cy="3086871"/>
          </a:xfrm>
          <a:prstGeom prst="rect">
            <a:avLst/>
          </a:prstGeom>
          <a:solidFill>
            <a:srgbClr val="627981"/>
          </a:solidFill>
        </p:spPr>
        <p:txBody>
          <a:bodyPr wrap="square" rtlCol="0" anchor="ctr">
            <a:spAutoFit/>
          </a:bodyPr>
          <a:lstStyle/>
          <a:p>
            <a:pPr marL="342900" indent="-342900">
              <a:lnSpc>
                <a:spcPct val="150000"/>
              </a:lnSpc>
              <a:buFont typeface="Arial" panose="020B0604020202020204" pitchFamily="34" charset="0"/>
              <a:buChar char="•"/>
            </a:pPr>
            <a:r>
              <a:rPr lang="en-US" sz="2200" dirty="0">
                <a:solidFill>
                  <a:schemeClr val="bg1"/>
                </a:solidFill>
              </a:rPr>
              <a:t>Over time, productivity determines the level of wages in an economy.</a:t>
            </a:r>
          </a:p>
          <a:p>
            <a:pPr marL="342900" indent="-342900">
              <a:lnSpc>
                <a:spcPct val="150000"/>
              </a:lnSpc>
              <a:buFont typeface="Arial" panose="020B0604020202020204" pitchFamily="34" charset="0"/>
              <a:buChar char="•"/>
            </a:pPr>
            <a:r>
              <a:rPr lang="en-US" sz="2200" dirty="0">
                <a:solidFill>
                  <a:schemeClr val="bg1"/>
                </a:solidFill>
              </a:rPr>
              <a:t>Adjustments of wages to productivity levels don’t happen quickly or smoothly.</a:t>
            </a:r>
          </a:p>
          <a:p>
            <a:pPr marL="342900" indent="-342900">
              <a:lnSpc>
                <a:spcPct val="150000"/>
              </a:lnSpc>
              <a:buFont typeface="Arial" panose="020B0604020202020204" pitchFamily="34" charset="0"/>
              <a:buChar char="•"/>
            </a:pPr>
            <a:r>
              <a:rPr lang="en-US" sz="2200" dirty="0">
                <a:solidFill>
                  <a:schemeClr val="bg1"/>
                </a:solidFill>
              </a:rPr>
              <a:t>If productivity unexpectedly changes, it can affect the natural rate of unemployment.</a:t>
            </a:r>
          </a:p>
          <a:p>
            <a:pPr marL="342900" indent="-342900">
              <a:lnSpc>
                <a:spcPct val="150000"/>
              </a:lnSpc>
              <a:buFont typeface="Arial" panose="020B0604020202020204" pitchFamily="34" charset="0"/>
              <a:buChar char="•"/>
            </a:pPr>
            <a:r>
              <a:rPr lang="en-US" sz="2200" dirty="0">
                <a:solidFill>
                  <a:schemeClr val="bg1"/>
                </a:solidFill>
              </a:rPr>
              <a:t>When productivity is unexpectedly lower, levels of unemployment tend to be higher.</a:t>
            </a:r>
          </a:p>
          <a:p>
            <a:pPr marL="342900" indent="-342900">
              <a:lnSpc>
                <a:spcPct val="150000"/>
              </a:lnSpc>
              <a:buFont typeface="Arial" panose="020B0604020202020204" pitchFamily="34" charset="0"/>
              <a:buChar char="•"/>
            </a:pPr>
            <a:r>
              <a:rPr lang="en-US" sz="2200" dirty="0">
                <a:solidFill>
                  <a:schemeClr val="bg1"/>
                </a:solidFill>
              </a:rPr>
              <a:t>When productivity is unexpectedly higher, levels of unemployment tend to be lower.</a:t>
            </a:r>
          </a:p>
          <a:p>
            <a:pPr marL="342900" indent="-342900">
              <a:lnSpc>
                <a:spcPct val="150000"/>
              </a:lnSpc>
              <a:buFont typeface="Arial" panose="020B0604020202020204" pitchFamily="34" charset="0"/>
              <a:buChar char="•"/>
            </a:pPr>
            <a:r>
              <a:rPr lang="en-US" sz="2200" dirty="0">
                <a:solidFill>
                  <a:schemeClr val="bg1"/>
                </a:solidFill>
              </a:rPr>
              <a:t>Over time, wages adjust to reflect productivity levels.</a:t>
            </a:r>
          </a:p>
        </p:txBody>
      </p:sp>
    </p:spTree>
    <p:extLst>
      <p:ext uri="{BB962C8B-B14F-4D97-AF65-F5344CB8AC3E}">
        <p14:creationId xmlns:p14="http://schemas.microsoft.com/office/powerpoint/2010/main" val="46156736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749508" y="288568"/>
            <a:ext cx="10792918" cy="6332628"/>
            <a:chOff x="-774494" y="463132"/>
            <a:chExt cx="10792918" cy="6332628"/>
          </a:xfrm>
        </p:grpSpPr>
        <p:sp>
          <p:nvSpPr>
            <p:cNvPr id="26" name="TextBox 25"/>
            <p:cNvSpPr txBox="1"/>
            <p:nvPr/>
          </p:nvSpPr>
          <p:spPr>
            <a:xfrm>
              <a:off x="-774494" y="463132"/>
              <a:ext cx="10792918" cy="553998"/>
            </a:xfrm>
            <a:prstGeom prst="rect">
              <a:avLst/>
            </a:prstGeom>
            <a:noFill/>
          </p:spPr>
          <p:txBody>
            <a:bodyPr wrap="square" rtlCol="0">
              <a:spAutoFit/>
            </a:bodyPr>
            <a:lstStyle/>
            <a:p>
              <a:pPr algn="ctr"/>
              <a:r>
                <a:rPr lang="en-US" sz="3000" dirty="0">
                  <a:latin typeface="Century Gothic" panose="020B0502020202020204" pitchFamily="34" charset="0"/>
                </a:rPr>
                <a:t>Productivity Shifts and the Natural Rate of Unemployment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ED703F67-FFF9-4EF2-BA50-AA994F186890}"/>
              </a:ext>
            </a:extLst>
          </p:cNvPr>
          <p:cNvSpPr txBox="1"/>
          <p:nvPr/>
        </p:nvSpPr>
        <p:spPr>
          <a:xfrm>
            <a:off x="1360401" y="1969766"/>
            <a:ext cx="4501173" cy="3600986"/>
          </a:xfrm>
          <a:prstGeom prst="rect">
            <a:avLst/>
          </a:prstGeom>
          <a:solidFill>
            <a:srgbClr val="627981"/>
          </a:solidFill>
        </p:spPr>
        <p:txBody>
          <a:bodyPr wrap="square" rtlCol="0">
            <a:spAutoFit/>
          </a:bodyPr>
          <a:lstStyle/>
          <a:p>
            <a:pPr algn="ctr"/>
            <a:r>
              <a:rPr lang="en-US" sz="1900" dirty="0">
                <a:solidFill>
                  <a:schemeClr val="bg1"/>
                </a:solidFill>
              </a:rPr>
              <a:t>Productivity rises, which increases the demand for labor. Employers and workers become used to the pattern of wage increases. Then, productivity suddenly stops increasing. However, the expectations of employers and workers for wage increases do not shift immediately, so wages keep rising as before. However, the demand for labor has not increased, so at wage </a:t>
            </a:r>
            <a:r>
              <a:rPr lang="en-US" sz="1900" i="1" dirty="0">
                <a:solidFill>
                  <a:schemeClr val="bg1"/>
                </a:solidFill>
              </a:rPr>
              <a:t>W</a:t>
            </a:r>
            <a:r>
              <a:rPr lang="en-US" sz="1900" baseline="-25000" dirty="0">
                <a:solidFill>
                  <a:schemeClr val="bg1"/>
                </a:solidFill>
              </a:rPr>
              <a:t>4</a:t>
            </a:r>
            <a:r>
              <a:rPr lang="en-US" sz="1900" dirty="0">
                <a:solidFill>
                  <a:schemeClr val="bg1"/>
                </a:solidFill>
              </a:rPr>
              <a:t>, unemployment exists where the quantity supplied of labor exceeds the quantity demanded.</a:t>
            </a:r>
          </a:p>
        </p:txBody>
      </p:sp>
      <p:pic>
        <p:nvPicPr>
          <p:cNvPr id="6" name="Picture 5" descr="A graph that shows productivity rising and then suddenly stop increasing.">
            <a:extLst>
              <a:ext uri="{FF2B5EF4-FFF2-40B4-BE49-F238E27FC236}">
                <a16:creationId xmlns:a16="http://schemas.microsoft.com/office/drawing/2014/main" id="{A358545D-A657-47D5-BC49-B7E8B0E4D2B7}"/>
              </a:ext>
            </a:extLst>
          </p:cNvPr>
          <p:cNvPicPr>
            <a:picLocks noChangeAspect="1"/>
          </p:cNvPicPr>
          <p:nvPr/>
        </p:nvPicPr>
        <p:blipFill rotWithShape="1">
          <a:blip r:embed="rId3"/>
          <a:srcRect r="50881"/>
          <a:stretch/>
        </p:blipFill>
        <p:spPr>
          <a:xfrm>
            <a:off x="6273867" y="1542493"/>
            <a:ext cx="4501172" cy="4634569"/>
          </a:xfrm>
          <a:prstGeom prst="rect">
            <a:avLst/>
          </a:prstGeom>
        </p:spPr>
      </p:pic>
    </p:spTree>
    <p:extLst>
      <p:ext uri="{BB962C8B-B14F-4D97-AF65-F5344CB8AC3E}">
        <p14:creationId xmlns:p14="http://schemas.microsoft.com/office/powerpoint/2010/main" val="411999645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749508" y="288568"/>
            <a:ext cx="10792918" cy="6332628"/>
            <a:chOff x="-774494" y="463132"/>
            <a:chExt cx="10792918" cy="6332628"/>
          </a:xfrm>
        </p:grpSpPr>
        <p:sp>
          <p:nvSpPr>
            <p:cNvPr id="26" name="TextBox 25"/>
            <p:cNvSpPr txBox="1"/>
            <p:nvPr/>
          </p:nvSpPr>
          <p:spPr>
            <a:xfrm>
              <a:off x="-774494" y="463132"/>
              <a:ext cx="10792918" cy="553998"/>
            </a:xfrm>
            <a:prstGeom prst="rect">
              <a:avLst/>
            </a:prstGeom>
            <a:noFill/>
          </p:spPr>
          <p:txBody>
            <a:bodyPr wrap="square" rtlCol="0">
              <a:spAutoFit/>
            </a:bodyPr>
            <a:lstStyle/>
            <a:p>
              <a:pPr algn="ctr"/>
              <a:r>
                <a:rPr lang="en-US" sz="3000" dirty="0">
                  <a:latin typeface="Century Gothic" panose="020B0502020202020204" pitchFamily="34" charset="0"/>
                </a:rPr>
                <a:t>Productivity Shifts and the Natural Rate of Unemployment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ED703F67-FFF9-4EF2-BA50-AA994F186890}"/>
              </a:ext>
            </a:extLst>
          </p:cNvPr>
          <p:cNvSpPr txBox="1"/>
          <p:nvPr/>
        </p:nvSpPr>
        <p:spPr>
          <a:xfrm>
            <a:off x="1507790" y="2122258"/>
            <a:ext cx="4173166" cy="3016210"/>
          </a:xfrm>
          <a:prstGeom prst="rect">
            <a:avLst/>
          </a:prstGeom>
          <a:solidFill>
            <a:srgbClr val="627981"/>
          </a:solidFill>
        </p:spPr>
        <p:txBody>
          <a:bodyPr wrap="square" rtlCol="0">
            <a:spAutoFit/>
          </a:bodyPr>
          <a:lstStyle/>
          <a:p>
            <a:pPr algn="ctr"/>
            <a:r>
              <a:rPr lang="en-US" sz="1900" dirty="0">
                <a:solidFill>
                  <a:schemeClr val="bg1"/>
                </a:solidFill>
              </a:rPr>
              <a:t>The rate of productivity increase has been zero for a time, so employers and workers have come to accept the equilibrium wage level (</a:t>
            </a:r>
            <a:r>
              <a:rPr lang="en-US" sz="1900" i="1" dirty="0">
                <a:solidFill>
                  <a:schemeClr val="bg1"/>
                </a:solidFill>
              </a:rPr>
              <a:t>W</a:t>
            </a:r>
            <a:r>
              <a:rPr lang="en-US" sz="1900" dirty="0">
                <a:solidFill>
                  <a:schemeClr val="bg1"/>
                </a:solidFill>
              </a:rPr>
              <a:t>). Then, productivity increases unexpectedly, shifting demand for labor from </a:t>
            </a:r>
            <a:r>
              <a:rPr lang="en-US" sz="1900" i="1" dirty="0">
                <a:solidFill>
                  <a:schemeClr val="bg1"/>
                </a:solidFill>
              </a:rPr>
              <a:t>D</a:t>
            </a:r>
            <a:r>
              <a:rPr lang="en-US" sz="1900" baseline="-25000" dirty="0">
                <a:solidFill>
                  <a:schemeClr val="bg1"/>
                </a:solidFill>
              </a:rPr>
              <a:t>0</a:t>
            </a:r>
            <a:r>
              <a:rPr lang="en-US" sz="1900" dirty="0">
                <a:solidFill>
                  <a:schemeClr val="bg1"/>
                </a:solidFill>
              </a:rPr>
              <a:t> to </a:t>
            </a:r>
            <a:r>
              <a:rPr lang="en-US" sz="1900" i="1" dirty="0">
                <a:solidFill>
                  <a:schemeClr val="bg1"/>
                </a:solidFill>
              </a:rPr>
              <a:t>D</a:t>
            </a:r>
            <a:r>
              <a:rPr lang="en-US" sz="1900" baseline="-25000" dirty="0">
                <a:solidFill>
                  <a:schemeClr val="bg1"/>
                </a:solidFill>
              </a:rPr>
              <a:t>1</a:t>
            </a:r>
            <a:r>
              <a:rPr lang="en-US" sz="1900" dirty="0">
                <a:solidFill>
                  <a:schemeClr val="bg1"/>
                </a:solidFill>
              </a:rPr>
              <a:t>. At wage </a:t>
            </a:r>
            <a:r>
              <a:rPr lang="en-US" sz="1900" i="1" dirty="0">
                <a:solidFill>
                  <a:schemeClr val="bg1"/>
                </a:solidFill>
              </a:rPr>
              <a:t>W</a:t>
            </a:r>
            <a:r>
              <a:rPr lang="en-US" sz="1900" dirty="0">
                <a:solidFill>
                  <a:schemeClr val="bg1"/>
                </a:solidFill>
              </a:rPr>
              <a:t>, this means that the quantity demanded of labor exceeds the quantity supplied, and with job offers plentiful, the unemployment rate will be low.</a:t>
            </a:r>
          </a:p>
        </p:txBody>
      </p:sp>
      <p:pic>
        <p:nvPicPr>
          <p:cNvPr id="6" name="Picture 5" descr="A graph that shows productivity remaining stable and then suddenly increasing.">
            <a:extLst>
              <a:ext uri="{FF2B5EF4-FFF2-40B4-BE49-F238E27FC236}">
                <a16:creationId xmlns:a16="http://schemas.microsoft.com/office/drawing/2014/main" id="{A358545D-A657-47D5-BC49-B7E8B0E4D2B7}"/>
              </a:ext>
            </a:extLst>
          </p:cNvPr>
          <p:cNvPicPr>
            <a:picLocks noChangeAspect="1"/>
          </p:cNvPicPr>
          <p:nvPr/>
        </p:nvPicPr>
        <p:blipFill rotWithShape="1">
          <a:blip r:embed="rId3"/>
          <a:srcRect l="48823"/>
          <a:stretch/>
        </p:blipFill>
        <p:spPr>
          <a:xfrm>
            <a:off x="6096000" y="1687620"/>
            <a:ext cx="4691202" cy="4636008"/>
          </a:xfrm>
          <a:prstGeom prst="rect">
            <a:avLst/>
          </a:prstGeom>
        </p:spPr>
      </p:pic>
    </p:spTree>
    <p:extLst>
      <p:ext uri="{BB962C8B-B14F-4D97-AF65-F5344CB8AC3E}">
        <p14:creationId xmlns:p14="http://schemas.microsoft.com/office/powerpoint/2010/main" val="150974251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34255" y="331674"/>
            <a:ext cx="9923488" cy="6339399"/>
            <a:chOff x="-389747" y="456361"/>
            <a:chExt cx="9923488" cy="6339399"/>
          </a:xfrm>
        </p:grpSpPr>
        <p:sp>
          <p:nvSpPr>
            <p:cNvPr id="26" name="TextBox 25"/>
            <p:cNvSpPr txBox="1"/>
            <p:nvPr/>
          </p:nvSpPr>
          <p:spPr>
            <a:xfrm>
              <a:off x="-389747" y="456361"/>
              <a:ext cx="9923488" cy="553998"/>
            </a:xfrm>
            <a:prstGeom prst="rect">
              <a:avLst/>
            </a:prstGeom>
            <a:noFill/>
          </p:spPr>
          <p:txBody>
            <a:bodyPr wrap="square" rtlCol="0">
              <a:spAutoFit/>
            </a:bodyPr>
            <a:lstStyle/>
            <a:p>
              <a:pPr algn="ctr"/>
              <a:r>
                <a:rPr lang="en-US" sz="3000" dirty="0">
                  <a:latin typeface="Century Gothic" panose="020B0502020202020204" pitchFamily="34" charset="0"/>
                </a:rPr>
                <a:t>Public Policy and the Natural Rate of Unemployment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p:cNvGrpSpPr/>
          <p:nvPr/>
        </p:nvGrpSpPr>
        <p:grpSpPr>
          <a:xfrm>
            <a:off x="2066922" y="3358415"/>
            <a:ext cx="8058154" cy="3021356"/>
            <a:chOff x="542923" y="1736761"/>
            <a:chExt cx="8058154" cy="3021356"/>
          </a:xfrm>
          <a:solidFill>
            <a:srgbClr val="627981"/>
          </a:solidFill>
        </p:grpSpPr>
        <p:sp>
          <p:nvSpPr>
            <p:cNvPr id="24" name="Rectangle 23"/>
            <p:cNvSpPr/>
            <p:nvPr/>
          </p:nvSpPr>
          <p:spPr>
            <a:xfrm>
              <a:off x="542923" y="1736761"/>
              <a:ext cx="8058154" cy="30213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86286"/>
              <a:ext cx="7807571" cy="2862322"/>
            </a:xfrm>
            <a:prstGeom prst="rect">
              <a:avLst/>
            </a:prstGeom>
            <a:grpFill/>
          </p:spPr>
          <p:txBody>
            <a:bodyPr wrap="square" rtlCol="0">
              <a:spAutoFit/>
            </a:bodyPr>
            <a:lstStyle/>
            <a:p>
              <a:r>
                <a:rPr lang="en-US" sz="2000" dirty="0">
                  <a:solidFill>
                    <a:schemeClr val="bg1"/>
                  </a:solidFill>
                </a:rPr>
                <a:t>Examples: </a:t>
              </a:r>
            </a:p>
            <a:p>
              <a:pPr marL="342900" indent="-342900">
                <a:buFont typeface="Arial" panose="020B0604020202020204" pitchFamily="34" charset="0"/>
                <a:buChar char="•"/>
              </a:pPr>
              <a:r>
                <a:rPr lang="en-US" sz="2000" dirty="0">
                  <a:solidFill>
                    <a:schemeClr val="bg1"/>
                  </a:solidFill>
                </a:rPr>
                <a:t>If bureaucratic rules make it hard to start a business or expand, businesses will be discouraged from hiring.</a:t>
              </a:r>
            </a:p>
            <a:p>
              <a:pPr marL="342900" indent="-342900">
                <a:buFont typeface="Arial" panose="020B0604020202020204" pitchFamily="34" charset="0"/>
                <a:buChar char="•"/>
              </a:pPr>
              <a:r>
                <a:rPr lang="en-US" sz="2000" dirty="0">
                  <a:solidFill>
                    <a:schemeClr val="bg1"/>
                  </a:solidFill>
                </a:rPr>
                <a:t>If government rules make it difficult to fire/lay off workers, businesses may not hire more than necessary.</a:t>
              </a:r>
            </a:p>
            <a:p>
              <a:pPr marL="342900" indent="-342900">
                <a:buFont typeface="Arial" panose="020B0604020202020204" pitchFamily="34" charset="0"/>
                <a:buChar char="•"/>
              </a:pPr>
              <a:r>
                <a:rPr lang="en-US" sz="2000" dirty="0">
                  <a:solidFill>
                    <a:schemeClr val="bg1"/>
                  </a:solidFill>
                </a:rPr>
                <a:t>Mandated high minimum wages may discourage businesses from hiring low-skilled workers.</a:t>
              </a:r>
            </a:p>
            <a:p>
              <a:pPr marL="342900" indent="-342900">
                <a:buFont typeface="Arial" panose="020B0604020202020204" pitchFamily="34" charset="0"/>
                <a:buChar char="•"/>
              </a:pPr>
              <a:r>
                <a:rPr lang="en-US" sz="2000" dirty="0">
                  <a:solidFill>
                    <a:schemeClr val="bg1"/>
                  </a:solidFill>
                </a:rPr>
                <a:t>Government rules that support unions, which could push wages up, could discourage businesses from hiring those workers.</a:t>
              </a:r>
            </a:p>
          </p:txBody>
        </p:sp>
      </p:grpSp>
      <p:grpSp>
        <p:nvGrpSpPr>
          <p:cNvPr id="15" name="Group 14">
            <a:extLst>
              <a:ext uri="{FF2B5EF4-FFF2-40B4-BE49-F238E27FC236}">
                <a16:creationId xmlns:a16="http://schemas.microsoft.com/office/drawing/2014/main" id="{6965E402-242F-4674-BF2B-FC835FE57DCE}"/>
              </a:ext>
            </a:extLst>
          </p:cNvPr>
          <p:cNvGrpSpPr/>
          <p:nvPr/>
        </p:nvGrpSpPr>
        <p:grpSpPr>
          <a:xfrm>
            <a:off x="2066922" y="1580913"/>
            <a:ext cx="8058154" cy="806936"/>
            <a:chOff x="542923" y="1736761"/>
            <a:chExt cx="8058154" cy="1015661"/>
          </a:xfrm>
          <a:solidFill>
            <a:srgbClr val="627981"/>
          </a:solidFill>
        </p:grpSpPr>
        <p:sp>
          <p:nvSpPr>
            <p:cNvPr id="16" name="Rectangle 15">
              <a:extLst>
                <a:ext uri="{FF2B5EF4-FFF2-40B4-BE49-F238E27FC236}">
                  <a16:creationId xmlns:a16="http://schemas.microsoft.com/office/drawing/2014/main" id="{E432191B-E3D9-4B8A-A1A4-AEF472323DE4}"/>
                </a:ext>
              </a:extLst>
            </p:cNvPr>
            <p:cNvSpPr/>
            <p:nvPr/>
          </p:nvSpPr>
          <p:spPr>
            <a:xfrm>
              <a:off x="542923" y="1736761"/>
              <a:ext cx="8058154" cy="10156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3A49293-F387-49AD-8A1E-65955E01BDDF}"/>
                </a:ext>
              </a:extLst>
            </p:cNvPr>
            <p:cNvSpPr txBox="1"/>
            <p:nvPr/>
          </p:nvSpPr>
          <p:spPr>
            <a:xfrm>
              <a:off x="633044" y="1789627"/>
              <a:ext cx="7807571" cy="89099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Supply-side public policies to assist the unemployed can affect how eager people are to find work.</a:t>
              </a:r>
            </a:p>
          </p:txBody>
        </p:sp>
      </p:grpSp>
      <p:grpSp>
        <p:nvGrpSpPr>
          <p:cNvPr id="18" name="Group 17">
            <a:extLst>
              <a:ext uri="{FF2B5EF4-FFF2-40B4-BE49-F238E27FC236}">
                <a16:creationId xmlns:a16="http://schemas.microsoft.com/office/drawing/2014/main" id="{A9468ADF-7AE6-4840-A0A6-19AB7C2B0F60}"/>
              </a:ext>
            </a:extLst>
          </p:cNvPr>
          <p:cNvGrpSpPr/>
          <p:nvPr/>
        </p:nvGrpSpPr>
        <p:grpSpPr>
          <a:xfrm>
            <a:off x="2066923" y="246860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3E160DB-F7E2-4D9B-B4B5-17E8A2C375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E5E85B6A-0C1C-4AD2-ABD1-A040F9DE23AE}"/>
                </a:ext>
              </a:extLst>
            </p:cNvPr>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Demand-side policies, like government rules and unions, can affect willingness to hire workers.</a:t>
              </a:r>
            </a:p>
          </p:txBody>
        </p:sp>
      </p:grpSp>
    </p:spTree>
    <p:extLst>
      <p:ext uri="{BB962C8B-B14F-4D97-AF65-F5344CB8AC3E}">
        <p14:creationId xmlns:p14="http://schemas.microsoft.com/office/powerpoint/2010/main" val="47573057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235413" y="288568"/>
            <a:ext cx="9649838" cy="6332628"/>
            <a:chOff x="-288589" y="463132"/>
            <a:chExt cx="9649838" cy="6332628"/>
          </a:xfrm>
        </p:grpSpPr>
        <p:sp>
          <p:nvSpPr>
            <p:cNvPr id="26" name="TextBox 25"/>
            <p:cNvSpPr txBox="1"/>
            <p:nvPr/>
          </p:nvSpPr>
          <p:spPr>
            <a:xfrm>
              <a:off x="-288589" y="463132"/>
              <a:ext cx="9649838" cy="553998"/>
            </a:xfrm>
            <a:prstGeom prst="rect">
              <a:avLst/>
            </a:prstGeom>
            <a:noFill/>
          </p:spPr>
          <p:txBody>
            <a:bodyPr wrap="square" rtlCol="0">
              <a:spAutoFit/>
            </a:bodyPr>
            <a:lstStyle/>
            <a:p>
              <a:pPr algn="ctr"/>
              <a:r>
                <a:rPr lang="en-US" sz="3000" dirty="0">
                  <a:latin typeface="Century Gothic" panose="020B0502020202020204" pitchFamily="34" charset="0"/>
                </a:rPr>
                <a:t>The Natural Rate of Unemployment in Recent Years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94723674-FA33-4B30-B4C2-550F5F951A17}"/>
              </a:ext>
            </a:extLst>
          </p:cNvPr>
          <p:cNvGrpSpPr/>
          <p:nvPr/>
        </p:nvGrpSpPr>
        <p:grpSpPr>
          <a:xfrm>
            <a:off x="2066922" y="1580913"/>
            <a:ext cx="8058154" cy="806936"/>
            <a:chOff x="542923" y="1736761"/>
            <a:chExt cx="8058154" cy="1015661"/>
          </a:xfrm>
          <a:solidFill>
            <a:srgbClr val="627981"/>
          </a:solidFill>
        </p:grpSpPr>
        <p:sp>
          <p:nvSpPr>
            <p:cNvPr id="10" name="Rectangle 9">
              <a:extLst>
                <a:ext uri="{FF2B5EF4-FFF2-40B4-BE49-F238E27FC236}">
                  <a16:creationId xmlns:a16="http://schemas.microsoft.com/office/drawing/2014/main" id="{872A08C2-A35D-4F11-99D3-16EFB8DAFFE4}"/>
                </a:ext>
              </a:extLst>
            </p:cNvPr>
            <p:cNvSpPr/>
            <p:nvPr/>
          </p:nvSpPr>
          <p:spPr>
            <a:xfrm>
              <a:off x="542923" y="1736761"/>
              <a:ext cx="8058154" cy="10156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2DC377E0-1709-45D6-987B-E99588F47064}"/>
                </a:ext>
              </a:extLst>
            </p:cNvPr>
            <p:cNvSpPr txBox="1"/>
            <p:nvPr/>
          </p:nvSpPr>
          <p:spPr>
            <a:xfrm>
              <a:off x="633044" y="1789627"/>
              <a:ext cx="7807571" cy="89099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underlying economic, social, and political factors that determine the natural rate of unemployment can change over time.</a:t>
              </a:r>
            </a:p>
          </p:txBody>
        </p:sp>
      </p:grpSp>
      <p:grpSp>
        <p:nvGrpSpPr>
          <p:cNvPr id="12" name="Group 11">
            <a:extLst>
              <a:ext uri="{FF2B5EF4-FFF2-40B4-BE49-F238E27FC236}">
                <a16:creationId xmlns:a16="http://schemas.microsoft.com/office/drawing/2014/main" id="{D0B83E54-E099-4B05-8C68-EBCEC7CD8A74}"/>
              </a:ext>
            </a:extLst>
          </p:cNvPr>
          <p:cNvGrpSpPr/>
          <p:nvPr/>
        </p:nvGrpSpPr>
        <p:grpSpPr>
          <a:xfrm>
            <a:off x="2066923" y="2468606"/>
            <a:ext cx="8058154" cy="1065187"/>
            <a:chOff x="542923" y="1736761"/>
            <a:chExt cx="8058154" cy="1065187"/>
          </a:xfrm>
          <a:solidFill>
            <a:srgbClr val="627981"/>
          </a:solidFill>
        </p:grpSpPr>
        <p:sp>
          <p:nvSpPr>
            <p:cNvPr id="13" name="Rectangle 12">
              <a:extLst>
                <a:ext uri="{FF2B5EF4-FFF2-40B4-BE49-F238E27FC236}">
                  <a16:creationId xmlns:a16="http://schemas.microsoft.com/office/drawing/2014/main" id="{2027976B-9E5F-45E9-BE47-B4F1F170AC50}"/>
                </a:ext>
              </a:extLst>
            </p:cNvPr>
            <p:cNvSpPr/>
            <p:nvPr/>
          </p:nvSpPr>
          <p:spPr>
            <a:xfrm>
              <a:off x="542923" y="1736761"/>
              <a:ext cx="8058154" cy="10632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DB5D1D51-501E-4DF2-9944-E04C6AEC6CF3}"/>
                </a:ext>
              </a:extLst>
            </p:cNvPr>
            <p:cNvSpPr txBox="1"/>
            <p:nvPr/>
          </p:nvSpPr>
          <p:spPr>
            <a:xfrm>
              <a:off x="633044" y="1786285"/>
              <a:ext cx="7968032"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the internet, the growth of the temporary worker industry, and the aging of the baby boomer generation have all affected the natural rate of unemployment.</a:t>
              </a:r>
            </a:p>
          </p:txBody>
        </p:sp>
      </p:grpSp>
      <p:grpSp>
        <p:nvGrpSpPr>
          <p:cNvPr id="16" name="Group 15">
            <a:extLst>
              <a:ext uri="{FF2B5EF4-FFF2-40B4-BE49-F238E27FC236}">
                <a16:creationId xmlns:a16="http://schemas.microsoft.com/office/drawing/2014/main" id="{FACF6453-F43C-4894-9ACA-2C00D3B49C16}"/>
              </a:ext>
            </a:extLst>
          </p:cNvPr>
          <p:cNvGrpSpPr/>
          <p:nvPr/>
        </p:nvGrpSpPr>
        <p:grpSpPr>
          <a:xfrm>
            <a:off x="2066922" y="361262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F5D5B15-A586-493F-B91D-0BDD98FE2A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49EC8A81-C278-47FC-8389-5E7EFC97DC30}"/>
                </a:ext>
              </a:extLst>
            </p:cNvPr>
            <p:cNvSpPr txBox="1"/>
            <p:nvPr/>
          </p:nvSpPr>
          <p:spPr>
            <a:xfrm>
              <a:off x="633042" y="177328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growth of the temporary worker industry has probably also helped reduce the natural rate of unemployment.</a:t>
              </a:r>
            </a:p>
          </p:txBody>
        </p:sp>
      </p:grpSp>
      <p:grpSp>
        <p:nvGrpSpPr>
          <p:cNvPr id="19" name="Group 18">
            <a:extLst>
              <a:ext uri="{FF2B5EF4-FFF2-40B4-BE49-F238E27FC236}">
                <a16:creationId xmlns:a16="http://schemas.microsoft.com/office/drawing/2014/main" id="{EAB78161-8020-4787-8D76-D61A756414CC}"/>
              </a:ext>
            </a:extLst>
          </p:cNvPr>
          <p:cNvGrpSpPr/>
          <p:nvPr/>
        </p:nvGrpSpPr>
        <p:grpSpPr>
          <a:xfrm>
            <a:off x="2066922" y="4494008"/>
            <a:ext cx="8058154" cy="806935"/>
            <a:chOff x="542923" y="1736761"/>
            <a:chExt cx="8058154" cy="1059383"/>
          </a:xfrm>
          <a:solidFill>
            <a:srgbClr val="627981"/>
          </a:solidFill>
        </p:grpSpPr>
        <p:sp>
          <p:nvSpPr>
            <p:cNvPr id="20" name="Rectangle 19">
              <a:extLst>
                <a:ext uri="{FF2B5EF4-FFF2-40B4-BE49-F238E27FC236}">
                  <a16:creationId xmlns:a16="http://schemas.microsoft.com/office/drawing/2014/main" id="{2CA9F88A-38B5-4CF6-BECF-02AA07B18D6E}"/>
                </a:ext>
              </a:extLst>
            </p:cNvPr>
            <p:cNvSpPr/>
            <p:nvPr/>
          </p:nvSpPr>
          <p:spPr>
            <a:xfrm>
              <a:off x="542923" y="1736761"/>
              <a:ext cx="8058154" cy="10593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4DE6FE95-D87A-42E1-B6BD-E876A3F1EFB4}"/>
                </a:ext>
              </a:extLst>
            </p:cNvPr>
            <p:cNvSpPr txBox="1"/>
            <p:nvPr/>
          </p:nvSpPr>
          <p:spPr>
            <a:xfrm>
              <a:off x="633043" y="1808347"/>
              <a:ext cx="7807571" cy="92934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natural rate of unemployment was, on average, lower in the 1990s and the early 2000s than in the 1980s.</a:t>
              </a:r>
            </a:p>
          </p:txBody>
        </p:sp>
      </p:grpSp>
    </p:spTree>
    <p:extLst>
      <p:ext uri="{BB962C8B-B14F-4D97-AF65-F5344CB8AC3E}">
        <p14:creationId xmlns:p14="http://schemas.microsoft.com/office/powerpoint/2010/main" val="114685532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Natural Rate of Unemployment in Europe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AB1842D7-87AA-416C-9F92-F3D6C9E21B56}"/>
              </a:ext>
            </a:extLst>
          </p:cNvPr>
          <p:cNvGrpSpPr/>
          <p:nvPr/>
        </p:nvGrpSpPr>
        <p:grpSpPr>
          <a:xfrm>
            <a:off x="2066922" y="1580913"/>
            <a:ext cx="8058154" cy="806936"/>
            <a:chOff x="542923" y="1736761"/>
            <a:chExt cx="8058154" cy="1015661"/>
          </a:xfrm>
          <a:solidFill>
            <a:srgbClr val="627981"/>
          </a:solidFill>
        </p:grpSpPr>
        <p:sp>
          <p:nvSpPr>
            <p:cNvPr id="10" name="Rectangle 9">
              <a:extLst>
                <a:ext uri="{FF2B5EF4-FFF2-40B4-BE49-F238E27FC236}">
                  <a16:creationId xmlns:a16="http://schemas.microsoft.com/office/drawing/2014/main" id="{F64AFD65-DC83-45F6-B720-F5F9491949C3}"/>
                </a:ext>
              </a:extLst>
            </p:cNvPr>
            <p:cNvSpPr/>
            <p:nvPr/>
          </p:nvSpPr>
          <p:spPr>
            <a:xfrm>
              <a:off x="542923" y="1736761"/>
              <a:ext cx="8058154" cy="10156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B6A17062-B28A-4170-844E-BF934B76CD81}"/>
                </a:ext>
              </a:extLst>
            </p:cNvPr>
            <p:cNvSpPr txBox="1"/>
            <p:nvPr/>
          </p:nvSpPr>
          <p:spPr>
            <a:xfrm>
              <a:off x="633044" y="1789627"/>
              <a:ext cx="7807571" cy="89099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By the standards of other high-income economies, the natural rate of unemployment in the U.S. economy appears relatively low. </a:t>
              </a:r>
            </a:p>
          </p:txBody>
        </p:sp>
      </p:grpSp>
      <p:grpSp>
        <p:nvGrpSpPr>
          <p:cNvPr id="12" name="Group 11">
            <a:extLst>
              <a:ext uri="{FF2B5EF4-FFF2-40B4-BE49-F238E27FC236}">
                <a16:creationId xmlns:a16="http://schemas.microsoft.com/office/drawing/2014/main" id="{CBA4777A-2017-4978-9E21-26DBEE9B3D78}"/>
              </a:ext>
            </a:extLst>
          </p:cNvPr>
          <p:cNvGrpSpPr/>
          <p:nvPr/>
        </p:nvGrpSpPr>
        <p:grpSpPr>
          <a:xfrm>
            <a:off x="2066923" y="246860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C5B5B665-D978-4ABD-A240-0B738444C94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5A2D280F-5FA4-4BD3-B7FB-CE77C6DA8F54}"/>
                </a:ext>
              </a:extLst>
            </p:cNvPr>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European economies have had unemployment rates hovering near 10%, or even higher, since the 1970s.</a:t>
              </a:r>
            </a:p>
          </p:txBody>
        </p:sp>
      </p:grpSp>
      <p:grpSp>
        <p:nvGrpSpPr>
          <p:cNvPr id="16" name="Group 15">
            <a:extLst>
              <a:ext uri="{FF2B5EF4-FFF2-40B4-BE49-F238E27FC236}">
                <a16:creationId xmlns:a16="http://schemas.microsoft.com/office/drawing/2014/main" id="{2540B802-65B4-43A9-B8BF-8C5EAEB7B718}"/>
              </a:ext>
            </a:extLst>
          </p:cNvPr>
          <p:cNvGrpSpPr/>
          <p:nvPr/>
        </p:nvGrpSpPr>
        <p:grpSpPr>
          <a:xfrm>
            <a:off x="2066922" y="335629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B6232E67-2AE7-4C6B-B3D1-60DC2C25985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0D7EC229-DEF5-4B55-B8C9-ED73747DE26D}"/>
                </a:ext>
              </a:extLst>
            </p:cNvPr>
            <p:cNvSpPr txBox="1"/>
            <p:nvPr/>
          </p:nvSpPr>
          <p:spPr>
            <a:xfrm>
              <a:off x="633042" y="177328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European countries have generous welfare and unemployment benefits that impose additional costs on firms when they hire workers.</a:t>
              </a:r>
            </a:p>
          </p:txBody>
        </p:sp>
      </p:grpSp>
      <p:grpSp>
        <p:nvGrpSpPr>
          <p:cNvPr id="19" name="Group 18">
            <a:extLst>
              <a:ext uri="{FF2B5EF4-FFF2-40B4-BE49-F238E27FC236}">
                <a16:creationId xmlns:a16="http://schemas.microsoft.com/office/drawing/2014/main" id="{43211D0B-0A04-4D70-963D-F3B0789A6B0D}"/>
              </a:ext>
            </a:extLst>
          </p:cNvPr>
          <p:cNvGrpSpPr/>
          <p:nvPr/>
        </p:nvGrpSpPr>
        <p:grpSpPr>
          <a:xfrm>
            <a:off x="2066922" y="4237682"/>
            <a:ext cx="8058154" cy="806935"/>
            <a:chOff x="542923" y="1736761"/>
            <a:chExt cx="8058154" cy="1059383"/>
          </a:xfrm>
          <a:solidFill>
            <a:srgbClr val="627981"/>
          </a:solidFill>
        </p:grpSpPr>
        <p:sp>
          <p:nvSpPr>
            <p:cNvPr id="20" name="Rectangle 19">
              <a:extLst>
                <a:ext uri="{FF2B5EF4-FFF2-40B4-BE49-F238E27FC236}">
                  <a16:creationId xmlns:a16="http://schemas.microsoft.com/office/drawing/2014/main" id="{99B2519F-9DBB-4961-84D7-296F6484D4C4}"/>
                </a:ext>
              </a:extLst>
            </p:cNvPr>
            <p:cNvSpPr/>
            <p:nvPr/>
          </p:nvSpPr>
          <p:spPr>
            <a:xfrm>
              <a:off x="542923" y="1736761"/>
              <a:ext cx="8058154" cy="10593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7C066A52-05D7-4E38-B476-84D7194C9A20}"/>
                </a:ext>
              </a:extLst>
            </p:cNvPr>
            <p:cNvSpPr txBox="1"/>
            <p:nvPr/>
          </p:nvSpPr>
          <p:spPr>
            <a:xfrm>
              <a:off x="633043" y="1808347"/>
              <a:ext cx="7807571" cy="92934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companies know that it will be difficult to fire or lay off workers, they also become hesitant about hiring in the first place.</a:t>
              </a:r>
            </a:p>
          </p:txBody>
        </p:sp>
      </p:grpSp>
    </p:spTree>
    <p:extLst>
      <p:ext uri="{BB962C8B-B14F-4D97-AF65-F5344CB8AC3E}">
        <p14:creationId xmlns:p14="http://schemas.microsoft.com/office/powerpoint/2010/main" val="250403918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Preview of Policies to Fight Unemployment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31751" y="1596017"/>
            <a:ext cx="8058154" cy="806934"/>
            <a:chOff x="542923" y="1736760"/>
            <a:chExt cx="8058154" cy="1386260"/>
          </a:xfrm>
          <a:solidFill>
            <a:srgbClr val="627981"/>
          </a:solidFill>
        </p:grpSpPr>
        <p:sp>
          <p:nvSpPr>
            <p:cNvPr id="9" name="Rectangle 8"/>
            <p:cNvSpPr/>
            <p:nvPr/>
          </p:nvSpPr>
          <p:spPr>
            <a:xfrm>
              <a:off x="542923" y="1736760"/>
              <a:ext cx="8058154" cy="13862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17546" y="1789628"/>
              <a:ext cx="7807571" cy="89099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government enacts policies, it must examine the effects on the information and incentives that employees or employers receive.</a:t>
              </a:r>
            </a:p>
          </p:txBody>
        </p:sp>
      </p:grpSp>
      <p:grpSp>
        <p:nvGrpSpPr>
          <p:cNvPr id="20" name="Group 19"/>
          <p:cNvGrpSpPr/>
          <p:nvPr/>
        </p:nvGrpSpPr>
        <p:grpSpPr>
          <a:xfrm>
            <a:off x="2031751" y="2488526"/>
            <a:ext cx="8058154" cy="1072460"/>
            <a:chOff x="542923" y="1736761"/>
            <a:chExt cx="8058154" cy="1072460"/>
          </a:xfrm>
          <a:solidFill>
            <a:srgbClr val="627981"/>
          </a:solidFill>
        </p:grpSpPr>
        <p:sp>
          <p:nvSpPr>
            <p:cNvPr id="21" name="Rectangle 20"/>
            <p:cNvSpPr/>
            <p:nvPr/>
          </p:nvSpPr>
          <p:spPr>
            <a:xfrm>
              <a:off x="542923" y="1736761"/>
              <a:ext cx="8058154" cy="10724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Governments can rethink the design of unemployment assistance programs and protections so they will not unduly discourage the supply of labor.</a:t>
              </a:r>
            </a:p>
          </p:txBody>
        </p:sp>
      </p:grpSp>
      <p:grpSp>
        <p:nvGrpSpPr>
          <p:cNvPr id="23" name="Group 22"/>
          <p:cNvGrpSpPr/>
          <p:nvPr/>
        </p:nvGrpSpPr>
        <p:grpSpPr>
          <a:xfrm>
            <a:off x="2031751" y="3648115"/>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Governments can reassess rules for businesses starting up or expanding to not unduly discourage the demand for labor.</a:t>
              </a:r>
            </a:p>
          </p:txBody>
        </p:sp>
      </p:grpSp>
      <p:grpSp>
        <p:nvGrpSpPr>
          <p:cNvPr id="27" name="Group 26"/>
          <p:cNvGrpSpPr/>
          <p:nvPr/>
        </p:nvGrpSpPr>
        <p:grpSpPr>
          <a:xfrm>
            <a:off x="2031751" y="4542179"/>
            <a:ext cx="8058154" cy="806936"/>
            <a:chOff x="542923" y="1736761"/>
            <a:chExt cx="8058154" cy="1059383"/>
          </a:xfrm>
          <a:solidFill>
            <a:srgbClr val="627981"/>
          </a:solidFill>
        </p:grpSpPr>
        <p:sp>
          <p:nvSpPr>
            <p:cNvPr id="28" name="Rectangle 27"/>
            <p:cNvSpPr/>
            <p:nvPr/>
          </p:nvSpPr>
          <p:spPr>
            <a:xfrm>
              <a:off x="542923" y="1736761"/>
              <a:ext cx="8058154" cy="10593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2635" y="1805691"/>
              <a:ext cx="7807571" cy="92934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Governments should not repeal all laws affecting labor markets, but tradeoffs should be considered when enacting such laws.</a:t>
              </a:r>
            </a:p>
          </p:txBody>
        </p:sp>
      </p:grpSp>
    </p:spTree>
    <p:extLst>
      <p:ext uri="{BB962C8B-B14F-4D97-AF65-F5344CB8AC3E}">
        <p14:creationId xmlns:p14="http://schemas.microsoft.com/office/powerpoint/2010/main" val="60985448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Real World Example</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6" y="1403769"/>
            <a:ext cx="8789668" cy="193056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Have you or someone you know experienced unemployment due to one of the reasons identified in this lesson? If so, describe what happened. If not, come up with a likely scenario in which you feel unemployment is justified and another one in which you feel it is unfair to the employee.</a:t>
            </a:r>
          </a:p>
        </p:txBody>
      </p:sp>
      <p:pic>
        <p:nvPicPr>
          <p:cNvPr id="3" name="Picture 2" descr="A woman using a laptop with her face in her hands">
            <a:extLst>
              <a:ext uri="{FF2B5EF4-FFF2-40B4-BE49-F238E27FC236}">
                <a16:creationId xmlns:a16="http://schemas.microsoft.com/office/drawing/2014/main" id="{6EC84717-0100-452C-8B43-1EE732BD0F2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77389" y="3569966"/>
            <a:ext cx="4637222" cy="3091481"/>
          </a:xfrm>
          <a:prstGeom prst="rect">
            <a:avLst/>
          </a:prstGeom>
        </p:spPr>
      </p:pic>
    </p:spTree>
    <p:extLst>
      <p:ext uri="{BB962C8B-B14F-4D97-AF65-F5344CB8AC3E}">
        <p14:creationId xmlns:p14="http://schemas.microsoft.com/office/powerpoint/2010/main" val="136368582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6" y="1498437"/>
            <a:ext cx="8789668" cy="461863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The natural rate of unemployment is the rate of unemployment that the economic, social, and political forces in the economy would cause even when the economy is not in a recession.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These factors include the frictional unemployment that occurs when people choose to change jobs or are put out of work for a time by the shifts of a dynamic and changing economy.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They also include any laws concerning conditions of hiring and firing that have the undesired side effect of discouraging job formation.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They also include structural unemployment, which occurs when demand shifts permanently away from a certain type of job skill.</a:t>
            </a:r>
          </a:p>
        </p:txBody>
      </p:sp>
    </p:spTree>
    <p:extLst>
      <p:ext uri="{BB962C8B-B14F-4D97-AF65-F5344CB8AC3E}">
        <p14:creationId xmlns:p14="http://schemas.microsoft.com/office/powerpoint/2010/main" val="278276490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algn="ctr"/>
            <a:r>
              <a:rPr lang="en-US" sz="7200" b="1" dirty="0">
                <a:solidFill>
                  <a:schemeClr val="bg1"/>
                </a:solidFill>
                <a:latin typeface="Century Gothic" panose="020B0502020202020204" pitchFamily="34" charset="0"/>
              </a:rPr>
              <a:t>HAWKES</a:t>
            </a:r>
            <a:r>
              <a:rPr lang="en-US" sz="7200" dirty="0">
                <a:solidFill>
                  <a:schemeClr val="bg1"/>
                </a:solidFill>
                <a:latin typeface="Century Gothic" panose="020B0502020202020204" pitchFamily="34" charset="0"/>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Calculating the Unemployment Rate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524001" y="1341776"/>
            <a:ext cx="9273061"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name="Equation" r:id="rId3" imgW="914400" imgH="198720" progId="Equation.DSMT4">
                  <p:embed/>
                </p:oleObj>
              </mc:Choice>
              <mc:Fallback>
                <p:oleObj name="Equation" r:id="rId3"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4"/>
                      <a:stretch>
                        <a:fillRect/>
                      </a:stretch>
                    </p:blipFill>
                    <p:spPr>
                      <a:xfrm>
                        <a:off x="4114800" y="2590800"/>
                        <a:ext cx="914400" cy="198438"/>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A7E8372D-36D2-456F-8C12-2DB123C1456A}"/>
              </a:ext>
            </a:extLst>
          </p:cNvPr>
          <p:cNvSpPr txBox="1"/>
          <p:nvPr/>
        </p:nvSpPr>
        <p:spPr>
          <a:xfrm>
            <a:off x="1683023" y="1480495"/>
            <a:ext cx="8627790" cy="1891287"/>
          </a:xfrm>
          <a:prstGeom prst="rect">
            <a:avLst/>
          </a:prstGeom>
          <a:solidFill>
            <a:srgbClr val="627981"/>
          </a:solidFill>
        </p:spPr>
        <p:txBody>
          <a:bodyPr wrap="square" rtlCol="0" anchor="ctr">
            <a:spAutoFit/>
          </a:bodyPr>
          <a:lstStyle/>
          <a:p>
            <a:pPr marL="342900" indent="-342900">
              <a:lnSpc>
                <a:spcPct val="150000"/>
              </a:lnSpc>
              <a:buFont typeface="Arial" panose="020B0604020202020204" pitchFamily="34" charset="0"/>
              <a:buChar char="•"/>
            </a:pPr>
            <a:r>
              <a:rPr lang="en-US" sz="2000" dirty="0">
                <a:solidFill>
                  <a:schemeClr val="bg1"/>
                </a:solidFill>
              </a:rPr>
              <a:t>The Census Bureau carries out a monthly survey to determine the number of people in the labor force in the U.S.</a:t>
            </a:r>
          </a:p>
          <a:p>
            <a:pPr marL="342900" indent="-342900">
              <a:lnSpc>
                <a:spcPct val="150000"/>
              </a:lnSpc>
              <a:buFont typeface="Arial" panose="020B0604020202020204" pitchFamily="34" charset="0"/>
              <a:buChar char="•"/>
            </a:pPr>
            <a:r>
              <a:rPr lang="en-US" sz="2000" dirty="0">
                <a:solidFill>
                  <a:schemeClr val="bg1"/>
                </a:solidFill>
              </a:rPr>
              <a:t>The unemployment rate is the percentage of the people in the U.S. that are unemployed, calculated this way:</a:t>
            </a:r>
          </a:p>
        </p:txBody>
      </p:sp>
      <p:sp>
        <p:nvSpPr>
          <p:cNvPr id="15" name="TextBox 14">
            <a:extLst>
              <a:ext uri="{FF2B5EF4-FFF2-40B4-BE49-F238E27FC236}">
                <a16:creationId xmlns:a16="http://schemas.microsoft.com/office/drawing/2014/main" id="{51F56D04-1981-4A4E-90AF-FC8895B7EADC}"/>
              </a:ext>
            </a:extLst>
          </p:cNvPr>
          <p:cNvSpPr txBox="1"/>
          <p:nvPr/>
        </p:nvSpPr>
        <p:spPr>
          <a:xfrm>
            <a:off x="2974988" y="3344492"/>
            <a:ext cx="4929116" cy="967957"/>
          </a:xfrm>
          <a:prstGeom prst="rect">
            <a:avLst/>
          </a:prstGeom>
          <a:noFill/>
        </p:spPr>
        <p:txBody>
          <a:bodyPr wrap="square" rtlCol="0">
            <a:spAutoFit/>
          </a:bodyPr>
          <a:lstStyle/>
          <a:p>
            <a:pPr lvl="1">
              <a:lnSpc>
                <a:spcPct val="150000"/>
              </a:lnSpc>
            </a:pPr>
            <a:r>
              <a:rPr lang="en-US" sz="2000" dirty="0">
                <a:solidFill>
                  <a:schemeClr val="bg1"/>
                </a:solidFill>
              </a:rPr>
              <a:t>    the number of unemployed people </a:t>
            </a:r>
          </a:p>
          <a:p>
            <a:pPr lvl="1">
              <a:lnSpc>
                <a:spcPct val="150000"/>
              </a:lnSpc>
            </a:pPr>
            <a:r>
              <a:rPr lang="en-US" sz="2000" dirty="0">
                <a:solidFill>
                  <a:schemeClr val="bg1"/>
                </a:solidFill>
              </a:rPr>
              <a:t>the number of people in the labor force</a:t>
            </a:r>
          </a:p>
        </p:txBody>
      </p:sp>
      <p:cxnSp>
        <p:nvCxnSpPr>
          <p:cNvPr id="17" name="Straight Connector 16">
            <a:extLst>
              <a:ext uri="{FF2B5EF4-FFF2-40B4-BE49-F238E27FC236}">
                <a16:creationId xmlns:a16="http://schemas.microsoft.com/office/drawing/2014/main" id="{707BB27E-BF37-7A4E-BA05-76949D2D5203}"/>
              </a:ext>
            </a:extLst>
          </p:cNvPr>
          <p:cNvCxnSpPr>
            <a:cxnSpLocks/>
          </p:cNvCxnSpPr>
          <p:nvPr/>
        </p:nvCxnSpPr>
        <p:spPr>
          <a:xfrm>
            <a:off x="3481136" y="3871248"/>
            <a:ext cx="41709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EEB8EA2F-07F9-7A44-9B89-B32E6A5ACC7A}"/>
              </a:ext>
            </a:extLst>
          </p:cNvPr>
          <p:cNvSpPr txBox="1"/>
          <p:nvPr/>
        </p:nvSpPr>
        <p:spPr>
          <a:xfrm>
            <a:off x="7725092" y="3670937"/>
            <a:ext cx="866274" cy="400110"/>
          </a:xfrm>
          <a:prstGeom prst="rect">
            <a:avLst/>
          </a:prstGeom>
          <a:noFill/>
        </p:spPr>
        <p:txBody>
          <a:bodyPr wrap="square" rtlCol="0">
            <a:spAutoFit/>
          </a:bodyPr>
          <a:lstStyle/>
          <a:p>
            <a:r>
              <a:rPr lang="en-US" sz="2000" dirty="0">
                <a:solidFill>
                  <a:schemeClr val="bg1"/>
                </a:solidFill>
              </a:rPr>
              <a:t>X 100</a:t>
            </a:r>
          </a:p>
        </p:txBody>
      </p:sp>
      <p:sp>
        <p:nvSpPr>
          <p:cNvPr id="21" name="TextBox 20">
            <a:extLst>
              <a:ext uri="{FF2B5EF4-FFF2-40B4-BE49-F238E27FC236}">
                <a16:creationId xmlns:a16="http://schemas.microsoft.com/office/drawing/2014/main" id="{70433F7D-638B-B643-BAEC-C2D3D4EF8FD2}"/>
              </a:ext>
            </a:extLst>
          </p:cNvPr>
          <p:cNvSpPr txBox="1"/>
          <p:nvPr/>
        </p:nvSpPr>
        <p:spPr>
          <a:xfrm>
            <a:off x="1683023" y="4376658"/>
            <a:ext cx="4717777" cy="506292"/>
          </a:xfrm>
          <a:prstGeom prst="rect">
            <a:avLst/>
          </a:prstGeom>
          <a:noFill/>
        </p:spPr>
        <p:txBody>
          <a:bodyPr wrap="square" rtlCol="0">
            <a:spAutoFit/>
          </a:bodyPr>
          <a:lstStyle/>
          <a:p>
            <a:pPr marL="256032" indent="-256032">
              <a:lnSpc>
                <a:spcPct val="150000"/>
              </a:lnSpc>
              <a:buFont typeface="Arial" panose="020B0604020202020204" pitchFamily="34" charset="0"/>
              <a:buChar char="•"/>
            </a:pPr>
            <a:r>
              <a:rPr lang="en-US" sz="2000" dirty="0">
                <a:solidFill>
                  <a:schemeClr val="bg1"/>
                </a:solidFill>
              </a:rPr>
              <a:t>For example, using numbers from 2019:</a:t>
            </a:r>
          </a:p>
        </p:txBody>
      </p:sp>
      <p:cxnSp>
        <p:nvCxnSpPr>
          <p:cNvPr id="27" name="Straight Connector 26">
            <a:extLst>
              <a:ext uri="{FF2B5EF4-FFF2-40B4-BE49-F238E27FC236}">
                <a16:creationId xmlns:a16="http://schemas.microsoft.com/office/drawing/2014/main" id="{08D758F7-DFCD-9C45-94CD-76E2E68B4841}"/>
              </a:ext>
            </a:extLst>
          </p:cNvPr>
          <p:cNvCxnSpPr>
            <a:cxnSpLocks/>
          </p:cNvCxnSpPr>
          <p:nvPr/>
        </p:nvCxnSpPr>
        <p:spPr>
          <a:xfrm>
            <a:off x="2839449" y="5377505"/>
            <a:ext cx="392818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0317919F-1F5F-AD49-84A8-CB3FD9267D46}"/>
              </a:ext>
            </a:extLst>
          </p:cNvPr>
          <p:cNvSpPr txBox="1"/>
          <p:nvPr/>
        </p:nvSpPr>
        <p:spPr>
          <a:xfrm>
            <a:off x="6767638" y="5177450"/>
            <a:ext cx="2767104" cy="400110"/>
          </a:xfrm>
          <a:prstGeom prst="rect">
            <a:avLst/>
          </a:prstGeom>
          <a:noFill/>
        </p:spPr>
        <p:txBody>
          <a:bodyPr wrap="none" rtlCol="0">
            <a:spAutoFit/>
          </a:bodyPr>
          <a:lstStyle/>
          <a:p>
            <a:r>
              <a:rPr lang="en-US" sz="2000" dirty="0">
                <a:solidFill>
                  <a:schemeClr val="bg1"/>
                </a:solidFill>
              </a:rPr>
              <a:t>= 0.036695 x 100 = 3.7% </a:t>
            </a:r>
          </a:p>
        </p:txBody>
      </p:sp>
      <p:sp>
        <p:nvSpPr>
          <p:cNvPr id="31" name="TextBox 30">
            <a:extLst>
              <a:ext uri="{FF2B5EF4-FFF2-40B4-BE49-F238E27FC236}">
                <a16:creationId xmlns:a16="http://schemas.microsoft.com/office/drawing/2014/main" id="{504C10E8-F1A9-C34A-9903-3CC448EA3850}"/>
              </a:ext>
            </a:extLst>
          </p:cNvPr>
          <p:cNvSpPr txBox="1"/>
          <p:nvPr/>
        </p:nvSpPr>
        <p:spPr>
          <a:xfrm>
            <a:off x="2392403" y="4854388"/>
            <a:ext cx="4391277" cy="1292662"/>
          </a:xfrm>
          <a:prstGeom prst="rect">
            <a:avLst/>
          </a:prstGeom>
          <a:noFill/>
        </p:spPr>
        <p:txBody>
          <a:bodyPr wrap="square" rtlCol="0">
            <a:spAutoFit/>
          </a:bodyPr>
          <a:lstStyle/>
          <a:p>
            <a:pPr>
              <a:lnSpc>
                <a:spcPct val="150000"/>
              </a:lnSpc>
            </a:pPr>
            <a:r>
              <a:rPr lang="en-US" sz="2000" dirty="0">
                <a:solidFill>
                  <a:schemeClr val="bg1"/>
                </a:solidFill>
              </a:rPr>
              <a:t>	6.001 million (unemployed people)</a:t>
            </a:r>
          </a:p>
          <a:p>
            <a:pPr>
              <a:lnSpc>
                <a:spcPct val="150000"/>
              </a:lnSpc>
            </a:pPr>
            <a:r>
              <a:rPr lang="en-US" sz="2000" dirty="0">
                <a:solidFill>
                  <a:schemeClr val="bg1"/>
                </a:solidFill>
              </a:rPr>
              <a:t>	163.539 million people (labor force)</a:t>
            </a:r>
          </a:p>
          <a:p>
            <a:endParaRPr lang="en-US" dirty="0"/>
          </a:p>
        </p:txBody>
      </p:sp>
    </p:spTree>
    <p:extLst>
      <p:ext uri="{BB962C8B-B14F-4D97-AF65-F5344CB8AC3E}">
        <p14:creationId xmlns:p14="http://schemas.microsoft.com/office/powerpoint/2010/main" val="23825086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Hidden Unemployment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3" y="179610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with the out-of-the-labor-force category, there are still some people who are mislabeled in the process of categorization.</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Individuals that fall under the umbrella of "hidden unemployment" can be identified as discouraged or underemployed.</a:t>
              </a:r>
            </a:p>
          </p:txBody>
        </p:sp>
      </p:grpSp>
      <p:grpSp>
        <p:nvGrpSpPr>
          <p:cNvPr id="23" name="Group 22"/>
          <p:cNvGrpSpPr/>
          <p:nvPr/>
        </p:nvGrpSpPr>
        <p:grpSpPr>
          <a:xfrm>
            <a:off x="2066922" y="3363616"/>
            <a:ext cx="8058154" cy="806935"/>
            <a:chOff x="728657" y="1025499"/>
            <a:chExt cx="8058154" cy="806935"/>
          </a:xfrm>
          <a:solidFill>
            <a:srgbClr val="627981"/>
          </a:solidFill>
        </p:grpSpPr>
        <p:sp>
          <p:nvSpPr>
            <p:cNvPr id="24" name="Rectangle 23"/>
            <p:cNvSpPr/>
            <p:nvPr/>
          </p:nvSpPr>
          <p:spPr>
            <a:xfrm>
              <a:off x="728657" y="1025499"/>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818778" y="107502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Discouraged workers </a:t>
              </a:r>
              <a:r>
                <a:rPr lang="en-US" sz="2000" dirty="0">
                  <a:solidFill>
                    <a:schemeClr val="bg1"/>
                  </a:solidFill>
                </a:rPr>
                <a:t>are no longer counted in the unemployed group since they are not actively looking for work.</a:t>
              </a:r>
            </a:p>
          </p:txBody>
        </p:sp>
      </p:grpSp>
      <p:sp>
        <p:nvSpPr>
          <p:cNvPr id="16" name="Rectangle 15">
            <a:extLst>
              <a:ext uri="{FF2B5EF4-FFF2-40B4-BE49-F238E27FC236}">
                <a16:creationId xmlns:a16="http://schemas.microsoft.com/office/drawing/2014/main" id="{D443DD13-F667-5949-BCC3-B10A7791D25C}"/>
              </a:ext>
            </a:extLst>
          </p:cNvPr>
          <p:cNvSpPr/>
          <p:nvPr/>
        </p:nvSpPr>
        <p:spPr>
          <a:xfrm>
            <a:off x="2066922" y="4261423"/>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 name="Rectangle 2">
            <a:extLst>
              <a:ext uri="{FF2B5EF4-FFF2-40B4-BE49-F238E27FC236}">
                <a16:creationId xmlns:a16="http://schemas.microsoft.com/office/drawing/2014/main" id="{0ABDD152-0CA4-E042-B0B2-2F0806E50217}"/>
              </a:ext>
            </a:extLst>
          </p:cNvPr>
          <p:cNvSpPr/>
          <p:nvPr/>
        </p:nvSpPr>
        <p:spPr>
          <a:xfrm>
            <a:off x="2157043" y="4307979"/>
            <a:ext cx="7807571" cy="707886"/>
          </a:xfrm>
          <a:prstGeom prst="rect">
            <a:avLst/>
          </a:prstGeom>
        </p:spPr>
        <p:txBody>
          <a:bodyPr wrap="square">
            <a:spAutoFit/>
          </a:bodyPr>
          <a:lstStyle/>
          <a:p>
            <a:pPr marL="342900" indent="-342900">
              <a:buFont typeface="Arial" panose="020B0604020202020204" pitchFamily="34" charset="0"/>
              <a:buChar char="•"/>
            </a:pPr>
            <a:r>
              <a:rPr lang="en-US" sz="2000" dirty="0">
                <a:solidFill>
                  <a:schemeClr val="bg1"/>
                </a:solidFill>
              </a:rPr>
              <a:t>An example of someone who is </a:t>
            </a:r>
            <a:r>
              <a:rPr lang="en-US" sz="2000" b="1" dirty="0">
                <a:solidFill>
                  <a:schemeClr val="bg1"/>
                </a:solidFill>
              </a:rPr>
              <a:t>underemployed</a:t>
            </a:r>
            <a:r>
              <a:rPr lang="en-US" sz="2000" dirty="0">
                <a:solidFill>
                  <a:schemeClr val="bg1"/>
                </a:solidFill>
              </a:rPr>
              <a:t> is an individual with a college degree in finance who has a job as a cashier.</a:t>
            </a:r>
          </a:p>
        </p:txBody>
      </p:sp>
    </p:spTree>
    <p:extLst>
      <p:ext uri="{BB962C8B-B14F-4D97-AF65-F5344CB8AC3E}">
        <p14:creationId xmlns:p14="http://schemas.microsoft.com/office/powerpoint/2010/main" val="22732200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Labor Force Participation Rate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9610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percentage of adults aged 16 and older in an economy that are either unemployed or employed and looking for a job.</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86285"/>
              <a:ext cx="7807571" cy="400110"/>
            </a:xfrm>
            <a:prstGeom prst="rect">
              <a:avLst/>
            </a:prstGeom>
            <a:grpFill/>
          </p:spPr>
          <p:txBody>
            <a:bodyPr wrap="square" rtlCol="0">
              <a:spAutoFit/>
            </a:bodyPr>
            <a:lstStyle/>
            <a:p>
              <a:pPr marL="342900" indent="-342900">
                <a:buFont typeface="Arial" panose="020B0604020202020204" pitchFamily="34" charset="0"/>
                <a:buChar char="•"/>
              </a:pPr>
              <a:endParaRPr lang="en-US" sz="2000" dirty="0">
                <a:solidFill>
                  <a:schemeClr val="bg1"/>
                </a:solidFill>
              </a:endParaRPr>
            </a:p>
          </p:txBody>
        </p:sp>
      </p:grpSp>
      <p:grpSp>
        <p:nvGrpSpPr>
          <p:cNvPr id="23" name="Group 22"/>
          <p:cNvGrpSpPr/>
          <p:nvPr/>
        </p:nvGrpSpPr>
        <p:grpSpPr>
          <a:xfrm>
            <a:off x="2066922" y="3363616"/>
            <a:ext cx="8058154" cy="806935"/>
            <a:chOff x="728657" y="1025499"/>
            <a:chExt cx="8058154" cy="806935"/>
          </a:xfrm>
          <a:solidFill>
            <a:srgbClr val="627981"/>
          </a:solidFill>
        </p:grpSpPr>
        <p:sp>
          <p:nvSpPr>
            <p:cNvPr id="24" name="Rectangle 23"/>
            <p:cNvSpPr/>
            <p:nvPr/>
          </p:nvSpPr>
          <p:spPr>
            <a:xfrm>
              <a:off x="728657" y="1025499"/>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818778" y="107502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number began climbing in the 1960s, with more women entering the workforce, and peaked in late 1999 to early 2000.</a:t>
              </a:r>
            </a:p>
          </p:txBody>
        </p:sp>
      </p:grp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DD3CEC45-3FFE-4866-8273-6A3B4BFA768B}"/>
                  </a:ext>
                </a:extLst>
              </p:cNvPr>
              <p:cNvSpPr txBox="1"/>
              <p:nvPr/>
            </p:nvSpPr>
            <p:spPr>
              <a:xfrm>
                <a:off x="2510068" y="2508173"/>
                <a:ext cx="7454546" cy="728661"/>
              </a:xfrm>
              <a:prstGeom prst="rect">
                <a:avLst/>
              </a:prstGeom>
              <a:solidFill>
                <a:srgbClr val="627981"/>
              </a:solidFill>
            </p:spPr>
            <p:txBody>
              <a:bodyPr wrap="square" rtlCol="0" anchor="ctr" anchorCtr="0">
                <a:spAutoFit/>
              </a:bodyPr>
              <a:lstStyle/>
              <a:p>
                <a:pPr/>
                <a14:m>
                  <m:oMathPara xmlns:m="http://schemas.openxmlformats.org/officeDocument/2006/math">
                    <m:oMathParaPr>
                      <m:jc m:val="left"/>
                    </m:oMathParaPr>
                    <m:oMath xmlns:m="http://schemas.openxmlformats.org/officeDocument/2006/math">
                      <m:r>
                        <m:rPr>
                          <m:nor/>
                        </m:rPr>
                        <a:rPr lang="en-US" sz="2000">
                          <a:solidFill>
                            <a:schemeClr val="bg1"/>
                          </a:solidFill>
                          <a:latin typeface="Cambria Math" panose="02040503050406030204" pitchFamily="18" charset="0"/>
                        </a:rPr>
                        <m:t>l</m:t>
                      </m:r>
                      <m:r>
                        <m:rPr>
                          <m:nor/>
                        </m:rPr>
                        <a:rPr lang="en-US" sz="2000" b="0" i="0" smtClean="0">
                          <a:solidFill>
                            <a:schemeClr val="bg1"/>
                          </a:solidFill>
                        </a:rPr>
                        <m:t>abor</m:t>
                      </m:r>
                      <m:r>
                        <m:rPr>
                          <m:nor/>
                        </m:rPr>
                        <a:rPr lang="en-US" sz="2000" b="0" i="0" smtClean="0">
                          <a:solidFill>
                            <a:schemeClr val="bg1"/>
                          </a:solidFill>
                        </a:rPr>
                        <m:t> </m:t>
                      </m:r>
                      <m:r>
                        <m:rPr>
                          <m:nor/>
                        </m:rPr>
                        <a:rPr lang="en-US" sz="2000" b="0" i="0" smtClean="0">
                          <a:solidFill>
                            <a:schemeClr val="bg1"/>
                          </a:solidFill>
                        </a:rPr>
                        <m:t>force</m:t>
                      </m:r>
                      <m:r>
                        <m:rPr>
                          <m:nor/>
                        </m:rPr>
                        <a:rPr lang="en-US" sz="2000" b="0" i="0" smtClean="0">
                          <a:solidFill>
                            <a:schemeClr val="bg1"/>
                          </a:solidFill>
                        </a:rPr>
                        <m:t> </m:t>
                      </m:r>
                      <m:r>
                        <m:rPr>
                          <m:nor/>
                        </m:rPr>
                        <a:rPr lang="en-US" sz="2000" b="0" i="0" smtClean="0">
                          <a:solidFill>
                            <a:schemeClr val="bg1"/>
                          </a:solidFill>
                          <a:cs typeface="Calibri" panose="020F0502020204030204" pitchFamily="34" charset="0"/>
                        </a:rPr>
                        <m:t>participation</m:t>
                      </m:r>
                      <m:r>
                        <m:rPr>
                          <m:nor/>
                        </m:rPr>
                        <a:rPr lang="en-US" sz="2000" b="0" i="0" smtClean="0">
                          <a:solidFill>
                            <a:schemeClr val="bg1"/>
                          </a:solidFill>
                        </a:rPr>
                        <m:t> </m:t>
                      </m:r>
                      <m:r>
                        <m:rPr>
                          <m:nor/>
                        </m:rPr>
                        <a:rPr lang="en-US" sz="2000" b="0" i="0" smtClean="0">
                          <a:solidFill>
                            <a:schemeClr val="bg1"/>
                          </a:solidFill>
                        </a:rPr>
                        <m:t>rate</m:t>
                      </m:r>
                      <m:r>
                        <m:rPr>
                          <m:nor/>
                        </m:rPr>
                        <a:rPr lang="en-US" sz="2000" b="0" i="0" smtClean="0">
                          <a:solidFill>
                            <a:schemeClr val="bg1"/>
                          </a:solidFill>
                        </a:rPr>
                        <m:t> = </m:t>
                      </m:r>
                      <m:f>
                        <m:fPr>
                          <m:ctrlPr>
                            <a:rPr lang="en-US" sz="2000" b="0" i="1" smtClean="0">
                              <a:solidFill>
                                <a:schemeClr val="bg1"/>
                              </a:solidFill>
                              <a:latin typeface="Cambria Math" panose="02040503050406030204" pitchFamily="18" charset="0"/>
                            </a:rPr>
                          </m:ctrlPr>
                        </m:fPr>
                        <m:num>
                          <m:r>
                            <m:rPr>
                              <m:nor/>
                            </m:rPr>
                            <a:rPr lang="en-US" sz="2000" b="0" i="0" smtClean="0">
                              <a:solidFill>
                                <a:schemeClr val="bg1"/>
                              </a:solidFill>
                            </a:rPr>
                            <m:t>employed</m:t>
                          </m:r>
                          <m:r>
                            <m:rPr>
                              <m:nor/>
                            </m:rPr>
                            <a:rPr lang="en-US" sz="2000" b="0" i="0" smtClean="0">
                              <a:solidFill>
                                <a:schemeClr val="bg1"/>
                              </a:solidFill>
                            </a:rPr>
                            <m:t> + </m:t>
                          </m:r>
                          <m:r>
                            <m:rPr>
                              <m:nor/>
                            </m:rPr>
                            <a:rPr lang="en-US" sz="2000" b="0" i="0" smtClean="0">
                              <a:solidFill>
                                <a:schemeClr val="bg1"/>
                              </a:solidFill>
                            </a:rPr>
                            <m:t>unemployed</m:t>
                          </m:r>
                        </m:num>
                        <m:den>
                          <m:r>
                            <m:rPr>
                              <m:nor/>
                            </m:rPr>
                            <a:rPr lang="en-US" sz="2000" b="0" i="0" smtClean="0">
                              <a:solidFill>
                                <a:schemeClr val="bg1"/>
                              </a:solidFill>
                            </a:rPr>
                            <m:t>total</m:t>
                          </m:r>
                          <m:r>
                            <m:rPr>
                              <m:nor/>
                            </m:rPr>
                            <a:rPr lang="en-US" sz="2000" b="0" i="0" smtClean="0">
                              <a:solidFill>
                                <a:schemeClr val="bg1"/>
                              </a:solidFill>
                            </a:rPr>
                            <m:t> </m:t>
                          </m:r>
                          <m:r>
                            <m:rPr>
                              <m:nor/>
                            </m:rPr>
                            <a:rPr lang="en-US" sz="2000" b="0" i="0" smtClean="0">
                              <a:solidFill>
                                <a:schemeClr val="bg1"/>
                              </a:solidFill>
                            </a:rPr>
                            <m:t>adult</m:t>
                          </m:r>
                          <m:r>
                            <m:rPr>
                              <m:nor/>
                            </m:rPr>
                            <a:rPr lang="en-US" sz="2000" b="0" i="0" smtClean="0">
                              <a:solidFill>
                                <a:schemeClr val="bg1"/>
                              </a:solidFill>
                            </a:rPr>
                            <m:t> </m:t>
                          </m:r>
                          <m:r>
                            <m:rPr>
                              <m:nor/>
                            </m:rPr>
                            <a:rPr lang="en-US" sz="2000" b="0" i="0" smtClean="0">
                              <a:solidFill>
                                <a:schemeClr val="bg1"/>
                              </a:solidFill>
                            </a:rPr>
                            <m:t>population</m:t>
                          </m:r>
                        </m:den>
                      </m:f>
                      <m:r>
                        <m:rPr>
                          <m:nor/>
                        </m:rPr>
                        <a:rPr lang="en-US" sz="2000" b="0" i="0" smtClean="0">
                          <a:solidFill>
                            <a:schemeClr val="bg1"/>
                          </a:solidFill>
                          <a:ea typeface="Cambria Math" panose="02040503050406030204" pitchFamily="18" charset="0"/>
                        </a:rPr>
                        <m:t>×</m:t>
                      </m:r>
                      <m:r>
                        <m:rPr>
                          <m:nor/>
                        </m:rPr>
                        <a:rPr lang="en-US" sz="2000" b="0" i="0" smtClean="0">
                          <a:solidFill>
                            <a:schemeClr val="bg1"/>
                          </a:solidFill>
                          <a:ea typeface="Cambria Math" panose="02040503050406030204" pitchFamily="18" charset="0"/>
                        </a:rPr>
                        <m:t>100</m:t>
                      </m:r>
                    </m:oMath>
                  </m:oMathPara>
                </a14:m>
                <a:endParaRPr lang="en-US" sz="2000" dirty="0">
                  <a:solidFill>
                    <a:schemeClr val="bg1"/>
                  </a:solidFill>
                </a:endParaRPr>
              </a:p>
            </p:txBody>
          </p:sp>
        </mc:Choice>
        <mc:Fallback xmlns="">
          <p:sp>
            <p:nvSpPr>
              <p:cNvPr id="17" name="TextBox 16">
                <a:extLst>
                  <a:ext uri="{FF2B5EF4-FFF2-40B4-BE49-F238E27FC236}">
                    <a16:creationId xmlns:a16="http://schemas.microsoft.com/office/drawing/2014/main" id="{DD3CEC45-3FFE-4866-8273-6A3B4BFA768B}"/>
                  </a:ext>
                </a:extLst>
              </p:cNvPr>
              <p:cNvSpPr txBox="1">
                <a:spLocks noRot="1" noChangeAspect="1" noMove="1" noResize="1" noEditPoints="1" noAdjustHandles="1" noChangeArrowheads="1" noChangeShapeType="1" noTextEdit="1"/>
              </p:cNvSpPr>
              <p:nvPr/>
            </p:nvSpPr>
            <p:spPr>
              <a:xfrm>
                <a:off x="2510068" y="2508173"/>
                <a:ext cx="7454546" cy="728661"/>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3618186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Establishment Payroll Survey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88375"/>
            <a:ext cx="9273061"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name="Equation" r:id="rId3" imgW="914400" imgH="198720" progId="Equation.DSMT4">
                  <p:embed/>
                </p:oleObj>
              </mc:Choice>
              <mc:Fallback>
                <p:oleObj name="Equation" r:id="rId3"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4"/>
                      <a:stretch>
                        <a:fillRect/>
                      </a:stretch>
                    </p:blipFill>
                    <p:spPr>
                      <a:xfrm>
                        <a:off x="4114800" y="2590800"/>
                        <a:ext cx="914400" cy="198438"/>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A7E8372D-36D2-456F-8C12-2DB123C1456A}"/>
              </a:ext>
            </a:extLst>
          </p:cNvPr>
          <p:cNvSpPr txBox="1"/>
          <p:nvPr/>
        </p:nvSpPr>
        <p:spPr>
          <a:xfrm>
            <a:off x="1523997" y="1763238"/>
            <a:ext cx="9144003" cy="4154984"/>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A report that shows the number of jobs created each month in the U.S.</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Conducted by the Bureau of Labor Statistics</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A survey of about 147,000 businesses and government agencies</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Creates payroll estimates by counting all employees, the average number of weekly hours worked, and workers’ average hourly, weekly, and overtime earnings</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Criticisms: doesn’t count the self-employed and doesn’t make a distinction between full-time, well-paying jobs and part-time, minimum-wage jobs</a:t>
            </a:r>
          </a:p>
        </p:txBody>
      </p:sp>
    </p:spTree>
    <p:extLst>
      <p:ext uri="{BB962C8B-B14F-4D97-AF65-F5344CB8AC3E}">
        <p14:creationId xmlns:p14="http://schemas.microsoft.com/office/powerpoint/2010/main" val="315736872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6010</TotalTime>
  <Words>7440</Words>
  <Application>Microsoft Office PowerPoint</Application>
  <PresentationFormat>Widescreen</PresentationFormat>
  <Paragraphs>636</Paragraphs>
  <Slides>59</Slides>
  <Notes>53</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59</vt:i4>
      </vt:variant>
    </vt:vector>
  </HeadingPairs>
  <TitlesOfParts>
    <vt:vector size="67" baseType="lpstr">
      <vt:lpstr>Arial</vt:lpstr>
      <vt:lpstr>Calibri</vt:lpstr>
      <vt:lpstr>Calibri Light</vt:lpstr>
      <vt:lpstr>Cambria Math</vt:lpstr>
      <vt:lpstr>Century Gothic</vt:lpstr>
      <vt:lpstr>Wingdings</vt:lpstr>
      <vt:lpstr>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Chelsie Messenger</dc:creator>
  <cp:lastModifiedBy>Kelsey Gamel</cp:lastModifiedBy>
  <cp:revision>164</cp:revision>
  <dcterms:created xsi:type="dcterms:W3CDTF">2014-11-06T15:36:04Z</dcterms:created>
  <dcterms:modified xsi:type="dcterms:W3CDTF">2021-07-02T18:59:33Z</dcterms:modified>
</cp:coreProperties>
</file>