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8"/>
  </p:notesMasterIdLst>
  <p:sldIdLst>
    <p:sldId id="293" r:id="rId2"/>
    <p:sldId id="351" r:id="rId3"/>
    <p:sldId id="324" r:id="rId4"/>
    <p:sldId id="374" r:id="rId5"/>
    <p:sldId id="383" r:id="rId6"/>
    <p:sldId id="384" r:id="rId7"/>
    <p:sldId id="368" r:id="rId8"/>
    <p:sldId id="375" r:id="rId9"/>
    <p:sldId id="378" r:id="rId10"/>
    <p:sldId id="377" r:id="rId11"/>
    <p:sldId id="379" r:id="rId12"/>
    <p:sldId id="380" r:id="rId13"/>
    <p:sldId id="381" r:id="rId14"/>
    <p:sldId id="382" r:id="rId15"/>
    <p:sldId id="364" r:id="rId16"/>
    <p:sldId id="340"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5" clrIdx="0">
    <p:extLst>
      <p:ext uri="{19B8F6BF-5375-455C-9EA6-DF929625EA0E}">
        <p15:presenceInfo xmlns:p15="http://schemas.microsoft.com/office/powerpoint/2012/main" userId="Nathan Mirmow" providerId="None"/>
      </p:ext>
    </p:extLst>
  </p:cmAuthor>
  <p:cmAuthor id="2" name="Caitlin Coleman" initials="CC" lastIdx="4"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5A7E83"/>
    <a:srgbClr val="386546"/>
    <a:srgbClr val="C7D4CB"/>
    <a:srgbClr val="314C57"/>
    <a:srgbClr val="F3EDE7"/>
    <a:srgbClr val="CCA49C"/>
    <a:srgbClr val="F2E2D2"/>
    <a:srgbClr val="318295"/>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80" autoAdjust="0"/>
    <p:restoredTop sz="87013" autoAdjust="0"/>
  </p:normalViewPr>
  <p:slideViewPr>
    <p:cSldViewPr snapToGrid="0">
      <p:cViewPr varScale="1">
        <p:scale>
          <a:sx n="99" d="100"/>
          <a:sy n="99" d="100"/>
        </p:scale>
        <p:origin x="168"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3BE4CE-A5FF-4FBD-B507-ADFD74F8945C}" type="datetimeFigureOut">
              <a:rPr lang="en-US" smtClean="0"/>
              <a:t>7/7/2021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186068-E6D2-4F0B-B6CA-4F107C027DA4}" type="slidenum">
              <a:rPr lang="en-US" smtClean="0"/>
              <a:t>‹#›</a:t>
            </a:fld>
            <a:endParaRPr lang="en-US"/>
          </a:p>
        </p:txBody>
      </p:sp>
    </p:spTree>
    <p:extLst>
      <p:ext uri="{BB962C8B-B14F-4D97-AF65-F5344CB8AC3E}">
        <p14:creationId xmlns:p14="http://schemas.microsoft.com/office/powerpoint/2010/main" val="271696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Robert Shiller, one of 2013's Nobel Prize winners in economics, carried out several surveys of attitudes toward inflation during the 1990s. One of his questions asked, "Do you agree that preventing high inflation is an important national priority, as important as preventing drug abuse or deterioration in the quality of our schools?“ Of the U.S. population as a whole, 52% answered "fully agree," and just 4% answered "completely disagree." However, among professional economists, 18% answered "fully agree," and 18% answered "completely disagree."</a:t>
            </a:r>
          </a:p>
        </p:txBody>
      </p:sp>
      <p:sp>
        <p:nvSpPr>
          <p:cNvPr id="4" name="Slide Number Placeholder 3"/>
          <p:cNvSpPr>
            <a:spLocks noGrp="1"/>
          </p:cNvSpPr>
          <p:nvPr>
            <p:ph type="sldNum" sz="quarter" idx="5"/>
          </p:nvPr>
        </p:nvSpPr>
        <p:spPr/>
        <p:txBody>
          <a:bodyPr/>
          <a:lstStyle/>
          <a:p>
            <a:fld id="{B8186068-E6D2-4F0B-B6CA-4F107C027DA4}" type="slidenum">
              <a:rPr lang="en-US" smtClean="0"/>
              <a:t>2</a:t>
            </a:fld>
            <a:endParaRPr lang="en-US"/>
          </a:p>
        </p:txBody>
      </p:sp>
    </p:spTree>
    <p:extLst>
      <p:ext uri="{BB962C8B-B14F-4D97-AF65-F5344CB8AC3E}">
        <p14:creationId xmlns:p14="http://schemas.microsoft.com/office/powerpoint/2010/main" val="41908201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Inflation can make long-term planning difficult, especially for the following groups: </a:t>
            </a:r>
          </a:p>
          <a:p>
            <a:r>
              <a:rPr lang="en-US" dirty="0"/>
              <a:t>People planning for retirement, especially if their pension is a fixed nominal payment each month</a:t>
            </a:r>
          </a:p>
          <a:p>
            <a:r>
              <a:rPr lang="en-US" dirty="0"/>
              <a:t>Firms that hold too much cash, which will lose purchasing power when inflation occurs</a:t>
            </a:r>
          </a:p>
          <a:p>
            <a:r>
              <a:rPr lang="en-US" dirty="0"/>
              <a:t>Firms that concentrate on trying to profit from inflation and not on increasing productivity and quality of their products</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11</a:t>
            </a:fld>
            <a:endParaRPr lang="en-US"/>
          </a:p>
        </p:txBody>
      </p:sp>
    </p:spTree>
    <p:extLst>
      <p:ext uri="{BB962C8B-B14F-4D97-AF65-F5344CB8AC3E}">
        <p14:creationId xmlns:p14="http://schemas.microsoft.com/office/powerpoint/2010/main" val="11890216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Economists disagree about whether low rates of inflation reduce productivity. Some evidence shows moderate inflation doesn’t prevent the economy from growing at healthy place. In the early 1970s, however, when the U.S. inflation rate rose to 10% per year, production slowed until the inflation rate slowed in the 1980s.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12</a:t>
            </a:fld>
            <a:endParaRPr lang="en-US"/>
          </a:p>
        </p:txBody>
      </p:sp>
    </p:spTree>
    <p:extLst>
      <p:ext uri="{BB962C8B-B14F-4D97-AF65-F5344CB8AC3E}">
        <p14:creationId xmlns:p14="http://schemas.microsoft.com/office/powerpoint/2010/main" val="14985554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 the last several decades in the United States, there have been times when rising inflation rates have been closely followed by lower productivity rates and lower inflation rates have corresponded to increasing productivity rates. As the graph shows, however, this correlation does not always exist.</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13</a:t>
            </a:fld>
            <a:endParaRPr lang="en-US"/>
          </a:p>
        </p:txBody>
      </p:sp>
    </p:spTree>
    <p:extLst>
      <p:ext uri="{BB962C8B-B14F-4D97-AF65-F5344CB8AC3E}">
        <p14:creationId xmlns:p14="http://schemas.microsoft.com/office/powerpoint/2010/main" val="17054164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impact of inflation will differ considerably according to whether it is moving slowly, jogging along, or racing to the point of hyperinflation. Hyperinflation can rip apart an economy and a society, but an annual inflation rate of 2–4% is a long way from a national crisis. Economists sometimes argue that moderate inflation may help the economy by making wages in labor markets more flexible. A little inflation could nibble away at real wages and thus help them decline if necessary.</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14</a:t>
            </a:fld>
            <a:endParaRPr lang="en-US"/>
          </a:p>
        </p:txBody>
      </p:sp>
    </p:spTree>
    <p:extLst>
      <p:ext uri="{BB962C8B-B14F-4D97-AF65-F5344CB8AC3E}">
        <p14:creationId xmlns:p14="http://schemas.microsoft.com/office/powerpoint/2010/main" val="11163121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Inflation can cause redistributions of purchasing power that hurt some and help others. People who are hurt by inflation include those who are holding considerable cash, like in a safety deposit box. When inflation happens, the buying power of cash diminishes. People tend to suffer from inflation if they have financial assets invested in such a way that the nominal return does not keep up. </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3</a:t>
            </a:fld>
            <a:endParaRPr lang="en-US"/>
          </a:p>
        </p:txBody>
      </p:sp>
    </p:spTree>
    <p:extLst>
      <p:ext uri="{BB962C8B-B14F-4D97-AF65-F5344CB8AC3E}">
        <p14:creationId xmlns:p14="http://schemas.microsoft.com/office/powerpoint/2010/main" val="4091931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 person has money in a bank account that pays 4% interest, but inflation rises to 5%, the real rate of return for the money invested in that bank account is negative 1%. The real interest rate is the nominal interest rate minus the inflation rate. nominal interest rate−inflation rate=real interest rate. The problem of an attractive nominal interest rate transforming into an ugly real interest rate can be worsened by taxes. The U.S. income tax is charged on the nominal interest received in dollar terms, without an adjustment for inflation. Thus, the government taxes a person who invests $10,000 and receives a 5% nominal rate of interest on the $500 received, whether the inflation rate is 0%, 5%, or 10%.</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4</a:t>
            </a:fld>
            <a:endParaRPr lang="en-US"/>
          </a:p>
        </p:txBody>
      </p:sp>
    </p:spTree>
    <p:extLst>
      <p:ext uri="{BB962C8B-B14F-4D97-AF65-F5344CB8AC3E}">
        <p14:creationId xmlns:p14="http://schemas.microsoft.com/office/powerpoint/2010/main" val="37728567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a bank wants to receive a real interest rate of at least 5% on the loans it makes next year. If the bank research department forecasts inflation of 2% next year, what nominal interest rate should the bank charge?</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5</a:t>
            </a:fld>
            <a:endParaRPr lang="en-US"/>
          </a:p>
        </p:txBody>
      </p:sp>
    </p:spTree>
    <p:extLst>
      <p:ext uri="{BB962C8B-B14F-4D97-AF65-F5344CB8AC3E}">
        <p14:creationId xmlns:p14="http://schemas.microsoft.com/office/powerpoint/2010/main" val="30219517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a bank wants to receive a real interest rate of at least 5% on the loans it makes next year. If the bank research department forecasts inflation of 2% next year, what nominal interest rate should the bank charge?</a:t>
            </a:r>
          </a:p>
          <a:p>
            <a:endParaRPr lang="en-US" dirty="0"/>
          </a:p>
          <a:p>
            <a:r>
              <a:rPr lang="en-US" dirty="0"/>
              <a:t>nominal interest rate - inflation rate = real interest rate</a:t>
            </a:r>
          </a:p>
          <a:p>
            <a:r>
              <a:rPr lang="en-US" dirty="0"/>
              <a:t>nominal interest rate = real interest rate + inflation rate</a:t>
            </a:r>
          </a:p>
          <a:p>
            <a:r>
              <a:rPr lang="en-US" dirty="0"/>
              <a:t>= 5% + 2%</a:t>
            </a:r>
          </a:p>
          <a:p>
            <a:r>
              <a:rPr lang="en-US" dirty="0"/>
              <a:t>= 7%</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6</a:t>
            </a:fld>
            <a:endParaRPr lang="en-US"/>
          </a:p>
        </p:txBody>
      </p:sp>
    </p:spTree>
    <p:extLst>
      <p:ext uri="{BB962C8B-B14F-4D97-AF65-F5344CB8AC3E}">
        <p14:creationId xmlns:p14="http://schemas.microsoft.com/office/powerpoint/2010/main" val="27307950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unintended redistributions of buying power that inflation causes may have a broader effect on society. When inflation causes a retiree to suffer and a borrower to benefit, it challenges the belief that these outcomes were deserved in some way. One of the reasons the general public dislikes inflation is a sense that it makes economic rewards and penalties more arbitrary. Inflation is often perceived as unfair or even dangerous.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7</a:t>
            </a:fld>
            <a:endParaRPr lang="en-US"/>
          </a:p>
        </p:txBody>
      </p:sp>
    </p:spTree>
    <p:extLst>
      <p:ext uri="{BB962C8B-B14F-4D97-AF65-F5344CB8AC3E}">
        <p14:creationId xmlns:p14="http://schemas.microsoft.com/office/powerpoint/2010/main" val="3426742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Prices are the messengers in a market economy, conveying information about conditions of demand and supply. Inflation interferes with price signals, and if the interference is strong, it is hard to tell what is happening. When the levels and changes of prices become uncertain, firms and individuals find it harder to react to economic signals.</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8</a:t>
            </a:fld>
            <a:endParaRPr lang="en-US"/>
          </a:p>
        </p:txBody>
      </p:sp>
    </p:spTree>
    <p:extLst>
      <p:ext uri="{BB962C8B-B14F-4D97-AF65-F5344CB8AC3E}">
        <p14:creationId xmlns:p14="http://schemas.microsoft.com/office/powerpoint/2010/main" val="25951060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Israel, inflation accelerated to an annual rate of 500% in 1985. Some stores stopped posting prices directly on items because they would have had to change them every few days to reflect inflation. Instead, a shopper just took items from a shelf and went to the checkout register to find out the price that day.</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9</a:t>
            </a:fld>
            <a:endParaRPr lang="en-US"/>
          </a:p>
        </p:txBody>
      </p:sp>
    </p:spTree>
    <p:extLst>
      <p:ext uri="{BB962C8B-B14F-4D97-AF65-F5344CB8AC3E}">
        <p14:creationId xmlns:p14="http://schemas.microsoft.com/office/powerpoint/2010/main" val="40125194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 and variable inflation makes markets adjust slower to equilibrium for two main reasons:</a:t>
            </a:r>
          </a:p>
          <a:p>
            <a:endParaRPr lang="en-US" dirty="0"/>
          </a:p>
          <a:p>
            <a:r>
              <a:rPr lang="en-US" dirty="0"/>
              <a:t>On the demand side, higher prices may be a signal to consumers that they should shop for lower-priced substitutes, whose prices may not have been affected by inflation yet. On the supply side, producers might interpret higher prices as a signal to produce more of the good, especially if the inputs used to produce the good haven't been affected by inflation.</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10</a:t>
            </a:fld>
            <a:endParaRPr lang="en-US"/>
          </a:p>
        </p:txBody>
      </p:sp>
    </p:spTree>
    <p:extLst>
      <p:ext uri="{BB962C8B-B14F-4D97-AF65-F5344CB8AC3E}">
        <p14:creationId xmlns:p14="http://schemas.microsoft.com/office/powerpoint/2010/main" val="4147666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202621"/>
            <a:ext cx="9144000" cy="1754326"/>
          </a:xfrm>
          <a:prstGeom prst="rect">
            <a:avLst/>
          </a:prstGeom>
          <a:noFill/>
        </p:spPr>
        <p:txBody>
          <a:bodyPr wrap="square" rtlCol="0">
            <a:spAutoFit/>
          </a:bodyPr>
          <a:lstStyle/>
          <a:p>
            <a:pPr lvl="0" algn="ctr"/>
            <a:r>
              <a:rPr lang="en-US" sz="5400" dirty="0">
                <a:latin typeface="Century Gothic" panose="020B0502020202020204" pitchFamily="34" charset="0"/>
              </a:rPr>
              <a:t>The Confusion over Inflation</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Blurred Price Signals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AEAED97E-D689-4540-878D-5A2C2043434B}"/>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547EB6-8B42-4D64-8E52-DEDDB30266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561E0DD1-8361-4336-8E91-F22B3DE03BE1}"/>
                </a:ext>
              </a:extLst>
            </p:cNvPr>
            <p:cNvSpPr txBox="1"/>
            <p:nvPr/>
          </p:nvSpPr>
          <p:spPr>
            <a:xfrm>
              <a:off x="573403" y="1787745"/>
              <a:ext cx="8027674" cy="707886"/>
            </a:xfrm>
            <a:prstGeom prst="rect">
              <a:avLst/>
            </a:prstGeom>
            <a:grpFill/>
          </p:spPr>
          <p:txBody>
            <a:bodyPr wrap="square" rtlCol="0">
              <a:spAutoFit/>
            </a:bodyPr>
            <a:lstStyle/>
            <a:p>
              <a:pPr algn="ctr"/>
              <a:r>
                <a:rPr lang="en-US" sz="2000" dirty="0">
                  <a:solidFill>
                    <a:schemeClr val="bg1"/>
                  </a:solidFill>
                </a:rPr>
                <a:t>High and variable inflation makes markets adjust slower to equilibrium for two main reasons:</a:t>
              </a:r>
            </a:p>
          </p:txBody>
        </p:sp>
      </p:grpSp>
      <p:grpSp>
        <p:nvGrpSpPr>
          <p:cNvPr id="11" name="Group 10">
            <a:extLst>
              <a:ext uri="{FF2B5EF4-FFF2-40B4-BE49-F238E27FC236}">
                <a16:creationId xmlns:a16="http://schemas.microsoft.com/office/drawing/2014/main" id="{9EBC10B5-15FA-4380-9704-E7103503C685}"/>
              </a:ext>
            </a:extLst>
          </p:cNvPr>
          <p:cNvGrpSpPr/>
          <p:nvPr/>
        </p:nvGrpSpPr>
        <p:grpSpPr>
          <a:xfrm>
            <a:off x="1896426" y="2769395"/>
            <a:ext cx="8429626" cy="3395745"/>
            <a:chOff x="365111" y="1821206"/>
            <a:chExt cx="8443024" cy="3298655"/>
          </a:xfrm>
          <a:solidFill>
            <a:srgbClr val="627981"/>
          </a:solidFill>
        </p:grpSpPr>
        <p:grpSp>
          <p:nvGrpSpPr>
            <p:cNvPr id="12" name="Group 11">
              <a:extLst>
                <a:ext uri="{FF2B5EF4-FFF2-40B4-BE49-F238E27FC236}">
                  <a16:creationId xmlns:a16="http://schemas.microsoft.com/office/drawing/2014/main" id="{2732B74D-BC75-46ED-B8B2-47AF00C31B33}"/>
                </a:ext>
              </a:extLst>
            </p:cNvPr>
            <p:cNvGrpSpPr/>
            <p:nvPr/>
          </p:nvGrpSpPr>
          <p:grpSpPr>
            <a:xfrm>
              <a:off x="365111" y="1821206"/>
              <a:ext cx="8443024" cy="3298655"/>
              <a:chOff x="365111" y="1821206"/>
              <a:chExt cx="8443024" cy="3298655"/>
            </a:xfrm>
            <a:grpFill/>
          </p:grpSpPr>
          <p:sp>
            <p:nvSpPr>
              <p:cNvPr id="15" name="Rectangle 14">
                <a:extLst>
                  <a:ext uri="{FF2B5EF4-FFF2-40B4-BE49-F238E27FC236}">
                    <a16:creationId xmlns:a16="http://schemas.microsoft.com/office/drawing/2014/main" id="{1CE384A5-EC19-444E-95F0-EA630CD92CD8}"/>
                  </a:ext>
                </a:extLst>
              </p:cNvPr>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a:extLst>
                  <a:ext uri="{FF2B5EF4-FFF2-40B4-BE49-F238E27FC236}">
                    <a16:creationId xmlns:a16="http://schemas.microsoft.com/office/drawing/2014/main" id="{7E6FD8C1-198D-4312-A8DA-BCC1553C4E1F}"/>
                  </a:ext>
                </a:extLst>
              </p:cNvPr>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1" name="Oval 20">
                <a:extLst>
                  <a:ext uri="{FF2B5EF4-FFF2-40B4-BE49-F238E27FC236}">
                    <a16:creationId xmlns:a16="http://schemas.microsoft.com/office/drawing/2014/main" id="{BE38643B-6279-4343-B754-F9E4A0F43C7F}"/>
                  </a:ext>
                </a:extLst>
              </p:cNvPr>
              <p:cNvSpPr/>
              <p:nvPr/>
            </p:nvSpPr>
            <p:spPr>
              <a:xfrm>
                <a:off x="4180836" y="3026405"/>
                <a:ext cx="811575" cy="87914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rPr>
                  <a:t>&amp;</a:t>
                </a:r>
                <a:endParaRPr lang="en-US" sz="4800" b="1" dirty="0">
                  <a:solidFill>
                    <a:schemeClr val="bg1"/>
                  </a:solidFill>
                </a:endParaRPr>
              </a:p>
            </p:txBody>
          </p:sp>
        </p:grpSp>
        <p:sp>
          <p:nvSpPr>
            <p:cNvPr id="13" name="TextBox 12">
              <a:extLst>
                <a:ext uri="{FF2B5EF4-FFF2-40B4-BE49-F238E27FC236}">
                  <a16:creationId xmlns:a16="http://schemas.microsoft.com/office/drawing/2014/main" id="{CD0B6C1A-BF66-4563-91BB-ADBA3609AD0B}"/>
                </a:ext>
              </a:extLst>
            </p:cNvPr>
            <p:cNvSpPr txBox="1"/>
            <p:nvPr/>
          </p:nvSpPr>
          <p:spPr>
            <a:xfrm>
              <a:off x="748359" y="2374710"/>
              <a:ext cx="3325552" cy="2182530"/>
            </a:xfrm>
            <a:prstGeom prst="rect">
              <a:avLst/>
            </a:prstGeom>
            <a:grpFill/>
          </p:spPr>
          <p:txBody>
            <a:bodyPr wrap="square" rtlCol="0" anchor="ctr">
              <a:spAutoFit/>
            </a:bodyPr>
            <a:lstStyle/>
            <a:p>
              <a:pPr algn="ctr"/>
              <a:r>
                <a:rPr lang="en-US" sz="2000" dirty="0">
                  <a:solidFill>
                    <a:schemeClr val="bg1"/>
                  </a:solidFill>
                </a:rPr>
                <a:t>On the demand side, higher prices may be a signal to consumers that they should shop for lower-priced substitutes, whose prices may not have been affected by inflation yet.</a:t>
              </a:r>
            </a:p>
          </p:txBody>
        </p:sp>
        <p:sp>
          <p:nvSpPr>
            <p:cNvPr id="14" name="TextBox 13">
              <a:extLst>
                <a:ext uri="{FF2B5EF4-FFF2-40B4-BE49-F238E27FC236}">
                  <a16:creationId xmlns:a16="http://schemas.microsoft.com/office/drawing/2014/main" id="{89E2F3D0-37E3-40DC-99F4-5AC9773B4E6F}"/>
                </a:ext>
              </a:extLst>
            </p:cNvPr>
            <p:cNvSpPr txBox="1"/>
            <p:nvPr/>
          </p:nvSpPr>
          <p:spPr>
            <a:xfrm>
              <a:off x="5099336" y="2374711"/>
              <a:ext cx="3325552" cy="2182530"/>
            </a:xfrm>
            <a:prstGeom prst="rect">
              <a:avLst/>
            </a:prstGeom>
            <a:grpFill/>
          </p:spPr>
          <p:txBody>
            <a:bodyPr wrap="square" rtlCol="0" anchor="ctr">
              <a:spAutoFit/>
            </a:bodyPr>
            <a:lstStyle/>
            <a:p>
              <a:pPr algn="ctr"/>
              <a:r>
                <a:rPr lang="en-US" sz="2000" dirty="0">
                  <a:solidFill>
                    <a:schemeClr val="bg1"/>
                  </a:solidFill>
                </a:rPr>
                <a:t>On the supply side, producers might interpret higher prices as a signal to produce more of the good, especially if the inputs used to produce the good haven't been affected by inflation.</a:t>
              </a:r>
            </a:p>
          </p:txBody>
        </p:sp>
      </p:grpSp>
    </p:spTree>
    <p:extLst>
      <p:ext uri="{BB962C8B-B14F-4D97-AF65-F5344CB8AC3E}">
        <p14:creationId xmlns:p14="http://schemas.microsoft.com/office/powerpoint/2010/main" val="68855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Difficulties in Long-Term Planning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561E0DD1-8361-4336-8E91-F22B3DE03BE1}"/>
              </a:ext>
            </a:extLst>
          </p:cNvPr>
          <p:cNvSpPr txBox="1"/>
          <p:nvPr/>
        </p:nvSpPr>
        <p:spPr>
          <a:xfrm>
            <a:off x="2066922" y="2667411"/>
            <a:ext cx="8058154" cy="3170099"/>
          </a:xfrm>
          <a:prstGeom prst="rect">
            <a:avLst/>
          </a:prstGeom>
          <a:solidFill>
            <a:srgbClr val="627981"/>
          </a:solidFill>
        </p:spPr>
        <p:txBody>
          <a:bodyPr wrap="square" rtlCol="0">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People planning for retirement, especially if their pension is a fixed nominal payment each month</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Firms that hold too much cash, which will lose purchasing power when inflation occurs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Firms that concentrate on trying to profit from inflation and not on increasing productivity and quality of their products</a:t>
            </a:r>
          </a:p>
          <a:p>
            <a:pPr marL="342900" indent="-342900">
              <a:buFont typeface="Arial" panose="020B0604020202020204" pitchFamily="34" charset="0"/>
              <a:buChar char="•"/>
            </a:pPr>
            <a:endParaRPr lang="en-US" sz="2000" dirty="0">
              <a:solidFill>
                <a:schemeClr val="bg1"/>
              </a:solidFill>
            </a:endParaRPr>
          </a:p>
        </p:txBody>
      </p:sp>
      <p:grpSp>
        <p:nvGrpSpPr>
          <p:cNvPr id="15" name="Group 14">
            <a:extLst>
              <a:ext uri="{FF2B5EF4-FFF2-40B4-BE49-F238E27FC236}">
                <a16:creationId xmlns:a16="http://schemas.microsoft.com/office/drawing/2014/main" id="{DE85A767-8DC3-481E-B633-1F58FE3AD6DC}"/>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259236A8-934C-47A9-87F5-D36A6C45A99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2E6A7458-FC12-46FC-9601-5CA5981B219D}"/>
                </a:ext>
              </a:extLst>
            </p:cNvPr>
            <p:cNvSpPr txBox="1"/>
            <p:nvPr/>
          </p:nvSpPr>
          <p:spPr>
            <a:xfrm>
              <a:off x="573403" y="1787745"/>
              <a:ext cx="8027674" cy="707886"/>
            </a:xfrm>
            <a:prstGeom prst="rect">
              <a:avLst/>
            </a:prstGeom>
            <a:grpFill/>
          </p:spPr>
          <p:txBody>
            <a:bodyPr wrap="square" rtlCol="0">
              <a:spAutoFit/>
            </a:bodyPr>
            <a:lstStyle/>
            <a:p>
              <a:pPr algn="ctr"/>
              <a:r>
                <a:rPr lang="en-US" sz="2000" dirty="0">
                  <a:solidFill>
                    <a:schemeClr val="bg1"/>
                  </a:solidFill>
                </a:rPr>
                <a:t>Inflation can make long-term planning difficult, especially for the following groups:</a:t>
              </a:r>
            </a:p>
          </p:txBody>
        </p:sp>
      </p:grpSp>
    </p:spTree>
    <p:extLst>
      <p:ext uri="{BB962C8B-B14F-4D97-AF65-F5344CB8AC3E}">
        <p14:creationId xmlns:p14="http://schemas.microsoft.com/office/powerpoint/2010/main" val="38110965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Difficulties in Long-Term Planning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AEAED97E-D689-4540-878D-5A2C2043434B}"/>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547EB6-8B42-4D64-8E52-DEDDB30266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561E0DD1-8361-4336-8E91-F22B3DE03BE1}"/>
                </a:ext>
              </a:extLst>
            </p:cNvPr>
            <p:cNvSpPr txBox="1"/>
            <p:nvPr/>
          </p:nvSpPr>
          <p:spPr>
            <a:xfrm>
              <a:off x="573403" y="1787745"/>
              <a:ext cx="802767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disagree about whether low rates of inflation reduce productivity.</a:t>
              </a:r>
            </a:p>
          </p:txBody>
        </p:sp>
      </p:grpSp>
      <p:grpSp>
        <p:nvGrpSpPr>
          <p:cNvPr id="21" name="Group 20">
            <a:extLst>
              <a:ext uri="{FF2B5EF4-FFF2-40B4-BE49-F238E27FC236}">
                <a16:creationId xmlns:a16="http://schemas.microsoft.com/office/drawing/2014/main" id="{E0E6998F-697B-4C2B-AFB9-62F45DDE0BC8}"/>
              </a:ext>
            </a:extLst>
          </p:cNvPr>
          <p:cNvGrpSpPr/>
          <p:nvPr/>
        </p:nvGrpSpPr>
        <p:grpSpPr>
          <a:xfrm>
            <a:off x="2066922" y="247226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F58DF25-B73C-49A6-B9FB-AEB2C539C2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04A791-2DB5-4D88-8149-3DF5B04DAD8D}"/>
                </a:ext>
              </a:extLst>
            </p:cNvPr>
            <p:cNvSpPr txBox="1"/>
            <p:nvPr/>
          </p:nvSpPr>
          <p:spPr>
            <a:xfrm>
              <a:off x="573661" y="1784072"/>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 evidence shows moderate inflation doesn’t prevent the economy from growing at healthy place.</a:t>
              </a:r>
            </a:p>
          </p:txBody>
        </p:sp>
      </p:grpSp>
      <p:grpSp>
        <p:nvGrpSpPr>
          <p:cNvPr id="28" name="Group 27">
            <a:extLst>
              <a:ext uri="{FF2B5EF4-FFF2-40B4-BE49-F238E27FC236}">
                <a16:creationId xmlns:a16="http://schemas.microsoft.com/office/drawing/2014/main" id="{13768D5A-4A0F-40F0-B9D5-C02771CC7BFD}"/>
              </a:ext>
            </a:extLst>
          </p:cNvPr>
          <p:cNvGrpSpPr/>
          <p:nvPr/>
        </p:nvGrpSpPr>
        <p:grpSpPr>
          <a:xfrm>
            <a:off x="2066922" y="3361170"/>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DDF64C35-D46E-45C3-8B38-3662B5C9E0D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CBE1C248-BF72-4C75-9D0C-434D6CCB99AB}"/>
                </a:ext>
              </a:extLst>
            </p:cNvPr>
            <p:cNvSpPr txBox="1"/>
            <p:nvPr/>
          </p:nvSpPr>
          <p:spPr>
            <a:xfrm>
              <a:off x="573661"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early 1970s, however, when the U.S. inflation rate rose to 10% per year, production slowed until the inflation rate slowed in the 1980s.</a:t>
              </a:r>
            </a:p>
          </p:txBody>
        </p:sp>
      </p:grpSp>
    </p:spTree>
    <p:extLst>
      <p:ext uri="{BB962C8B-B14F-4D97-AF65-F5344CB8AC3E}">
        <p14:creationId xmlns:p14="http://schemas.microsoft.com/office/powerpoint/2010/main" val="1864658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Difficulties in Long-Term Planning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CBE1C248-BF72-4C75-9D0C-434D6CCB99AB}"/>
              </a:ext>
            </a:extLst>
          </p:cNvPr>
          <p:cNvSpPr txBox="1"/>
          <p:nvPr/>
        </p:nvSpPr>
        <p:spPr>
          <a:xfrm>
            <a:off x="850231" y="5543687"/>
            <a:ext cx="10491536" cy="1015663"/>
          </a:xfrm>
          <a:prstGeom prst="rect">
            <a:avLst/>
          </a:prstGeom>
          <a:solidFill>
            <a:srgbClr val="627981"/>
          </a:solidFill>
        </p:spPr>
        <p:txBody>
          <a:bodyPr wrap="square" rtlCol="0">
            <a:spAutoFit/>
          </a:bodyPr>
          <a:lstStyle/>
          <a:p>
            <a:pPr algn="ctr"/>
            <a:r>
              <a:rPr lang="en-US" sz="2000" dirty="0">
                <a:solidFill>
                  <a:schemeClr val="bg1"/>
                </a:solidFill>
              </a:rPr>
              <a:t>Over the last several decades in the United States, there have been times when rising inflation rates have been closely followed by lower productivity rates and lower inflation rates have corresponded to increasing productivity rates. As the graph shows, however, this correlation does not always exist.</a:t>
            </a:r>
          </a:p>
        </p:txBody>
      </p:sp>
      <p:pic>
        <p:nvPicPr>
          <p:cNvPr id="5" name="Picture 4" descr="A line graph comparing the inflation rate and the growth rate of labor productivity from 1960 to 2018.">
            <a:extLst>
              <a:ext uri="{FF2B5EF4-FFF2-40B4-BE49-F238E27FC236}">
                <a16:creationId xmlns:a16="http://schemas.microsoft.com/office/drawing/2014/main" id="{EC10E0FC-5281-4D73-BC43-8F45767C5B5A}"/>
              </a:ext>
            </a:extLst>
          </p:cNvPr>
          <p:cNvPicPr>
            <a:picLocks noChangeAspect="1"/>
          </p:cNvPicPr>
          <p:nvPr/>
        </p:nvPicPr>
        <p:blipFill>
          <a:blip r:embed="rId3"/>
          <a:stretch>
            <a:fillRect/>
          </a:stretch>
        </p:blipFill>
        <p:spPr>
          <a:xfrm>
            <a:off x="3062623" y="1296555"/>
            <a:ext cx="6066751" cy="4135409"/>
          </a:xfrm>
          <a:prstGeom prst="rect">
            <a:avLst/>
          </a:prstGeom>
        </p:spPr>
      </p:pic>
    </p:spTree>
    <p:extLst>
      <p:ext uri="{BB962C8B-B14F-4D97-AF65-F5344CB8AC3E}">
        <p14:creationId xmlns:p14="http://schemas.microsoft.com/office/powerpoint/2010/main" val="34040038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Any Benefits of Inflation?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AEAED97E-D689-4540-878D-5A2C2043434B}"/>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547EB6-8B42-4D64-8E52-DEDDB30266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561E0DD1-8361-4336-8E91-F22B3DE03BE1}"/>
                </a:ext>
              </a:extLst>
            </p:cNvPr>
            <p:cNvSpPr txBox="1"/>
            <p:nvPr/>
          </p:nvSpPr>
          <p:spPr>
            <a:xfrm>
              <a:off x="573403" y="1787745"/>
              <a:ext cx="802767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impact of inflation will differ considerably according to whether it is moving slowly, jogging along, or racing to the point of hyperinflation.</a:t>
              </a:r>
            </a:p>
          </p:txBody>
        </p:sp>
      </p:grpSp>
      <p:grpSp>
        <p:nvGrpSpPr>
          <p:cNvPr id="21" name="Group 20">
            <a:extLst>
              <a:ext uri="{FF2B5EF4-FFF2-40B4-BE49-F238E27FC236}">
                <a16:creationId xmlns:a16="http://schemas.microsoft.com/office/drawing/2014/main" id="{E0E6998F-697B-4C2B-AFB9-62F45DDE0BC8}"/>
              </a:ext>
            </a:extLst>
          </p:cNvPr>
          <p:cNvGrpSpPr/>
          <p:nvPr/>
        </p:nvGrpSpPr>
        <p:grpSpPr>
          <a:xfrm>
            <a:off x="2066922" y="247226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F58DF25-B73C-49A6-B9FB-AEB2C539C2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04A791-2DB5-4D88-8149-3DF5B04DAD8D}"/>
                </a:ext>
              </a:extLst>
            </p:cNvPr>
            <p:cNvSpPr txBox="1"/>
            <p:nvPr/>
          </p:nvSpPr>
          <p:spPr>
            <a:xfrm>
              <a:off x="573661" y="1773421"/>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Hyperinflation can rip apart an economy and a society, but an annual inflation rate of 2%–4% is a long way from a national crisis.</a:t>
              </a:r>
            </a:p>
          </p:txBody>
        </p:sp>
      </p:grpSp>
      <p:grpSp>
        <p:nvGrpSpPr>
          <p:cNvPr id="28" name="Group 27">
            <a:extLst>
              <a:ext uri="{FF2B5EF4-FFF2-40B4-BE49-F238E27FC236}">
                <a16:creationId xmlns:a16="http://schemas.microsoft.com/office/drawing/2014/main" id="{13768D5A-4A0F-40F0-B9D5-C02771CC7BFD}"/>
              </a:ext>
            </a:extLst>
          </p:cNvPr>
          <p:cNvGrpSpPr/>
          <p:nvPr/>
        </p:nvGrpSpPr>
        <p:grpSpPr>
          <a:xfrm>
            <a:off x="2066922" y="3361170"/>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DDF64C35-D46E-45C3-8B38-3662B5C9E0D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CBE1C248-BF72-4C75-9D0C-434D6CCB99AB}"/>
                </a:ext>
              </a:extLst>
            </p:cNvPr>
            <p:cNvSpPr txBox="1"/>
            <p:nvPr/>
          </p:nvSpPr>
          <p:spPr>
            <a:xfrm>
              <a:off x="573661" y="1786029"/>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sometimes argue that moderate inflation may help the economy by making wages in labor markets more flexible. </a:t>
              </a:r>
            </a:p>
          </p:txBody>
        </p:sp>
      </p:grpSp>
      <p:grpSp>
        <p:nvGrpSpPr>
          <p:cNvPr id="15" name="Group 14">
            <a:extLst>
              <a:ext uri="{FF2B5EF4-FFF2-40B4-BE49-F238E27FC236}">
                <a16:creationId xmlns:a16="http://schemas.microsoft.com/office/drawing/2014/main" id="{0E569690-23FC-4335-9D9D-1AF3D94DD74F}"/>
              </a:ext>
            </a:extLst>
          </p:cNvPr>
          <p:cNvGrpSpPr/>
          <p:nvPr/>
        </p:nvGrpSpPr>
        <p:grpSpPr>
          <a:xfrm>
            <a:off x="2066922" y="424635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A7491C58-4B0A-4EF5-8B9A-DC616B9AE75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BD41D4CC-F534-4DD6-95A7-45B472618346}"/>
                </a:ext>
              </a:extLst>
            </p:cNvPr>
            <p:cNvSpPr txBox="1"/>
            <p:nvPr/>
          </p:nvSpPr>
          <p:spPr>
            <a:xfrm>
              <a:off x="573661" y="1786029"/>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little inflation could nibble away at real wages and thus help them decline if necessary.</a:t>
              </a:r>
            </a:p>
          </p:txBody>
        </p:sp>
      </p:grpSp>
    </p:spTree>
    <p:extLst>
      <p:ext uri="{BB962C8B-B14F-4D97-AF65-F5344CB8AC3E}">
        <p14:creationId xmlns:p14="http://schemas.microsoft.com/office/powerpoint/2010/main" val="17626745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7E8372D-36D2-456F-8C12-2DB123C1456A}"/>
              </a:ext>
            </a:extLst>
          </p:cNvPr>
          <p:cNvSpPr txBox="1"/>
          <p:nvPr/>
        </p:nvSpPr>
        <p:spPr>
          <a:xfrm>
            <a:off x="1523998" y="1745580"/>
            <a:ext cx="9273061" cy="4493538"/>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200" dirty="0">
                <a:solidFill>
                  <a:schemeClr val="bg1"/>
                </a:solidFill>
              </a:rPr>
              <a:t>Unexpected inflation will tend to hurt those who receive money, in terms of wages and interest payments, that does not rise with inflation.</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Inflation can help those who owe money because they can pay in less valuable, inflated dollars.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Low rates of inflation have relatively little economic impact over the short term, while over the medium and long term, even low rates of inflation can complicate future planning.</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High rates of inflation can muddle price signals in the short term, prevent market forces from operating efficiently, and vastly complicate long-term savings and investment decisions.</a:t>
            </a:r>
          </a:p>
        </p:txBody>
      </p:sp>
    </p:spTree>
    <p:extLst>
      <p:ext uri="{BB962C8B-B14F-4D97-AF65-F5344CB8AC3E}">
        <p14:creationId xmlns:p14="http://schemas.microsoft.com/office/powerpoint/2010/main" val="17449790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29CBE9FB-C13C-4C99-BC5C-FCFEA0F3608A}"/>
              </a:ext>
            </a:extLst>
          </p:cNvPr>
          <p:cNvSpPr txBox="1"/>
          <p:nvPr/>
        </p:nvSpPr>
        <p:spPr>
          <a:xfrm>
            <a:off x="2192214" y="1490008"/>
            <a:ext cx="7807571" cy="1631216"/>
          </a:xfrm>
          <a:prstGeom prst="rect">
            <a:avLst/>
          </a:prstGeom>
          <a:solidFill>
            <a:srgbClr val="627981"/>
          </a:solidFill>
        </p:spPr>
        <p:txBody>
          <a:bodyPr wrap="square" rtlCol="0">
            <a:spAutoFit/>
          </a:bodyPr>
          <a:lstStyle/>
          <a:p>
            <a:pPr algn="ctr"/>
            <a:r>
              <a:rPr lang="en-US" sz="2000" dirty="0">
                <a:solidFill>
                  <a:schemeClr val="bg1"/>
                </a:solidFill>
              </a:rPr>
              <a:t>Robert Shiller, one of 2013's Nobel Prize winners in economics, carried out several surveys of attitudes toward inflation during the 1990s. One of his questions asked, "Do you agree that preventing high inflation is an important national priority, as important as preventing drug abuse or deterioration in the quality of our schools?"</a:t>
            </a:r>
          </a:p>
        </p:txBody>
      </p:sp>
      <p:sp>
        <p:nvSpPr>
          <p:cNvPr id="5" name="Rectangle 4">
            <a:extLst>
              <a:ext uri="{FF2B5EF4-FFF2-40B4-BE49-F238E27FC236}">
                <a16:creationId xmlns:a16="http://schemas.microsoft.com/office/drawing/2014/main" id="{2C2281FD-8C69-40E4-8919-FD6AAF047F80}"/>
              </a:ext>
            </a:extLst>
          </p:cNvPr>
          <p:cNvSpPr/>
          <p:nvPr/>
        </p:nvSpPr>
        <p:spPr>
          <a:xfrm>
            <a:off x="2192214" y="3764280"/>
            <a:ext cx="2516946" cy="12344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U.S. population: 52% answered "fully agree"</a:t>
            </a:r>
          </a:p>
        </p:txBody>
      </p:sp>
      <p:sp>
        <p:nvSpPr>
          <p:cNvPr id="20" name="Rectangle 19">
            <a:extLst>
              <a:ext uri="{FF2B5EF4-FFF2-40B4-BE49-F238E27FC236}">
                <a16:creationId xmlns:a16="http://schemas.microsoft.com/office/drawing/2014/main" id="{D3CCBB18-E3CF-4310-AD88-13F5055A0626}"/>
              </a:ext>
            </a:extLst>
          </p:cNvPr>
          <p:cNvSpPr/>
          <p:nvPr/>
        </p:nvSpPr>
        <p:spPr>
          <a:xfrm>
            <a:off x="2192214" y="5285115"/>
            <a:ext cx="2516946" cy="12344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U.S. population: 4% answered “completely disagree"</a:t>
            </a:r>
          </a:p>
        </p:txBody>
      </p:sp>
      <p:sp>
        <p:nvSpPr>
          <p:cNvPr id="21" name="Rectangle 20">
            <a:extLst>
              <a:ext uri="{FF2B5EF4-FFF2-40B4-BE49-F238E27FC236}">
                <a16:creationId xmlns:a16="http://schemas.microsoft.com/office/drawing/2014/main" id="{7076DFE4-772B-4529-A6A6-8D549F7FAB19}"/>
              </a:ext>
            </a:extLst>
          </p:cNvPr>
          <p:cNvSpPr/>
          <p:nvPr/>
        </p:nvSpPr>
        <p:spPr>
          <a:xfrm>
            <a:off x="7482839" y="3764280"/>
            <a:ext cx="2516946" cy="12344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Professional economists: 18% answered "fully agree"</a:t>
            </a:r>
          </a:p>
        </p:txBody>
      </p:sp>
      <p:sp>
        <p:nvSpPr>
          <p:cNvPr id="22" name="Rectangle 21">
            <a:extLst>
              <a:ext uri="{FF2B5EF4-FFF2-40B4-BE49-F238E27FC236}">
                <a16:creationId xmlns:a16="http://schemas.microsoft.com/office/drawing/2014/main" id="{14DC1A16-AD5D-4CB6-B8DD-A233B92D0780}"/>
              </a:ext>
            </a:extLst>
          </p:cNvPr>
          <p:cNvSpPr/>
          <p:nvPr/>
        </p:nvSpPr>
        <p:spPr>
          <a:xfrm>
            <a:off x="7482839" y="5254389"/>
            <a:ext cx="2516946" cy="12344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Professional economists: 18% answered “completely disagree"</a:t>
            </a:r>
          </a:p>
        </p:txBody>
      </p:sp>
      <p:pic>
        <p:nvPicPr>
          <p:cNvPr id="19" name="Graphic 18" descr="Question Mark with solid fill">
            <a:extLst>
              <a:ext uri="{FF2B5EF4-FFF2-40B4-BE49-F238E27FC236}">
                <a16:creationId xmlns:a16="http://schemas.microsoft.com/office/drawing/2014/main" id="{C1B9079E-CA5C-4887-9B1F-78C171CB4B8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045827" y="3995496"/>
            <a:ext cx="2100345" cy="2100345"/>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Unintended Redistribution of Purchasing Power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57340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Inflation can cause redistributions of purchasing power that hurt some and help others.</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573661" y="1784072"/>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People who are hurt by inflation include those who are holding considerable cash, like in a safety deposit box.</a:t>
              </a:r>
            </a:p>
          </p:txBody>
        </p:sp>
      </p:grpSp>
      <p:grpSp>
        <p:nvGrpSpPr>
          <p:cNvPr id="23" name="Group 22"/>
          <p:cNvGrpSpPr/>
          <p:nvPr/>
        </p:nvGrpSpPr>
        <p:grpSpPr>
          <a:xfrm>
            <a:off x="2066922" y="336117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573403" y="1933009"/>
              <a:ext cx="8027158"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inflation happens, the buying power of cash diminishes.</a:t>
              </a:r>
            </a:p>
          </p:txBody>
        </p:sp>
      </p:grpSp>
      <p:grpSp>
        <p:nvGrpSpPr>
          <p:cNvPr id="27" name="Group 26"/>
          <p:cNvGrpSpPr/>
          <p:nvPr/>
        </p:nvGrpSpPr>
        <p:grpSpPr>
          <a:xfrm>
            <a:off x="2066922" y="4250116"/>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558421" y="17809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People tend to suffer from inflation if they have financial assets invested in such a way that the nominal return does not keep up. </a:t>
              </a:r>
            </a:p>
          </p:txBody>
        </p:sp>
      </p:grpSp>
    </p:spTree>
    <p:extLst>
      <p:ext uri="{BB962C8B-B14F-4D97-AF65-F5344CB8AC3E}">
        <p14:creationId xmlns:p14="http://schemas.microsoft.com/office/powerpoint/2010/main" val="3345614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Interest Rate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1" y="1569197"/>
            <a:ext cx="8058154" cy="1374423"/>
            <a:chOff x="542923" y="1736761"/>
            <a:chExt cx="8058154" cy="1374423"/>
          </a:xfrm>
          <a:solidFill>
            <a:srgbClr val="627981"/>
          </a:solidFill>
        </p:grpSpPr>
        <p:sp>
          <p:nvSpPr>
            <p:cNvPr id="9" name="Rectangle 8"/>
            <p:cNvSpPr/>
            <p:nvPr/>
          </p:nvSpPr>
          <p:spPr>
            <a:xfrm>
              <a:off x="542923" y="1736761"/>
              <a:ext cx="8058154" cy="137442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68213" y="1762252"/>
              <a:ext cx="7807571" cy="1323439"/>
            </a:xfrm>
            <a:prstGeom prst="rect">
              <a:avLst/>
            </a:prstGeom>
            <a:grpFill/>
          </p:spPr>
          <p:txBody>
            <a:bodyPr wrap="square" rtlCol="0">
              <a:spAutoFit/>
            </a:bodyPr>
            <a:lstStyle/>
            <a:p>
              <a:pPr algn="ctr"/>
              <a:r>
                <a:rPr lang="en-US" sz="2000" dirty="0">
                  <a:solidFill>
                    <a:schemeClr val="bg1"/>
                  </a:solidFill>
                </a:rPr>
                <a:t> If a person has money in a bank account that pays 4% interest, but inflation rises to 5%, the real rate of return for the money invested in that bank account is negative 1%. The </a:t>
              </a:r>
              <a:r>
                <a:rPr lang="en-US" sz="2000" b="1" dirty="0">
                  <a:solidFill>
                    <a:schemeClr val="bg1"/>
                  </a:solidFill>
                </a:rPr>
                <a:t>real interest rate </a:t>
              </a:r>
              <a:r>
                <a:rPr lang="en-US" sz="2000" dirty="0">
                  <a:solidFill>
                    <a:schemeClr val="bg1"/>
                  </a:solidFill>
                </a:rPr>
                <a:t>is the nominal interest rate minus the inflation rate.</a:t>
              </a:r>
            </a:p>
          </p:txBody>
        </p:sp>
      </p:grpSp>
      <p:sp>
        <p:nvSpPr>
          <p:cNvPr id="3" name="TextBox 2">
            <a:extLst>
              <a:ext uri="{FF2B5EF4-FFF2-40B4-BE49-F238E27FC236}">
                <a16:creationId xmlns:a16="http://schemas.microsoft.com/office/drawing/2014/main" id="{0CF5F481-8A30-4A2C-8BB7-D99ABD995F42}"/>
              </a:ext>
            </a:extLst>
          </p:cNvPr>
          <p:cNvSpPr txBox="1"/>
          <p:nvPr/>
        </p:nvSpPr>
        <p:spPr>
          <a:xfrm>
            <a:off x="1994168" y="3365882"/>
            <a:ext cx="8203656" cy="523220"/>
          </a:xfrm>
          <a:prstGeom prst="rect">
            <a:avLst/>
          </a:prstGeom>
          <a:noFill/>
        </p:spPr>
        <p:txBody>
          <a:bodyPr wrap="none" rtlCol="0">
            <a:spAutoFit/>
          </a:bodyPr>
          <a:lstStyle/>
          <a:p>
            <a:r>
              <a:rPr lang="en-US" sz="2800" dirty="0"/>
              <a:t>nominal interest rate − inflation rate = real interest rate</a:t>
            </a:r>
          </a:p>
        </p:txBody>
      </p:sp>
      <p:graphicFrame>
        <p:nvGraphicFramePr>
          <p:cNvPr id="5" name="Table 5">
            <a:extLst>
              <a:ext uri="{FF2B5EF4-FFF2-40B4-BE49-F238E27FC236}">
                <a16:creationId xmlns:a16="http://schemas.microsoft.com/office/drawing/2014/main" id="{0E8445A4-C3D5-459B-A32D-FFB4F6C56FF1}"/>
              </a:ext>
            </a:extLst>
          </p:cNvPr>
          <p:cNvGraphicFramePr>
            <a:graphicFrameLocks noGrp="1"/>
          </p:cNvGraphicFramePr>
          <p:nvPr>
            <p:extLst>
              <p:ext uri="{D42A27DB-BD31-4B8C-83A1-F6EECF244321}">
                <p14:modId xmlns:p14="http://schemas.microsoft.com/office/powerpoint/2010/main" val="520287726"/>
              </p:ext>
            </p:extLst>
          </p:nvPr>
        </p:nvGraphicFramePr>
        <p:xfrm>
          <a:off x="2031999" y="4356994"/>
          <a:ext cx="8127999" cy="148336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514903952"/>
                    </a:ext>
                  </a:extLst>
                </a:gridCol>
                <a:gridCol w="2709333">
                  <a:extLst>
                    <a:ext uri="{9D8B030D-6E8A-4147-A177-3AD203B41FA5}">
                      <a16:colId xmlns:a16="http://schemas.microsoft.com/office/drawing/2014/main" val="1997574172"/>
                    </a:ext>
                  </a:extLst>
                </a:gridCol>
                <a:gridCol w="2709333">
                  <a:extLst>
                    <a:ext uri="{9D8B030D-6E8A-4147-A177-3AD203B41FA5}">
                      <a16:colId xmlns:a16="http://schemas.microsoft.com/office/drawing/2014/main" val="3223005536"/>
                    </a:ext>
                  </a:extLst>
                </a:gridCol>
              </a:tblGrid>
              <a:tr h="370840">
                <a:tc>
                  <a:txBody>
                    <a:bodyPr/>
                    <a:lstStyle/>
                    <a:p>
                      <a:pPr algn="ctr"/>
                      <a:r>
                        <a:rPr lang="en-US" dirty="0">
                          <a:solidFill>
                            <a:schemeClr val="tx1"/>
                          </a:solidFill>
                        </a:rPr>
                        <a:t>Inflation Rate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Real Rate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Taxable Income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30436960"/>
                  </a:ext>
                </a:extLst>
              </a:tr>
              <a:tr h="370840">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6340777"/>
                  </a:ext>
                </a:extLst>
              </a:tr>
              <a:tr h="370840">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01992862"/>
                  </a:ext>
                </a:extLst>
              </a:tr>
              <a:tr h="370840">
                <a:tc>
                  <a:txBody>
                    <a:bodyPr/>
                    <a:lstStyle/>
                    <a:p>
                      <a:pPr algn="ctr"/>
                      <a:r>
                        <a:rPr lang="en-US" dirty="0">
                          <a:solidFill>
                            <a:schemeClr val="tx1"/>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56723173"/>
                  </a:ext>
                </a:extLst>
              </a:tr>
            </a:tbl>
          </a:graphicData>
        </a:graphic>
      </p:graphicFrame>
    </p:spTree>
    <p:extLst>
      <p:ext uri="{BB962C8B-B14F-4D97-AF65-F5344CB8AC3E}">
        <p14:creationId xmlns:p14="http://schemas.microsoft.com/office/powerpoint/2010/main" val="3674348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192214" y="1383374"/>
            <a:ext cx="7807571" cy="1938992"/>
          </a:xfrm>
          <a:prstGeom prst="rect">
            <a:avLst/>
          </a:prstGeom>
          <a:solidFill>
            <a:srgbClr val="627981"/>
          </a:solidFill>
        </p:spPr>
        <p:txBody>
          <a:bodyPr wrap="square" rtlCol="0">
            <a:spAutoFit/>
          </a:bodyPr>
          <a:lstStyle/>
          <a:p>
            <a:pPr algn="ctr"/>
            <a:r>
              <a:rPr lang="en-US" sz="2000" dirty="0">
                <a:solidFill>
                  <a:schemeClr val="bg1"/>
                </a:solidFill>
              </a:rPr>
              <a:t> </a:t>
            </a:r>
          </a:p>
          <a:p>
            <a:pPr algn="ctr"/>
            <a:r>
              <a:rPr lang="en-US" sz="2000" dirty="0">
                <a:solidFill>
                  <a:schemeClr val="bg1"/>
                </a:solidFill>
              </a:rPr>
              <a:t>Suppose that a bank wants to receive a real interest rate of at least 5% on the loans it makes next year. If the bank research department forecasts inflation of 2% next year, what nominal interest rate should the bank charge?</a:t>
            </a:r>
          </a:p>
          <a:p>
            <a:pPr algn="ctr"/>
            <a:endParaRPr lang="en-US" sz="2000" dirty="0">
              <a:solidFill>
                <a:schemeClr val="bg1"/>
              </a:solidFill>
            </a:endParaRPr>
          </a:p>
        </p:txBody>
      </p:sp>
      <p:pic>
        <p:nvPicPr>
          <p:cNvPr id="7" name="Picture 6" descr="A close-up a bank vault door">
            <a:extLst>
              <a:ext uri="{FF2B5EF4-FFF2-40B4-BE49-F238E27FC236}">
                <a16:creationId xmlns:a16="http://schemas.microsoft.com/office/drawing/2014/main" id="{15BD884F-4471-4F32-9EE6-7640B273E3E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62518" y="3517556"/>
            <a:ext cx="3666961" cy="3185672"/>
          </a:xfrm>
          <a:prstGeom prst="rect">
            <a:avLst/>
          </a:prstGeom>
        </p:spPr>
      </p:pic>
    </p:spTree>
    <p:extLst>
      <p:ext uri="{BB962C8B-B14F-4D97-AF65-F5344CB8AC3E}">
        <p14:creationId xmlns:p14="http://schemas.microsoft.com/office/powerpoint/2010/main" val="1078088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192214" y="1383374"/>
            <a:ext cx="7807571" cy="3477875"/>
          </a:xfrm>
          <a:prstGeom prst="rect">
            <a:avLst/>
          </a:prstGeom>
          <a:solidFill>
            <a:srgbClr val="627981"/>
          </a:solidFill>
        </p:spPr>
        <p:txBody>
          <a:bodyPr wrap="square" rtlCol="0">
            <a:spAutoFit/>
          </a:bodyPr>
          <a:lstStyle/>
          <a:p>
            <a:pPr algn="ctr"/>
            <a:r>
              <a:rPr lang="en-US" sz="2000" dirty="0">
                <a:solidFill>
                  <a:schemeClr val="bg1"/>
                </a:solidFill>
              </a:rPr>
              <a:t> </a:t>
            </a:r>
          </a:p>
          <a:p>
            <a:pPr algn="ctr"/>
            <a:r>
              <a:rPr lang="en-US" sz="2000" dirty="0">
                <a:solidFill>
                  <a:schemeClr val="bg1"/>
                </a:solidFill>
              </a:rPr>
              <a:t>Suppose that a bank wants to receive a real interest rate of at least 5% on the loans it makes next year. If the bank research department forecasts inflation of 2% next year, what nominal interest rate should the bank charge?</a:t>
            </a:r>
          </a:p>
          <a:p>
            <a:pPr algn="ctr"/>
            <a:endParaRPr lang="en-US" sz="2000" dirty="0">
              <a:solidFill>
                <a:schemeClr val="bg1"/>
              </a:solidFill>
            </a:endParaRPr>
          </a:p>
          <a:p>
            <a:pPr algn="ctr"/>
            <a:r>
              <a:rPr lang="en-US" sz="2000" i="1" dirty="0">
                <a:solidFill>
                  <a:schemeClr val="bg1"/>
                </a:solidFill>
              </a:rPr>
              <a:t>nominal interest rate - inflation rate = real interest rate</a:t>
            </a:r>
          </a:p>
          <a:p>
            <a:pPr algn="ctr"/>
            <a:r>
              <a:rPr lang="en-US" sz="2000" i="1" dirty="0">
                <a:solidFill>
                  <a:schemeClr val="bg1"/>
                </a:solidFill>
              </a:rPr>
              <a:t>nominal interest rate = real interest rate + inflation rate</a:t>
            </a:r>
          </a:p>
          <a:p>
            <a:pPr algn="ctr"/>
            <a:r>
              <a:rPr lang="en-US" sz="2000" i="1" dirty="0">
                <a:solidFill>
                  <a:schemeClr val="bg1"/>
                </a:solidFill>
              </a:rPr>
              <a:t>= 5% + 2%</a:t>
            </a:r>
          </a:p>
          <a:p>
            <a:pPr algn="ctr"/>
            <a:r>
              <a:rPr lang="en-US" sz="2000" i="1" dirty="0">
                <a:solidFill>
                  <a:schemeClr val="bg1"/>
                </a:solidFill>
              </a:rPr>
              <a:t>= 7%</a:t>
            </a:r>
          </a:p>
          <a:p>
            <a:pPr algn="ctr"/>
            <a:endParaRPr lang="en-US" sz="2000" dirty="0">
              <a:solidFill>
                <a:schemeClr val="bg1"/>
              </a:solidFill>
            </a:endParaRPr>
          </a:p>
        </p:txBody>
      </p:sp>
    </p:spTree>
    <p:extLst>
      <p:ext uri="{BB962C8B-B14F-4D97-AF65-F5344CB8AC3E}">
        <p14:creationId xmlns:p14="http://schemas.microsoft.com/office/powerpoint/2010/main" val="1974124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Unintended Redistribution of Purchasing Power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AEAED97E-D689-4540-878D-5A2C2043434B}"/>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547EB6-8B42-4D64-8E52-DEDDB30266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561E0DD1-8361-4336-8E91-F22B3DE03BE1}"/>
                </a:ext>
              </a:extLst>
            </p:cNvPr>
            <p:cNvSpPr txBox="1"/>
            <p:nvPr/>
          </p:nvSpPr>
          <p:spPr>
            <a:xfrm>
              <a:off x="573403" y="1787745"/>
              <a:ext cx="802767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unintended redistributions of buying power that inflation causes may have a broader effect on society.</a:t>
              </a:r>
            </a:p>
          </p:txBody>
        </p:sp>
      </p:grpSp>
      <p:grpSp>
        <p:nvGrpSpPr>
          <p:cNvPr id="21" name="Group 20">
            <a:extLst>
              <a:ext uri="{FF2B5EF4-FFF2-40B4-BE49-F238E27FC236}">
                <a16:creationId xmlns:a16="http://schemas.microsoft.com/office/drawing/2014/main" id="{E0E6998F-697B-4C2B-AFB9-62F45DDE0BC8}"/>
              </a:ext>
            </a:extLst>
          </p:cNvPr>
          <p:cNvGrpSpPr/>
          <p:nvPr/>
        </p:nvGrpSpPr>
        <p:grpSpPr>
          <a:xfrm>
            <a:off x="2066922" y="247226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F58DF25-B73C-49A6-B9FB-AEB2C539C2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04A791-2DB5-4D88-8149-3DF5B04DAD8D}"/>
                </a:ext>
              </a:extLst>
            </p:cNvPr>
            <p:cNvSpPr txBox="1"/>
            <p:nvPr/>
          </p:nvSpPr>
          <p:spPr>
            <a:xfrm>
              <a:off x="573661" y="1784072"/>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inflation causes a retiree to suffer and a borrower to benefit, it challenges the belief that these outcomes were deserved in some way.</a:t>
              </a:r>
            </a:p>
          </p:txBody>
        </p:sp>
      </p:grpSp>
      <p:grpSp>
        <p:nvGrpSpPr>
          <p:cNvPr id="28" name="Group 27">
            <a:extLst>
              <a:ext uri="{FF2B5EF4-FFF2-40B4-BE49-F238E27FC236}">
                <a16:creationId xmlns:a16="http://schemas.microsoft.com/office/drawing/2014/main" id="{13768D5A-4A0F-40F0-B9D5-C02771CC7BFD}"/>
              </a:ext>
            </a:extLst>
          </p:cNvPr>
          <p:cNvGrpSpPr/>
          <p:nvPr/>
        </p:nvGrpSpPr>
        <p:grpSpPr>
          <a:xfrm>
            <a:off x="2066922" y="3361170"/>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DDF64C35-D46E-45C3-8B38-3662B5C9E0D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CBE1C248-BF72-4C75-9D0C-434D6CCB99AB}"/>
                </a:ext>
              </a:extLst>
            </p:cNvPr>
            <p:cNvSpPr txBox="1"/>
            <p:nvPr/>
          </p:nvSpPr>
          <p:spPr>
            <a:xfrm>
              <a:off x="573661"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One of the reasons the general public dislikes inflation is a sense that it makes economic rewards and penalties more arbitrary.</a:t>
              </a:r>
            </a:p>
          </p:txBody>
        </p:sp>
      </p:grpSp>
      <p:grpSp>
        <p:nvGrpSpPr>
          <p:cNvPr id="37" name="Group 36">
            <a:extLst>
              <a:ext uri="{FF2B5EF4-FFF2-40B4-BE49-F238E27FC236}">
                <a16:creationId xmlns:a16="http://schemas.microsoft.com/office/drawing/2014/main" id="{704EE1FA-79F2-41D1-8719-FA794F524312}"/>
              </a:ext>
            </a:extLst>
          </p:cNvPr>
          <p:cNvGrpSpPr/>
          <p:nvPr/>
        </p:nvGrpSpPr>
        <p:grpSpPr>
          <a:xfrm>
            <a:off x="2066922" y="4250116"/>
            <a:ext cx="8058154" cy="806935"/>
            <a:chOff x="542923" y="1736761"/>
            <a:chExt cx="8058154" cy="806935"/>
          </a:xfrm>
          <a:solidFill>
            <a:srgbClr val="627981"/>
          </a:solidFill>
        </p:grpSpPr>
        <p:sp>
          <p:nvSpPr>
            <p:cNvPr id="38" name="Rectangle 37">
              <a:extLst>
                <a:ext uri="{FF2B5EF4-FFF2-40B4-BE49-F238E27FC236}">
                  <a16:creationId xmlns:a16="http://schemas.microsoft.com/office/drawing/2014/main" id="{9B20BFE9-2C67-4BCD-B007-C8CF183314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9" name="TextBox 38">
              <a:extLst>
                <a:ext uri="{FF2B5EF4-FFF2-40B4-BE49-F238E27FC236}">
                  <a16:creationId xmlns:a16="http://schemas.microsoft.com/office/drawing/2014/main" id="{A7684776-CA29-4366-B03F-098D18FEBB75}"/>
                </a:ext>
              </a:extLst>
            </p:cNvPr>
            <p:cNvSpPr txBox="1"/>
            <p:nvPr/>
          </p:nvSpPr>
          <p:spPr>
            <a:xfrm>
              <a:off x="542923" y="1925325"/>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Inflation is often perceived as unfair or even dangerous.</a:t>
              </a:r>
            </a:p>
          </p:txBody>
        </p:sp>
      </p:grpSp>
    </p:spTree>
    <p:extLst>
      <p:ext uri="{BB962C8B-B14F-4D97-AF65-F5344CB8AC3E}">
        <p14:creationId xmlns:p14="http://schemas.microsoft.com/office/powerpoint/2010/main" val="3703152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Blurred Price Signals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AEAED97E-D689-4540-878D-5A2C2043434B}"/>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547EB6-8B42-4D64-8E52-DEDDB30266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561E0DD1-8361-4336-8E91-F22B3DE03BE1}"/>
                </a:ext>
              </a:extLst>
            </p:cNvPr>
            <p:cNvSpPr txBox="1"/>
            <p:nvPr/>
          </p:nvSpPr>
          <p:spPr>
            <a:xfrm>
              <a:off x="573403" y="1787745"/>
              <a:ext cx="802767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Prices are the messengers in a market economy, conveying information about conditions of demand and supply.</a:t>
              </a:r>
            </a:p>
          </p:txBody>
        </p:sp>
      </p:grpSp>
      <p:grpSp>
        <p:nvGrpSpPr>
          <p:cNvPr id="21" name="Group 20">
            <a:extLst>
              <a:ext uri="{FF2B5EF4-FFF2-40B4-BE49-F238E27FC236}">
                <a16:creationId xmlns:a16="http://schemas.microsoft.com/office/drawing/2014/main" id="{E0E6998F-697B-4C2B-AFB9-62F45DDE0BC8}"/>
              </a:ext>
            </a:extLst>
          </p:cNvPr>
          <p:cNvGrpSpPr/>
          <p:nvPr/>
        </p:nvGrpSpPr>
        <p:grpSpPr>
          <a:xfrm>
            <a:off x="2066922" y="247226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F58DF25-B73C-49A6-B9FB-AEB2C539C2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04A791-2DB5-4D88-8149-3DF5B04DAD8D}"/>
                </a:ext>
              </a:extLst>
            </p:cNvPr>
            <p:cNvSpPr txBox="1"/>
            <p:nvPr/>
          </p:nvSpPr>
          <p:spPr>
            <a:xfrm>
              <a:off x="573661" y="1784072"/>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Inflation interferes with price signals, and if the interference is strong, it is hard to tell what is happening.</a:t>
              </a:r>
            </a:p>
          </p:txBody>
        </p:sp>
      </p:grpSp>
      <p:grpSp>
        <p:nvGrpSpPr>
          <p:cNvPr id="28" name="Group 27">
            <a:extLst>
              <a:ext uri="{FF2B5EF4-FFF2-40B4-BE49-F238E27FC236}">
                <a16:creationId xmlns:a16="http://schemas.microsoft.com/office/drawing/2014/main" id="{13768D5A-4A0F-40F0-B9D5-C02771CC7BFD}"/>
              </a:ext>
            </a:extLst>
          </p:cNvPr>
          <p:cNvGrpSpPr/>
          <p:nvPr/>
        </p:nvGrpSpPr>
        <p:grpSpPr>
          <a:xfrm>
            <a:off x="2066922" y="3361170"/>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DDF64C35-D46E-45C3-8B38-3662B5C9E0D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CBE1C248-BF72-4C75-9D0C-434D6CCB99AB}"/>
                </a:ext>
              </a:extLst>
            </p:cNvPr>
            <p:cNvSpPr txBox="1"/>
            <p:nvPr/>
          </p:nvSpPr>
          <p:spPr>
            <a:xfrm>
              <a:off x="573661"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the levels and changes of prices become uncertain, firms and individuals find it harder to react to economic signals.</a:t>
              </a:r>
            </a:p>
          </p:txBody>
        </p:sp>
      </p:grpSp>
    </p:spTree>
    <p:extLst>
      <p:ext uri="{BB962C8B-B14F-4D97-AF65-F5344CB8AC3E}">
        <p14:creationId xmlns:p14="http://schemas.microsoft.com/office/powerpoint/2010/main" val="4094644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B0E0B863-136B-4FFE-8779-5452ACA43F84}"/>
              </a:ext>
            </a:extLst>
          </p:cNvPr>
          <p:cNvSpPr txBox="1"/>
          <p:nvPr/>
        </p:nvSpPr>
        <p:spPr>
          <a:xfrm>
            <a:off x="2082161" y="1527452"/>
            <a:ext cx="8027674" cy="1631216"/>
          </a:xfrm>
          <a:prstGeom prst="rect">
            <a:avLst/>
          </a:prstGeom>
          <a:solidFill>
            <a:srgbClr val="627981"/>
          </a:solidFill>
        </p:spPr>
        <p:txBody>
          <a:bodyPr wrap="square" rtlCol="0">
            <a:spAutoFit/>
          </a:bodyPr>
          <a:lstStyle/>
          <a:p>
            <a:pPr algn="ctr"/>
            <a:r>
              <a:rPr lang="en-US" sz="2000" dirty="0">
                <a:solidFill>
                  <a:schemeClr val="bg1"/>
                </a:solidFill>
              </a:rPr>
              <a:t>In Israel, inflation accelerated to an annual rate of 500% in 1985. Some stores stopped posting prices directly on items because they would have had to change them every few days to reflect inflation. Instead, a shopper just took items from a shelf and went to the checkout register to find out the price that day.</a:t>
            </a:r>
          </a:p>
        </p:txBody>
      </p:sp>
      <p:pic>
        <p:nvPicPr>
          <p:cNvPr id="5" name="Picture 4" descr="Photo of the flag of Israel">
            <a:extLst>
              <a:ext uri="{FF2B5EF4-FFF2-40B4-BE49-F238E27FC236}">
                <a16:creationId xmlns:a16="http://schemas.microsoft.com/office/drawing/2014/main" id="{32EB2F54-22D2-46CA-ADED-ADD9DC125D5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65371" y="3548211"/>
            <a:ext cx="7061254" cy="2830591"/>
          </a:xfrm>
          <a:prstGeom prst="rect">
            <a:avLst/>
          </a:prstGeom>
        </p:spPr>
      </p:pic>
    </p:spTree>
    <p:extLst>
      <p:ext uri="{BB962C8B-B14F-4D97-AF65-F5344CB8AC3E}">
        <p14:creationId xmlns:p14="http://schemas.microsoft.com/office/powerpoint/2010/main" val="247186605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1534</TotalTime>
  <Words>2122</Words>
  <Application>Microsoft Office PowerPoint</Application>
  <PresentationFormat>Widescreen</PresentationFormat>
  <Paragraphs>192</Paragraphs>
  <Slides>16</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149</cp:revision>
  <dcterms:created xsi:type="dcterms:W3CDTF">2014-11-06T15:36:04Z</dcterms:created>
  <dcterms:modified xsi:type="dcterms:W3CDTF">2021-07-07T14:44:33Z</dcterms:modified>
</cp:coreProperties>
</file>