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0" r:id="rId6"/>
    <p:sldId id="291" r:id="rId7"/>
    <p:sldId id="292" r:id="rId8"/>
    <p:sldId id="293" r:id="rId9"/>
    <p:sldId id="294" r:id="rId10"/>
    <p:sldId id="295" r:id="rId11"/>
    <p:sldId id="296" r:id="rId12"/>
    <p:sldId id="297" r:id="rId13"/>
    <p:sldId id="298" r:id="rId14"/>
    <p:sldId id="299"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Today, </a:t>
            </a:r>
            <a:r>
              <a:rPr lang="en-US" sz="1200" kern="1200" dirty="0">
                <a:solidFill>
                  <a:schemeClr val="tx1"/>
                </a:solidFill>
                <a:effectLst/>
                <a:latin typeface="+mn-lt"/>
                <a:ea typeface="+mn-ea"/>
                <a:cs typeface="+mn-cs"/>
              </a:rPr>
              <a:t>we are going to review addition and subtraction. We will start by just noting some conventions about the positive and negative signs. First, whenever you see a positive number, it has an implicit plus sign in front of it. So, the equation “3 plus 2 equals 5” is the same as “positive 3 plus positive 2 equals positive five.” Second, any plus sign combined with a negative sign results in a negative sign. So, “3 plus negative 2 equals 1” is the same as “3 minus 2 equals 1.” Notice that the addition of a negative number, negative 2, changes the problem into a subtraction problem. Finally, any negative sign plus another negative sign results in a plus sign. Therefore, “3 minus negative 2 equals 5" is the same as “3 plus 2 equals 5.” You can think of the two negative signs as canceling each other out to become a positive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That brings us to the official subtraction definition. For any real numbers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minus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is equal to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plus negative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Here are two examples. “Negative 3 minus negative 7” is the same as “negative 3 plus 7,” and that equals 4. “13 minus 20” is the same as “13 plus negative 20,” and that equals negative 7.</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334247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close this lesson by looking at an application of subtraction: a change in value. So, a change in value is simply equal to the final value minus the initial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12991399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an example. Suppose the price of one share of GE (or General Electric) stock went from about $31 per share to $10 per share over 3 years. What is the change in value of GE’s stock price? Let’s first write down the given information. The initial value is $31. The final value is $10. The change in value is therefore $10 minus $31, which is equal to negative $21. So, GE’s stock price lost $21 of value </a:t>
            </a:r>
            <a:r>
              <a:rPr lang="en-US" sz="1200" kern="1200">
                <a:solidFill>
                  <a:schemeClr val="tx1"/>
                </a:solidFill>
                <a:effectLst/>
                <a:latin typeface="+mn-lt"/>
                <a:ea typeface="+mn-ea"/>
                <a:cs typeface="+mn-cs"/>
              </a:rPr>
              <a:t>over 3 </a:t>
            </a:r>
            <a:r>
              <a:rPr lang="en-US" sz="1200" kern="1200" dirty="0">
                <a:solidFill>
                  <a:schemeClr val="tx1"/>
                </a:solidFill>
                <a:effectLst/>
                <a:latin typeface="+mn-lt"/>
                <a:ea typeface="+mn-ea"/>
                <a:cs typeface="+mn-cs"/>
              </a:rPr>
              <a:t>years.</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589457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addition. We are going to consider three cases: adding two positive numbers, adding two negative numbers, and then adding one positive and one negative number.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1 is adding two positive numbers. What is 3 plus 5? This problem can be represented using a number line. In the diagram, there is a person standing on the number zero who shoots an arrow 3 units and then another arrow 5 units, and you can see that the two arrows end up landing on the number 8. So, 3 plus 5 equals 8. Notice that this can be represented as “positive 3 plus positive 5 equals 8” or more simply as “3 plus 5 equals 8.”</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2 is adding two negative numbers. What is negative 3 plus negative 5? Again, using a number line representation, the person standing on the number zero shoots two arrows in the negative direction, first for 3 units, then another for 5 additional units, with the final arrow landing on negative 8. Thus, negative 3 plus negative 5 is negative 8. Notice that you can equivalently notate this problem as “negative 3 plus negative 5 equals negative 8” or “3 minus 5 equals negative 8.” Also, notice that adding two negative numbers has another equivalent approach for its calculation. In this approach, you take the absolute value of both negative numbers and add them together. Then, you add a negative sign to that sum to get your final answer. You can see this approach in this next line, where we take the absolute value of negative 3 and negative 5; then, a negative sign is added to the sum of 3 plus 5, giving you negative 8.</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Case 3 is adding one positive and one negative number. Let’s use the number line representation again, and we’ll first consider positive 3 plus negative 5. You can see the person standing on zero shoot one arrow in the positive direction for 3 units and then shoot another arrow in the negative direction for 5 units, landing on negative 2. In the second example, notice we have the same problem, but the signs are reversed on the 3 and 5. Now, the person with the arrow shoots in the negative direction for 3 units and then in the positive direction for 5 units, landing on positive 2.</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rule for addition in this case--adding two numbers with unlike signs--has two steps. The first step is to subtract the absolute value of the smaller number from the absolute value of the bigger number. So, if the problem was to add 5 and negative 7, you would subtract the absolute value of 5, the smaller number, from the absolute value of negative 7. Then, in the second step, you would use the sign of the number with the larger absolute value for the final answer. In this example, since the absolute value of negative 7 is greater than the absolute value of 5, you would use the negative sign from the 7 for the answer from Step 1. Therefore, 5 plus negative 7 equals negative 2.</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1043090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additive inverse is important in understanding subtraction. The opposite of a real number is called its additive inverse. Furthermore, the sum of a number plus its additive inverse is always zero. Therefore, 3 plus its additive inverse, negative 3, is equal to 0.</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500413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subtraction. In subtraction, you want to find the difference between two numbers. On a number line, this translates into the distance between two numbers with direction considered. This can easily be seen on a number. Here the problem “6 minus 1” is represented. You see that the distance between 1 and 6 is 5. You also see that the subtraction problem is really also an addition problem, with one positive and one negative number: 6 plus negative 1. Either way, “6 minus 1” or “6 plus negative 1” equals 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241289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understand the direction aspect of the subtraction problem, you can think of subtraction as the end value minus the starting value. In the example of “6 minus negative 4,” you see that 6 is the end value, while negative 4 is the starting value. The difference is positive 10 because you move in the positive direction for 10 units to get to 6 if you are starting at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123829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27.png"/><Relationship Id="rId4" Type="http://schemas.openxmlformats.org/officeDocument/2006/relationships/image" Target="../media/image26.png"/></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12.xml"/><Relationship Id="rId5" Type="http://schemas.openxmlformats.org/officeDocument/2006/relationships/image" Target="../media/image36.png"/><Relationship Id="rId4" Type="http://schemas.openxmlformats.org/officeDocument/2006/relationships/image" Target="../media/image35.png"/></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3057239"/>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Addition and Subtraction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657441"/>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B3BD4A0-5A88-444F-A8FE-5603AF810788}"/>
              </a:ext>
            </a:extLst>
          </p:cNvPr>
          <p:cNvSpPr/>
          <p:nvPr/>
        </p:nvSpPr>
        <p:spPr>
          <a:xfrm>
            <a:off x="2455494" y="2114093"/>
            <a:ext cx="7948201" cy="461665"/>
          </a:xfrm>
          <a:prstGeom prst="rect">
            <a:avLst/>
          </a:prstGeom>
        </p:spPr>
        <p:txBody>
          <a:bodyPr wrap="none">
            <a:spAutoFit/>
          </a:bodyPr>
          <a:lstStyle/>
          <a:p>
            <a:r>
              <a:rPr lang="en-US" sz="2400" dirty="0"/>
              <a:t>Think of subtraction as the "end value" minus "starting value."</a:t>
            </a:r>
          </a:p>
        </p:txBody>
      </p:sp>
      <p:sp>
        <p:nvSpPr>
          <p:cNvPr id="3" name="Rectangle 2">
            <a:extLst>
              <a:ext uri="{FF2B5EF4-FFF2-40B4-BE49-F238E27FC236}">
                <a16:creationId xmlns:a16="http://schemas.microsoft.com/office/drawing/2014/main" id="{344430D0-3D1C-41A1-9A28-08BA73204829}"/>
              </a:ext>
            </a:extLst>
          </p:cNvPr>
          <p:cNvSpPr/>
          <p:nvPr/>
        </p:nvSpPr>
        <p:spPr>
          <a:xfrm>
            <a:off x="1881188" y="1449030"/>
            <a:ext cx="1711751" cy="584775"/>
          </a:xfrm>
          <a:prstGeom prst="rect">
            <a:avLst/>
          </a:prstGeom>
        </p:spPr>
        <p:txBody>
          <a:bodyPr wrap="none">
            <a:spAutoFit/>
          </a:bodyPr>
          <a:lstStyle/>
          <a:p>
            <a:r>
              <a:rPr lang="en-US" sz="3200" dirty="0"/>
              <a:t>Direction</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63A9599A-DD39-46C7-A0FE-D7B04D26A08E}"/>
                  </a:ext>
                </a:extLst>
              </p:cNvPr>
              <p:cNvSpPr/>
              <p:nvPr/>
            </p:nvSpPr>
            <p:spPr>
              <a:xfrm>
                <a:off x="2455494" y="4412123"/>
                <a:ext cx="7855319" cy="830997"/>
              </a:xfrm>
              <a:prstGeom prst="rect">
                <a:avLst/>
              </a:prstGeom>
            </p:spPr>
            <p:txBody>
              <a:bodyPr wrap="square">
                <a:spAutoFit/>
              </a:bodyPr>
              <a:lstStyle/>
              <a:p>
                <a:r>
                  <a:rPr lang="en-US" sz="2400" dirty="0"/>
                  <a:t>In this example, we start at </a:t>
                </a:r>
                <a14:m>
                  <m:oMath xmlns:m="http://schemas.openxmlformats.org/officeDocument/2006/math">
                    <m:r>
                      <a:rPr lang="en-US" sz="2400" i="1" dirty="0" smtClean="0">
                        <a:latin typeface="Cambria Math" panose="02040503050406030204" pitchFamily="18" charset="0"/>
                      </a:rPr>
                      <m:t>−4</m:t>
                    </m:r>
                  </m:oMath>
                </a14:m>
                <a:r>
                  <a:rPr lang="en-US" sz="2400" dirty="0"/>
                  <a:t> and move </a:t>
                </a:r>
                <a14:m>
                  <m:oMath xmlns:m="http://schemas.openxmlformats.org/officeDocument/2006/math">
                    <m:r>
                      <a:rPr lang="en-US" sz="2400" i="1" dirty="0" smtClean="0">
                        <a:latin typeface="Cambria Math" panose="02040503050406030204" pitchFamily="18" charset="0"/>
                      </a:rPr>
                      <m:t>10</m:t>
                    </m:r>
                  </m:oMath>
                </a14:m>
                <a:r>
                  <a:rPr lang="en-US" sz="2400" dirty="0"/>
                  <a:t> units in the positive direction.</a:t>
                </a:r>
              </a:p>
            </p:txBody>
          </p:sp>
        </mc:Choice>
        <mc:Fallback xmlns="">
          <p:sp>
            <p:nvSpPr>
              <p:cNvPr id="4" name="Rectangle 3">
                <a:extLst>
                  <a:ext uri="{FF2B5EF4-FFF2-40B4-BE49-F238E27FC236}">
                    <a16:creationId xmlns:a16="http://schemas.microsoft.com/office/drawing/2014/main" id="{63A9599A-DD39-46C7-A0FE-D7B04D26A08E}"/>
                  </a:ext>
                </a:extLst>
              </p:cNvPr>
              <p:cNvSpPr>
                <a:spLocks noRot="1" noChangeAspect="1" noMove="1" noResize="1" noEditPoints="1" noAdjustHandles="1" noChangeArrowheads="1" noChangeShapeType="1" noTextEdit="1"/>
              </p:cNvSpPr>
              <p:nvPr/>
            </p:nvSpPr>
            <p:spPr>
              <a:xfrm>
                <a:off x="2455494" y="4412123"/>
                <a:ext cx="7855319" cy="830997"/>
              </a:xfrm>
              <a:prstGeom prst="rect">
                <a:avLst/>
              </a:prstGeom>
              <a:blipFill>
                <a:blip r:embed="rId3"/>
                <a:stretch>
                  <a:fillRect l="-1242" t="-5882" b="-1617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9C14FA37-8F18-4792-89DF-A86228C029A9}"/>
                  </a:ext>
                </a:extLst>
              </p:cNvPr>
              <p:cNvSpPr txBox="1"/>
              <p:nvPr/>
            </p:nvSpPr>
            <p:spPr>
              <a:xfrm>
                <a:off x="1616185" y="3626526"/>
                <a:ext cx="3716658"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m:t>
                      </m:r>
                      <m:r>
                        <a:rPr lang="en-US" i="1" dirty="0" smtClean="0">
                          <a:latin typeface="Cambria Math" panose="02040503050406030204" pitchFamily="18" charset="0"/>
                        </a:rPr>
                        <m:t>𝑒𝑛𝑑</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 − (</m:t>
                      </m:r>
                      <m:r>
                        <a:rPr lang="en-US" i="1" dirty="0" smtClean="0">
                          <a:latin typeface="Cambria Math" panose="02040503050406030204" pitchFamily="18" charset="0"/>
                        </a:rPr>
                        <m:t>𝑏𝑒𝑔𝑖𝑛𝑛𝑖𝑛𝑔</m:t>
                      </m:r>
                      <m:r>
                        <a:rPr lang="en-US" i="1" dirty="0" smtClean="0">
                          <a:latin typeface="Cambria Math" panose="02040503050406030204" pitchFamily="18" charset="0"/>
                        </a:rPr>
                        <m:t> </m:t>
                      </m:r>
                      <m:r>
                        <a:rPr lang="en-US" i="1" dirty="0" smtClean="0">
                          <a:latin typeface="Cambria Math" panose="02040503050406030204" pitchFamily="18" charset="0"/>
                        </a:rPr>
                        <m:t>𝑣𝑎𝑙𝑢𝑒</m:t>
                      </m:r>
                      <m:r>
                        <a:rPr lang="en-US" i="1" dirty="0" smtClean="0">
                          <a:latin typeface="Cambria Math" panose="02040503050406030204" pitchFamily="18" charset="0"/>
                        </a:rPr>
                        <m:t>)</m:t>
                      </m:r>
                    </m:oMath>
                  </m:oMathPara>
                </a14:m>
                <a:endParaRPr lang="en-US" dirty="0"/>
              </a:p>
            </p:txBody>
          </p:sp>
        </mc:Choice>
        <mc:Fallback xmlns="">
          <p:sp>
            <p:nvSpPr>
              <p:cNvPr id="5" name="TextBox 4">
                <a:extLst>
                  <a:ext uri="{FF2B5EF4-FFF2-40B4-BE49-F238E27FC236}">
                    <a16:creationId xmlns:a16="http://schemas.microsoft.com/office/drawing/2014/main" id="{9C14FA37-8F18-4792-89DF-A86228C029A9}"/>
                  </a:ext>
                </a:extLst>
              </p:cNvPr>
              <p:cNvSpPr txBox="1">
                <a:spLocks noRot="1" noChangeAspect="1" noMove="1" noResize="1" noEditPoints="1" noAdjustHandles="1" noChangeArrowheads="1" noChangeShapeType="1" noTextEdit="1"/>
              </p:cNvSpPr>
              <p:nvPr/>
            </p:nvSpPr>
            <p:spPr>
              <a:xfrm>
                <a:off x="1616185" y="3626526"/>
                <a:ext cx="3716658" cy="369332"/>
              </a:xfrm>
              <a:prstGeom prst="rect">
                <a:avLst/>
              </a:prstGeom>
              <a:blipFill>
                <a:blip r:embed="rId4"/>
                <a:stretch>
                  <a:fillRect b="-1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BF629AE0-9620-418D-ACEB-1BFDAA529604}"/>
                  </a:ext>
                </a:extLst>
              </p:cNvPr>
              <p:cNvSpPr txBox="1"/>
              <p:nvPr/>
            </p:nvSpPr>
            <p:spPr>
              <a:xfrm>
                <a:off x="2737063" y="2881019"/>
                <a:ext cx="359027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=6+</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+4</m:t>
                          </m:r>
                        </m:e>
                      </m:d>
                      <m:r>
                        <a:rPr lang="en-US" sz="2400" b="0" i="1" smtClean="0">
                          <a:latin typeface="Cambria Math" panose="02040503050406030204" pitchFamily="18" charset="0"/>
                        </a:rPr>
                        <m:t>=10</m:t>
                      </m:r>
                    </m:oMath>
                  </m:oMathPara>
                </a14:m>
                <a:endParaRPr lang="en-US" sz="2400" dirty="0"/>
              </a:p>
            </p:txBody>
          </p:sp>
        </mc:Choice>
        <mc:Fallback xmlns="">
          <p:sp>
            <p:nvSpPr>
              <p:cNvPr id="6" name="TextBox 5">
                <a:extLst>
                  <a:ext uri="{FF2B5EF4-FFF2-40B4-BE49-F238E27FC236}">
                    <a16:creationId xmlns:a16="http://schemas.microsoft.com/office/drawing/2014/main" id="{BF629AE0-9620-418D-ACEB-1BFDAA529604}"/>
                  </a:ext>
                </a:extLst>
              </p:cNvPr>
              <p:cNvSpPr txBox="1">
                <a:spLocks noRot="1" noChangeAspect="1" noMove="1" noResize="1" noEditPoints="1" noAdjustHandles="1" noChangeArrowheads="1" noChangeShapeType="1" noTextEdit="1"/>
              </p:cNvSpPr>
              <p:nvPr/>
            </p:nvSpPr>
            <p:spPr>
              <a:xfrm>
                <a:off x="2737063" y="2881019"/>
                <a:ext cx="3590278" cy="369332"/>
              </a:xfrm>
              <a:prstGeom prst="rect">
                <a:avLst/>
              </a:prstGeom>
              <a:blipFill>
                <a:blip r:embed="rId5"/>
                <a:stretch>
                  <a:fillRect l="-1698" r="-1528" b="-6667"/>
                </a:stretch>
              </a:blipFill>
            </p:spPr>
            <p:txBody>
              <a:bodyPr/>
              <a:lstStyle/>
              <a:p>
                <a:r>
                  <a:rPr lang="en-US">
                    <a:noFill/>
                  </a:rPr>
                  <a:t> </a:t>
                </a:r>
              </a:p>
            </p:txBody>
          </p:sp>
        </mc:Fallback>
      </mc:AlternateContent>
      <p:cxnSp>
        <p:nvCxnSpPr>
          <p:cNvPr id="8" name="Straight Arrow Connector 7">
            <a:extLst>
              <a:ext uri="{FF2B5EF4-FFF2-40B4-BE49-F238E27FC236}">
                <a16:creationId xmlns:a16="http://schemas.microsoft.com/office/drawing/2014/main" id="{3BFDDEF8-FFC0-41F0-A9F4-8FD3F56E2258}"/>
              </a:ext>
            </a:extLst>
          </p:cNvPr>
          <p:cNvCxnSpPr>
            <a:cxnSpLocks/>
          </p:cNvCxnSpPr>
          <p:nvPr/>
        </p:nvCxnSpPr>
        <p:spPr>
          <a:xfrm flipV="1">
            <a:off x="2369574" y="3231068"/>
            <a:ext cx="500225" cy="434026"/>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038F2B1-3AD0-4D03-895E-261096244A62}"/>
              </a:ext>
            </a:extLst>
          </p:cNvPr>
          <p:cNvCxnSpPr>
            <a:cxnSpLocks/>
          </p:cNvCxnSpPr>
          <p:nvPr/>
        </p:nvCxnSpPr>
        <p:spPr>
          <a:xfrm flipH="1" flipV="1">
            <a:off x="3765755" y="3250352"/>
            <a:ext cx="462116" cy="41474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59689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13DD1E0E-9A1D-48A7-B539-1DBDE8526ACC}"/>
              </a:ext>
            </a:extLst>
          </p:cNvPr>
          <p:cNvSpPr/>
          <p:nvPr/>
        </p:nvSpPr>
        <p:spPr>
          <a:xfrm>
            <a:off x="1881188" y="1454863"/>
            <a:ext cx="3854581" cy="584775"/>
          </a:xfrm>
          <a:prstGeom prst="rect">
            <a:avLst/>
          </a:prstGeom>
        </p:spPr>
        <p:txBody>
          <a:bodyPr wrap="none">
            <a:spAutoFit/>
          </a:bodyPr>
          <a:lstStyle/>
          <a:p>
            <a:r>
              <a:rPr lang="en-US" sz="3200"/>
              <a:t>Subtraction </a:t>
            </a:r>
            <a:r>
              <a:rPr lang="en-US" sz="3200" dirty="0"/>
              <a:t>Definition</a:t>
            </a:r>
          </a:p>
        </p:txBody>
      </p:sp>
      <p:sp>
        <p:nvSpPr>
          <p:cNvPr id="3" name="Rectangle 2">
            <a:extLst>
              <a:ext uri="{FF2B5EF4-FFF2-40B4-BE49-F238E27FC236}">
                <a16:creationId xmlns:a16="http://schemas.microsoft.com/office/drawing/2014/main" id="{471FD43C-26D6-4364-99F6-46D7B7EF3C63}"/>
              </a:ext>
            </a:extLst>
          </p:cNvPr>
          <p:cNvSpPr/>
          <p:nvPr/>
        </p:nvSpPr>
        <p:spPr>
          <a:xfrm>
            <a:off x="2456938" y="2268863"/>
            <a:ext cx="4033476" cy="461665"/>
          </a:xfrm>
          <a:prstGeom prst="rect">
            <a:avLst/>
          </a:prstGeom>
        </p:spPr>
        <p:txBody>
          <a:bodyPr wrap="none">
            <a:spAutoFit/>
          </a:bodyPr>
          <a:lstStyle/>
          <a:p>
            <a:r>
              <a:rPr lang="en-US" sz="2400" dirty="0"/>
              <a:t>For any real numbers, </a:t>
            </a:r>
            <a:r>
              <a:rPr lang="en-US" sz="2400" i="1" dirty="0"/>
              <a:t>a</a:t>
            </a:r>
            <a:r>
              <a:rPr lang="en-US" sz="2400" dirty="0"/>
              <a:t> and </a:t>
            </a:r>
            <a:r>
              <a:rPr lang="en-US" sz="2400" i="1" dirty="0"/>
              <a:t>b</a:t>
            </a:r>
            <a:r>
              <a:rPr lang="en-US" sz="2400" dirty="0"/>
              <a:t>, </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EF908D43-C78C-416E-816D-D7BCF8EE1D7F}"/>
                  </a:ext>
                </a:extLst>
              </p:cNvPr>
              <p:cNvSpPr/>
              <p:nvPr/>
            </p:nvSpPr>
            <p:spPr>
              <a:xfrm>
                <a:off x="3213331" y="2966640"/>
                <a:ext cx="3047822"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 = </m:t>
                      </m:r>
                      <m:r>
                        <a:rPr lang="en-US" sz="2400" i="1" dirty="0" smtClean="0">
                          <a:latin typeface="Cambria Math" panose="02040503050406030204" pitchFamily="18" charset="0"/>
                        </a:rPr>
                        <m:t>𝑎</m:t>
                      </m:r>
                      <m:r>
                        <a:rPr lang="en-US" sz="2400" i="1" dirty="0" smtClean="0">
                          <a:latin typeface="Cambria Math" panose="02040503050406030204" pitchFamily="18" charset="0"/>
                        </a:rPr>
                        <m:t> + (−</m:t>
                      </m:r>
                      <m:r>
                        <a:rPr lang="en-US" sz="2400" i="1" dirty="0" smtClean="0">
                          <a:latin typeface="Cambria Math" panose="02040503050406030204" pitchFamily="18" charset="0"/>
                        </a:rPr>
                        <m:t>𝑏</m:t>
                      </m:r>
                      <m:r>
                        <a:rPr lang="en-US" sz="2400" i="1" dirty="0" smtClean="0">
                          <a:latin typeface="Cambria Math" panose="02040503050406030204" pitchFamily="18" charset="0"/>
                        </a:rPr>
                        <m:t>)</m:t>
                      </m:r>
                    </m:oMath>
                  </m:oMathPara>
                </a14:m>
                <a:endParaRPr lang="en-US" sz="2400" dirty="0"/>
              </a:p>
            </p:txBody>
          </p:sp>
        </mc:Choice>
        <mc:Fallback xmlns="">
          <p:sp>
            <p:nvSpPr>
              <p:cNvPr id="4" name="Rectangle 3">
                <a:extLst>
                  <a:ext uri="{FF2B5EF4-FFF2-40B4-BE49-F238E27FC236}">
                    <a16:creationId xmlns:a16="http://schemas.microsoft.com/office/drawing/2014/main" id="{EF908D43-C78C-416E-816D-D7BCF8EE1D7F}"/>
                  </a:ext>
                </a:extLst>
              </p:cNvPr>
              <p:cNvSpPr>
                <a:spLocks noRot="1" noChangeAspect="1" noMove="1" noResize="1" noEditPoints="1" noAdjustHandles="1" noChangeArrowheads="1" noChangeShapeType="1" noTextEdit="1"/>
              </p:cNvSpPr>
              <p:nvPr/>
            </p:nvSpPr>
            <p:spPr>
              <a:xfrm>
                <a:off x="3213331" y="2966640"/>
                <a:ext cx="3047822" cy="461665"/>
              </a:xfrm>
              <a:prstGeom prst="rect">
                <a:avLst/>
              </a:prstGeom>
              <a:blipFill>
                <a:blip r:embed="rId3"/>
                <a:stretch>
                  <a:fillRect r="-200" b="-18667"/>
                </a:stretch>
              </a:blipFill>
            </p:spPr>
            <p:txBody>
              <a:bodyPr/>
              <a:lstStyle/>
              <a:p>
                <a:r>
                  <a:rPr lang="en-US">
                    <a:noFill/>
                  </a:rPr>
                  <a:t> </a:t>
                </a:r>
              </a:p>
            </p:txBody>
          </p:sp>
        </mc:Fallback>
      </mc:AlternateContent>
      <p:sp>
        <p:nvSpPr>
          <p:cNvPr id="5" name="Rectangle 4">
            <a:extLst>
              <a:ext uri="{FF2B5EF4-FFF2-40B4-BE49-F238E27FC236}">
                <a16:creationId xmlns:a16="http://schemas.microsoft.com/office/drawing/2014/main" id="{81380D44-13D6-4E6E-AB4D-069BB01CE1B3}"/>
              </a:ext>
            </a:extLst>
          </p:cNvPr>
          <p:cNvSpPr/>
          <p:nvPr/>
        </p:nvSpPr>
        <p:spPr>
          <a:xfrm>
            <a:off x="2456938" y="3852274"/>
            <a:ext cx="1512786" cy="461665"/>
          </a:xfrm>
          <a:prstGeom prst="rect">
            <a:avLst/>
          </a:prstGeom>
        </p:spPr>
        <p:txBody>
          <a:bodyPr wrap="none">
            <a:spAutoFit/>
          </a:bodyPr>
          <a:lstStyle/>
          <a:p>
            <a:r>
              <a:rPr lang="en-US" sz="2400" dirty="0"/>
              <a:t>Examples: </a:t>
            </a:r>
          </a:p>
        </p:txBody>
      </p:sp>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6AE38D00-0430-4583-BDB3-780A902E3DA5}"/>
                  </a:ext>
                </a:extLst>
              </p:cNvPr>
              <p:cNvSpPr/>
              <p:nvPr/>
            </p:nvSpPr>
            <p:spPr>
              <a:xfrm>
                <a:off x="3213331" y="4429036"/>
                <a:ext cx="4185761"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−3 − (−7) =  −3 + 7 = 4</m:t>
                      </m:r>
                    </m:oMath>
                  </m:oMathPara>
                </a14:m>
                <a:endParaRPr lang="en-US" sz="2400" dirty="0"/>
              </a:p>
            </p:txBody>
          </p:sp>
        </mc:Choice>
        <mc:Fallback xmlns="">
          <p:sp>
            <p:nvSpPr>
              <p:cNvPr id="6" name="Rectangle 5">
                <a:extLst>
                  <a:ext uri="{FF2B5EF4-FFF2-40B4-BE49-F238E27FC236}">
                    <a16:creationId xmlns:a16="http://schemas.microsoft.com/office/drawing/2014/main" id="{6AE38D00-0430-4583-BDB3-780A902E3DA5}"/>
                  </a:ext>
                </a:extLst>
              </p:cNvPr>
              <p:cNvSpPr>
                <a:spLocks noRot="1" noChangeAspect="1" noMove="1" noResize="1" noEditPoints="1" noAdjustHandles="1" noChangeArrowheads="1" noChangeShapeType="1" noTextEdit="1"/>
              </p:cNvSpPr>
              <p:nvPr/>
            </p:nvSpPr>
            <p:spPr>
              <a:xfrm>
                <a:off x="3213331" y="4429036"/>
                <a:ext cx="4185761" cy="461665"/>
              </a:xfrm>
              <a:prstGeom prst="rect">
                <a:avLst/>
              </a:prstGeom>
              <a:blipFill>
                <a:blip r:embed="rId4"/>
                <a:stretch>
                  <a:fillRect b="-18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DF1DC014-E2D7-4609-AE38-366AAB5C7AA5}"/>
                  </a:ext>
                </a:extLst>
              </p:cNvPr>
              <p:cNvSpPr/>
              <p:nvPr/>
            </p:nvSpPr>
            <p:spPr>
              <a:xfrm>
                <a:off x="3213331" y="5204852"/>
                <a:ext cx="4636206"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i="1" dirty="0" smtClean="0">
                          <a:latin typeface="Cambria Math" panose="02040503050406030204" pitchFamily="18" charset="0"/>
                        </a:rPr>
                        <m:t>13 − 20 =  13 + (−20) = −7</m:t>
                      </m:r>
                    </m:oMath>
                  </m:oMathPara>
                </a14:m>
                <a:endParaRPr lang="en-US" sz="2400" dirty="0"/>
              </a:p>
            </p:txBody>
          </p:sp>
        </mc:Choice>
        <mc:Fallback xmlns="">
          <p:sp>
            <p:nvSpPr>
              <p:cNvPr id="7" name="Rectangle 6">
                <a:extLst>
                  <a:ext uri="{FF2B5EF4-FFF2-40B4-BE49-F238E27FC236}">
                    <a16:creationId xmlns:a16="http://schemas.microsoft.com/office/drawing/2014/main" id="{DF1DC014-E2D7-4609-AE38-366AAB5C7AA5}"/>
                  </a:ext>
                </a:extLst>
              </p:cNvPr>
              <p:cNvSpPr>
                <a:spLocks noRot="1" noChangeAspect="1" noMove="1" noResize="1" noEditPoints="1" noAdjustHandles="1" noChangeArrowheads="1" noChangeShapeType="1" noTextEdit="1"/>
              </p:cNvSpPr>
              <p:nvPr/>
            </p:nvSpPr>
            <p:spPr>
              <a:xfrm>
                <a:off x="3213331" y="5204852"/>
                <a:ext cx="4636206" cy="461665"/>
              </a:xfrm>
              <a:prstGeom prst="rect">
                <a:avLst/>
              </a:prstGeom>
              <a:blipFill>
                <a:blip r:embed="rId5"/>
                <a:stretch>
                  <a:fillRect b="-17105"/>
                </a:stretch>
              </a:blipFill>
            </p:spPr>
            <p:txBody>
              <a:bodyPr/>
              <a:lstStyle/>
              <a:p>
                <a:r>
                  <a:rPr lang="en-US">
                    <a:noFill/>
                  </a:rPr>
                  <a:t> </a:t>
                </a:r>
              </a:p>
            </p:txBody>
          </p:sp>
        </mc:Fallback>
      </mc:AlternateContent>
    </p:spTree>
    <p:extLst>
      <p:ext uri="{BB962C8B-B14F-4D97-AF65-F5344CB8AC3E}">
        <p14:creationId xmlns:p14="http://schemas.microsoft.com/office/powerpoint/2010/main" val="6861146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Rectangle 1">
                <a:extLst>
                  <a:ext uri="{FF2B5EF4-FFF2-40B4-BE49-F238E27FC236}">
                    <a16:creationId xmlns:a16="http://schemas.microsoft.com/office/drawing/2014/main" id="{C2A1EBF4-9A78-4913-9B78-23DA47974932}"/>
                  </a:ext>
                </a:extLst>
              </p:cNvPr>
              <p:cNvSpPr/>
              <p:nvPr/>
            </p:nvSpPr>
            <p:spPr>
              <a:xfrm>
                <a:off x="1760518" y="2728799"/>
                <a:ext cx="8670963"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b="1" i="1" dirty="0" smtClean="0">
                          <a:latin typeface="Cambria Math" panose="02040503050406030204" pitchFamily="18" charset="0"/>
                        </a:rPr>
                        <m:t>𝑪𝒉𝒂𝒏𝒈𝒆</m:t>
                      </m:r>
                      <m:r>
                        <a:rPr lang="en-US" sz="2800" b="1" i="1" dirty="0" smtClean="0">
                          <a:latin typeface="Cambria Math" panose="02040503050406030204" pitchFamily="18" charset="0"/>
                        </a:rPr>
                        <m:t> </m:t>
                      </m:r>
                      <m:r>
                        <a:rPr lang="en-US" sz="2800" b="1" i="1" dirty="0" smtClean="0">
                          <a:latin typeface="Cambria Math" panose="02040503050406030204" pitchFamily="18" charset="0"/>
                        </a:rPr>
                        <m:t>𝒊𝒏</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𝑭𝒊𝒏𝒂𝒍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r>
                        <a:rPr lang="en-US" sz="2800" b="1" i="1" dirty="0" smtClean="0">
                          <a:latin typeface="Cambria Math" panose="02040503050406030204" pitchFamily="18" charset="0"/>
                        </a:rPr>
                        <m:t> − </m:t>
                      </m:r>
                      <m:r>
                        <a:rPr lang="en-US" sz="2800" b="1" i="1" dirty="0" smtClean="0">
                          <a:latin typeface="Cambria Math" panose="02040503050406030204" pitchFamily="18" charset="0"/>
                        </a:rPr>
                        <m:t>𝑰𝒏𝒊𝒕𝒊𝒂𝒍</m:t>
                      </m:r>
                      <m:r>
                        <a:rPr lang="en-US" sz="2800" b="1" i="1" dirty="0" smtClean="0">
                          <a:latin typeface="Cambria Math" panose="02040503050406030204" pitchFamily="18" charset="0"/>
                        </a:rPr>
                        <m:t> </m:t>
                      </m:r>
                      <m:r>
                        <a:rPr lang="en-US" sz="2800" b="1" i="1" dirty="0" smtClean="0">
                          <a:latin typeface="Cambria Math" panose="02040503050406030204" pitchFamily="18" charset="0"/>
                        </a:rPr>
                        <m:t>𝑽𝒂𝒍𝒖𝒆</m:t>
                      </m:r>
                    </m:oMath>
                  </m:oMathPara>
                </a14:m>
                <a:endParaRPr lang="en-US" sz="2800" b="1" dirty="0"/>
              </a:p>
            </p:txBody>
          </p:sp>
        </mc:Choice>
        <mc:Fallback xmlns="">
          <p:sp>
            <p:nvSpPr>
              <p:cNvPr id="2" name="Rectangle 1">
                <a:extLst>
                  <a:ext uri="{FF2B5EF4-FFF2-40B4-BE49-F238E27FC236}">
                    <a16:creationId xmlns:a16="http://schemas.microsoft.com/office/drawing/2014/main" id="{C2A1EBF4-9A78-4913-9B78-23DA47974932}"/>
                  </a:ext>
                </a:extLst>
              </p:cNvPr>
              <p:cNvSpPr>
                <a:spLocks noRot="1" noChangeAspect="1" noMove="1" noResize="1" noEditPoints="1" noAdjustHandles="1" noChangeArrowheads="1" noChangeShapeType="1" noTextEdit="1"/>
              </p:cNvSpPr>
              <p:nvPr/>
            </p:nvSpPr>
            <p:spPr>
              <a:xfrm>
                <a:off x="1760518" y="2728799"/>
                <a:ext cx="8670963"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88209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Application: Change in Value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87DCD77C-1462-427E-BFA4-ACF8133EAAF6}"/>
              </a:ext>
            </a:extLst>
          </p:cNvPr>
          <p:cNvSpPr/>
          <p:nvPr/>
        </p:nvSpPr>
        <p:spPr>
          <a:xfrm>
            <a:off x="1881188" y="1661341"/>
            <a:ext cx="1595886" cy="584775"/>
          </a:xfrm>
          <a:prstGeom prst="rect">
            <a:avLst/>
          </a:prstGeom>
        </p:spPr>
        <p:txBody>
          <a:bodyPr wrap="none">
            <a:spAutoFit/>
          </a:bodyPr>
          <a:lstStyle/>
          <a:p>
            <a:r>
              <a:rPr lang="en-US" sz="3200" dirty="0"/>
              <a:t>Example</a:t>
            </a:r>
          </a:p>
        </p:txBody>
      </p:sp>
      <p:sp>
        <p:nvSpPr>
          <p:cNvPr id="3" name="Rectangle 2">
            <a:extLst>
              <a:ext uri="{FF2B5EF4-FFF2-40B4-BE49-F238E27FC236}">
                <a16:creationId xmlns:a16="http://schemas.microsoft.com/office/drawing/2014/main" id="{A5D479C4-1EA0-4F19-98C6-CD78A60BCBE5}"/>
              </a:ext>
            </a:extLst>
          </p:cNvPr>
          <p:cNvSpPr/>
          <p:nvPr/>
        </p:nvSpPr>
        <p:spPr>
          <a:xfrm>
            <a:off x="2477729" y="2384827"/>
            <a:ext cx="7833084" cy="1200329"/>
          </a:xfrm>
          <a:prstGeom prst="rect">
            <a:avLst/>
          </a:prstGeom>
        </p:spPr>
        <p:txBody>
          <a:bodyPr wrap="square">
            <a:spAutoFit/>
          </a:bodyPr>
          <a:lstStyle/>
          <a:p>
            <a:r>
              <a:rPr lang="en-US" sz="2400" dirty="0"/>
              <a:t>Suppose the price of one share of GE stock went from about $31 per share to $10 per share over three years. What is the change in value of GE's stock price?</a:t>
            </a:r>
          </a:p>
        </p:txBody>
      </p:sp>
      <p:sp>
        <p:nvSpPr>
          <p:cNvPr id="4" name="Rectangle 3">
            <a:extLst>
              <a:ext uri="{FF2B5EF4-FFF2-40B4-BE49-F238E27FC236}">
                <a16:creationId xmlns:a16="http://schemas.microsoft.com/office/drawing/2014/main" id="{CB4DF1A9-C8E7-4982-A455-622799F54771}"/>
              </a:ext>
            </a:extLst>
          </p:cNvPr>
          <p:cNvSpPr/>
          <p:nvPr/>
        </p:nvSpPr>
        <p:spPr>
          <a:xfrm>
            <a:off x="2477729" y="3977782"/>
            <a:ext cx="5527090" cy="461665"/>
          </a:xfrm>
          <a:prstGeom prst="rect">
            <a:avLst/>
          </a:prstGeom>
        </p:spPr>
        <p:txBody>
          <a:bodyPr wrap="none">
            <a:spAutoFit/>
          </a:bodyPr>
          <a:lstStyle/>
          <a:p>
            <a:r>
              <a:rPr lang="en-US" sz="2400" dirty="0"/>
              <a:t>Given: Initial Value = $31, Final Value = $10</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23212E1B-1BFF-43AA-BDE5-5ADD004277D2}"/>
                  </a:ext>
                </a:extLst>
              </p:cNvPr>
              <p:cNvSpPr/>
              <p:nvPr/>
            </p:nvSpPr>
            <p:spPr>
              <a:xfrm>
                <a:off x="2477729" y="4832074"/>
                <a:ext cx="5196615" cy="461665"/>
              </a:xfrm>
              <a:prstGeom prst="rect">
                <a:avLst/>
              </a:prstGeom>
            </p:spPr>
            <p:txBody>
              <a:bodyPr wrap="none">
                <a:spAutoFit/>
              </a:bodyPr>
              <a:lstStyle/>
              <a:p>
                <a:r>
                  <a:rPr lang="en-US" sz="2400" dirty="0"/>
                  <a:t>Change in value = </a:t>
                </a:r>
                <a14:m>
                  <m:oMath xmlns:m="http://schemas.openxmlformats.org/officeDocument/2006/math">
                    <m:r>
                      <a:rPr lang="en-US" sz="2400" i="1" dirty="0" smtClean="0">
                        <a:latin typeface="Cambria Math" panose="02040503050406030204" pitchFamily="18" charset="0"/>
                      </a:rPr>
                      <m:t>$10 − $31 = </m:t>
                    </m:r>
                    <m:r>
                      <a:rPr lang="en-US" sz="2400" b="1" i="1" dirty="0" smtClean="0">
                        <a:latin typeface="Cambria Math" panose="02040503050406030204" pitchFamily="18" charset="0"/>
                      </a:rPr>
                      <m:t>−$</m:t>
                    </m:r>
                    <m:r>
                      <a:rPr lang="en-US" sz="2400" b="1" i="1" dirty="0" smtClean="0">
                        <a:latin typeface="Cambria Math" panose="02040503050406030204" pitchFamily="18" charset="0"/>
                      </a:rPr>
                      <m:t>𝟐𝟏</m:t>
                    </m:r>
                  </m:oMath>
                </a14:m>
                <a:endParaRPr lang="en-US" sz="2400" b="1" dirty="0"/>
              </a:p>
            </p:txBody>
          </p:sp>
        </mc:Choice>
        <mc:Fallback xmlns="">
          <p:sp>
            <p:nvSpPr>
              <p:cNvPr id="5" name="Rectangle 4">
                <a:extLst>
                  <a:ext uri="{FF2B5EF4-FFF2-40B4-BE49-F238E27FC236}">
                    <a16:creationId xmlns:a16="http://schemas.microsoft.com/office/drawing/2014/main" id="{23212E1B-1BFF-43AA-BDE5-5ADD004277D2}"/>
                  </a:ext>
                </a:extLst>
              </p:cNvPr>
              <p:cNvSpPr>
                <a:spLocks noRot="1" noChangeAspect="1" noMove="1" noResize="1" noEditPoints="1" noAdjustHandles="1" noChangeArrowheads="1" noChangeShapeType="1" noTextEdit="1"/>
              </p:cNvSpPr>
              <p:nvPr/>
            </p:nvSpPr>
            <p:spPr>
              <a:xfrm>
                <a:off x="2477729" y="4832074"/>
                <a:ext cx="5196615" cy="461665"/>
              </a:xfrm>
              <a:prstGeom prst="rect">
                <a:avLst/>
              </a:prstGeom>
              <a:blipFill>
                <a:blip r:embed="rId3"/>
                <a:stretch>
                  <a:fillRect l="-1758" t="-10667" r="-234" b="-30667"/>
                </a:stretch>
              </a:blipFill>
            </p:spPr>
            <p:txBody>
              <a:bodyPr/>
              <a:lstStyle/>
              <a:p>
                <a:r>
                  <a:rPr lang="en-US">
                    <a:noFill/>
                  </a:rPr>
                  <a:t> </a:t>
                </a:r>
              </a:p>
            </p:txBody>
          </p:sp>
        </mc:Fallback>
      </mc:AlternateContent>
    </p:spTree>
    <p:extLst>
      <p:ext uri="{BB962C8B-B14F-4D97-AF65-F5344CB8AC3E}">
        <p14:creationId xmlns:p14="http://schemas.microsoft.com/office/powerpoint/2010/main" val="1940328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Conventions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8" name="Group 17">
            <a:extLst>
              <a:ext uri="{FF2B5EF4-FFF2-40B4-BE49-F238E27FC236}">
                <a16:creationId xmlns:a16="http://schemas.microsoft.com/office/drawing/2014/main" id="{846B153D-C0BD-4043-91F6-A536E7D287E1}"/>
              </a:ext>
            </a:extLst>
          </p:cNvPr>
          <p:cNvGrpSpPr/>
          <p:nvPr/>
        </p:nvGrpSpPr>
        <p:grpSpPr>
          <a:xfrm>
            <a:off x="3226817" y="1288937"/>
            <a:ext cx="5738366" cy="1059491"/>
            <a:chOff x="3226817" y="1288937"/>
            <a:chExt cx="5738366" cy="1059491"/>
          </a:xfrm>
        </p:grpSpPr>
        <p:sp>
          <p:nvSpPr>
            <p:cNvPr id="3" name="Rectangle 2">
              <a:extLst>
                <a:ext uri="{FF2B5EF4-FFF2-40B4-BE49-F238E27FC236}">
                  <a16:creationId xmlns:a16="http://schemas.microsoft.com/office/drawing/2014/main" id="{707D1EBC-48B5-42CC-8D8B-2849A2328F22}"/>
                </a:ext>
              </a:extLst>
            </p:cNvPr>
            <p:cNvSpPr/>
            <p:nvPr/>
          </p:nvSpPr>
          <p:spPr>
            <a:xfrm>
              <a:off x="3226817" y="1288937"/>
              <a:ext cx="5738366" cy="461665"/>
            </a:xfrm>
            <a:prstGeom prst="rect">
              <a:avLst/>
            </a:prstGeom>
          </p:spPr>
          <p:txBody>
            <a:bodyPr wrap="none">
              <a:spAutoFit/>
            </a:bodyPr>
            <a:lstStyle/>
            <a:p>
              <a:r>
                <a:rPr lang="en-US" sz="2400" dirty="0"/>
                <a:t>Any positive number has an implicit "+" sign </a:t>
              </a:r>
            </a:p>
          </p:txBody>
        </p:sp>
        <p:grpSp>
          <p:nvGrpSpPr>
            <p:cNvPr id="7" name="Group 6">
              <a:extLst>
                <a:ext uri="{FF2B5EF4-FFF2-40B4-BE49-F238E27FC236}">
                  <a16:creationId xmlns:a16="http://schemas.microsoft.com/office/drawing/2014/main" id="{8D9B1323-7238-4A87-BA23-1202752EE3C0}"/>
                </a:ext>
              </a:extLst>
            </p:cNvPr>
            <p:cNvGrpSpPr/>
            <p:nvPr/>
          </p:nvGrpSpPr>
          <p:grpSpPr>
            <a:xfrm>
              <a:off x="3478456" y="1948318"/>
              <a:ext cx="5235087" cy="400110"/>
              <a:chOff x="3632087" y="2094644"/>
              <a:chExt cx="5235087" cy="400110"/>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376F83E-EECA-4820-A94C-5919050EE997}"/>
                      </a:ext>
                    </a:extLst>
                  </p:cNvPr>
                  <p:cNvSpPr txBox="1"/>
                  <p:nvPr/>
                </p:nvSpPr>
                <p:spPr>
                  <a:xfrm>
                    <a:off x="3632087" y="214081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6" name="TextBox 5">
                    <a:extLst>
                      <a:ext uri="{FF2B5EF4-FFF2-40B4-BE49-F238E27FC236}">
                        <a16:creationId xmlns:a16="http://schemas.microsoft.com/office/drawing/2014/main" id="{A376F83E-EECA-4820-A94C-5919050EE997}"/>
                      </a:ext>
                    </a:extLst>
                  </p:cNvPr>
                  <p:cNvSpPr txBox="1">
                    <a:spLocks noRot="1" noChangeAspect="1" noMove="1" noResize="1" noEditPoints="1" noAdjustHandles="1" noChangeArrowheads="1" noChangeShapeType="1" noTextEdit="1"/>
                  </p:cNvSpPr>
                  <p:nvPr/>
                </p:nvSpPr>
                <p:spPr>
                  <a:xfrm>
                    <a:off x="3632087" y="2140811"/>
                    <a:ext cx="1126912" cy="307777"/>
                  </a:xfrm>
                  <a:prstGeom prst="rect">
                    <a:avLst/>
                  </a:prstGeom>
                  <a:blipFill>
                    <a:blip r:embed="rId3"/>
                    <a:stretch>
                      <a:fillRect l="-5435" r="-5435" b="-588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F7EC8AD-EDB9-411D-888B-8DBDCBD117F2}"/>
                      </a:ext>
                    </a:extLst>
                  </p:cNvPr>
                  <p:cNvSpPr txBox="1"/>
                  <p:nvPr/>
                </p:nvSpPr>
                <p:spPr>
                  <a:xfrm>
                    <a:off x="6528393" y="2140824"/>
                    <a:ext cx="2338781"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9" name="TextBox 8">
                    <a:extLst>
                      <a:ext uri="{FF2B5EF4-FFF2-40B4-BE49-F238E27FC236}">
                        <a16:creationId xmlns:a16="http://schemas.microsoft.com/office/drawing/2014/main" id="{DF7EC8AD-EDB9-411D-888B-8DBDCBD117F2}"/>
                      </a:ext>
                    </a:extLst>
                  </p:cNvPr>
                  <p:cNvSpPr txBox="1">
                    <a:spLocks noRot="1" noChangeAspect="1" noMove="1" noResize="1" noEditPoints="1" noAdjustHandles="1" noChangeArrowheads="1" noChangeShapeType="1" noTextEdit="1"/>
                  </p:cNvSpPr>
                  <p:nvPr/>
                </p:nvSpPr>
                <p:spPr>
                  <a:xfrm>
                    <a:off x="6528393" y="2140824"/>
                    <a:ext cx="2338781" cy="307777"/>
                  </a:xfrm>
                  <a:prstGeom prst="rect">
                    <a:avLst/>
                  </a:prstGeom>
                  <a:blipFill>
                    <a:blip r:embed="rId4"/>
                    <a:stretch>
                      <a:fillRect l="-3394" t="-1961" r="-3655" b="-33333"/>
                    </a:stretch>
                  </a:blipFill>
                </p:spPr>
                <p:txBody>
                  <a:bodyPr/>
                  <a:lstStyle/>
                  <a:p>
                    <a:r>
                      <a:rPr lang="en-US">
                        <a:noFill/>
                      </a:rPr>
                      <a:t> </a:t>
                    </a:r>
                  </a:p>
                </p:txBody>
              </p:sp>
            </mc:Fallback>
          </mc:AlternateContent>
          <p:sp>
            <p:nvSpPr>
              <p:cNvPr id="14" name="Rectangle 13">
                <a:extLst>
                  <a:ext uri="{FF2B5EF4-FFF2-40B4-BE49-F238E27FC236}">
                    <a16:creationId xmlns:a16="http://schemas.microsoft.com/office/drawing/2014/main" id="{E9C8DF7D-6948-4714-8CDB-F235E4511C24}"/>
                  </a:ext>
                </a:extLst>
              </p:cNvPr>
              <p:cNvSpPr/>
              <p:nvPr/>
            </p:nvSpPr>
            <p:spPr>
              <a:xfrm>
                <a:off x="4816386" y="2094644"/>
                <a:ext cx="1654620" cy="400110"/>
              </a:xfrm>
              <a:prstGeom prst="rect">
                <a:avLst/>
              </a:prstGeom>
            </p:spPr>
            <p:txBody>
              <a:bodyPr wrap="none">
                <a:spAutoFit/>
              </a:bodyPr>
              <a:lstStyle/>
              <a:p>
                <a:r>
                  <a:rPr lang="en-US" sz="2000" dirty="0"/>
                  <a:t>is the same as</a:t>
                </a:r>
              </a:p>
            </p:txBody>
          </p:sp>
        </p:grpSp>
      </p:grpSp>
      <p:grpSp>
        <p:nvGrpSpPr>
          <p:cNvPr id="19" name="Group 18">
            <a:extLst>
              <a:ext uri="{FF2B5EF4-FFF2-40B4-BE49-F238E27FC236}">
                <a16:creationId xmlns:a16="http://schemas.microsoft.com/office/drawing/2014/main" id="{107D4D5D-7A46-4902-BB80-4E62921DF240}"/>
              </a:ext>
            </a:extLst>
          </p:cNvPr>
          <p:cNvGrpSpPr/>
          <p:nvPr/>
        </p:nvGrpSpPr>
        <p:grpSpPr>
          <a:xfrm>
            <a:off x="3163210" y="2886748"/>
            <a:ext cx="5865580" cy="1054660"/>
            <a:chOff x="3163210" y="2865787"/>
            <a:chExt cx="5865580" cy="1054660"/>
          </a:xfrm>
        </p:grpSpPr>
        <p:sp>
          <p:nvSpPr>
            <p:cNvPr id="4" name="Rectangle 3">
              <a:extLst>
                <a:ext uri="{FF2B5EF4-FFF2-40B4-BE49-F238E27FC236}">
                  <a16:creationId xmlns:a16="http://schemas.microsoft.com/office/drawing/2014/main" id="{CA551707-B967-4000-9780-7D6FEBEEBD31}"/>
                </a:ext>
              </a:extLst>
            </p:cNvPr>
            <p:cNvSpPr/>
            <p:nvPr/>
          </p:nvSpPr>
          <p:spPr>
            <a:xfrm>
              <a:off x="3163210" y="2865787"/>
              <a:ext cx="5865580" cy="461665"/>
            </a:xfrm>
            <a:prstGeom prst="rect">
              <a:avLst/>
            </a:prstGeom>
          </p:spPr>
          <p:txBody>
            <a:bodyPr wrap="none">
              <a:spAutoFit/>
            </a:bodyPr>
            <a:lstStyle/>
            <a:p>
              <a:r>
                <a:rPr lang="en-US" sz="2400" dirty="0"/>
                <a:t>Any "+" sign plus a "-" sign results in a "-" sign</a:t>
              </a:r>
            </a:p>
          </p:txBody>
        </p:sp>
        <p:grpSp>
          <p:nvGrpSpPr>
            <p:cNvPr id="8" name="Group 7">
              <a:extLst>
                <a:ext uri="{FF2B5EF4-FFF2-40B4-BE49-F238E27FC236}">
                  <a16:creationId xmlns:a16="http://schemas.microsoft.com/office/drawing/2014/main" id="{F0FD48DB-741B-4E4D-9187-AA49CBA06AB6}"/>
                </a:ext>
              </a:extLst>
            </p:cNvPr>
            <p:cNvGrpSpPr/>
            <p:nvPr/>
          </p:nvGrpSpPr>
          <p:grpSpPr>
            <a:xfrm>
              <a:off x="3882414" y="3520337"/>
              <a:ext cx="4427173" cy="400110"/>
              <a:chOff x="3074501" y="2668754"/>
              <a:chExt cx="4427173" cy="400110"/>
            </a:xfrm>
          </p:grpSpPr>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657998C1-B5FE-4822-9BA9-D83E7859279B}"/>
                      </a:ext>
                    </a:extLst>
                  </p:cNvPr>
                  <p:cNvSpPr txBox="1"/>
                  <p:nvPr/>
                </p:nvSpPr>
                <p:spPr>
                  <a:xfrm>
                    <a:off x="3074501" y="2714921"/>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0" name="TextBox 9">
                    <a:extLst>
                      <a:ext uri="{FF2B5EF4-FFF2-40B4-BE49-F238E27FC236}">
                        <a16:creationId xmlns:a16="http://schemas.microsoft.com/office/drawing/2014/main" id="{657998C1-B5FE-4822-9BA9-D83E7859279B}"/>
                      </a:ext>
                    </a:extLst>
                  </p:cNvPr>
                  <p:cNvSpPr txBox="1">
                    <a:spLocks noRot="1" noChangeAspect="1" noMove="1" noResize="1" noEditPoints="1" noAdjustHandles="1" noChangeArrowheads="1" noChangeShapeType="1" noTextEdit="1"/>
                  </p:cNvSpPr>
                  <p:nvPr/>
                </p:nvSpPr>
                <p:spPr>
                  <a:xfrm>
                    <a:off x="3074501" y="2714921"/>
                    <a:ext cx="1530867" cy="307777"/>
                  </a:xfrm>
                  <a:prstGeom prst="rect">
                    <a:avLst/>
                  </a:prstGeom>
                  <a:blipFill>
                    <a:blip r:embed="rId5"/>
                    <a:stretch>
                      <a:fillRect l="-3586" t="-1961" r="-3187" b="-33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4A3D01A7-3221-4265-883E-689A150923AB}"/>
                      </a:ext>
                    </a:extLst>
                  </p:cNvPr>
                  <p:cNvSpPr txBox="1"/>
                  <p:nvPr/>
                </p:nvSpPr>
                <p:spPr>
                  <a:xfrm>
                    <a:off x="6374762" y="2714921"/>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3−2=1</m:t>
                          </m:r>
                        </m:oMath>
                      </m:oMathPara>
                    </a14:m>
                    <a:endParaRPr lang="en-US" sz="2000" dirty="0"/>
                  </a:p>
                </p:txBody>
              </p:sp>
            </mc:Choice>
            <mc:Fallback xmlns="">
              <p:sp>
                <p:nvSpPr>
                  <p:cNvPr id="11" name="TextBox 10">
                    <a:extLst>
                      <a:ext uri="{FF2B5EF4-FFF2-40B4-BE49-F238E27FC236}">
                        <a16:creationId xmlns:a16="http://schemas.microsoft.com/office/drawing/2014/main" id="{4A3D01A7-3221-4265-883E-689A150923AB}"/>
                      </a:ext>
                    </a:extLst>
                  </p:cNvPr>
                  <p:cNvSpPr txBox="1">
                    <a:spLocks noRot="1" noChangeAspect="1" noMove="1" noResize="1" noEditPoints="1" noAdjustHandles="1" noChangeArrowheads="1" noChangeShapeType="1" noTextEdit="1"/>
                  </p:cNvSpPr>
                  <p:nvPr/>
                </p:nvSpPr>
                <p:spPr>
                  <a:xfrm>
                    <a:off x="6374762" y="2714921"/>
                    <a:ext cx="1126912" cy="307777"/>
                  </a:xfrm>
                  <a:prstGeom prst="rect">
                    <a:avLst/>
                  </a:prstGeom>
                  <a:blipFill>
                    <a:blip r:embed="rId6"/>
                    <a:stretch>
                      <a:fillRect l="-4865" r="-4865" b="-5882"/>
                    </a:stretch>
                  </a:blipFill>
                </p:spPr>
                <p:txBody>
                  <a:bodyPr/>
                  <a:lstStyle/>
                  <a:p>
                    <a:r>
                      <a:rPr lang="en-US">
                        <a:noFill/>
                      </a:rPr>
                      <a:t> </a:t>
                    </a:r>
                  </a:p>
                </p:txBody>
              </p:sp>
            </mc:Fallback>
          </mc:AlternateContent>
          <p:sp>
            <p:nvSpPr>
              <p:cNvPr id="15" name="Rectangle 14">
                <a:extLst>
                  <a:ext uri="{FF2B5EF4-FFF2-40B4-BE49-F238E27FC236}">
                    <a16:creationId xmlns:a16="http://schemas.microsoft.com/office/drawing/2014/main" id="{6C4A8AFA-CF2E-45A8-945F-0B30F469ADE2}"/>
                  </a:ext>
                </a:extLst>
              </p:cNvPr>
              <p:cNvSpPr/>
              <p:nvPr/>
            </p:nvSpPr>
            <p:spPr>
              <a:xfrm>
                <a:off x="4662755" y="2668754"/>
                <a:ext cx="1654620" cy="400110"/>
              </a:xfrm>
              <a:prstGeom prst="rect">
                <a:avLst/>
              </a:prstGeom>
            </p:spPr>
            <p:txBody>
              <a:bodyPr wrap="none">
                <a:spAutoFit/>
              </a:bodyPr>
              <a:lstStyle/>
              <a:p>
                <a:r>
                  <a:rPr lang="en-US" sz="2000" dirty="0"/>
                  <a:t>is the same as</a:t>
                </a:r>
              </a:p>
            </p:txBody>
          </p:sp>
        </p:grpSp>
      </p:grpSp>
      <p:grpSp>
        <p:nvGrpSpPr>
          <p:cNvPr id="20" name="Group 19">
            <a:extLst>
              <a:ext uri="{FF2B5EF4-FFF2-40B4-BE49-F238E27FC236}">
                <a16:creationId xmlns:a16="http://schemas.microsoft.com/office/drawing/2014/main" id="{50A36315-5456-460E-8F21-C55354378AFB}"/>
              </a:ext>
            </a:extLst>
          </p:cNvPr>
          <p:cNvGrpSpPr/>
          <p:nvPr/>
        </p:nvGrpSpPr>
        <p:grpSpPr>
          <a:xfrm>
            <a:off x="3163210" y="4512779"/>
            <a:ext cx="5865580" cy="1003193"/>
            <a:chOff x="3163210" y="4442637"/>
            <a:chExt cx="5865580" cy="1003193"/>
          </a:xfrm>
        </p:grpSpPr>
        <p:sp>
          <p:nvSpPr>
            <p:cNvPr id="5" name="Rectangle 4">
              <a:extLst>
                <a:ext uri="{FF2B5EF4-FFF2-40B4-BE49-F238E27FC236}">
                  <a16:creationId xmlns:a16="http://schemas.microsoft.com/office/drawing/2014/main" id="{5780933A-80FA-4A6C-A5F7-5AC501613860}"/>
                </a:ext>
              </a:extLst>
            </p:cNvPr>
            <p:cNvSpPr/>
            <p:nvPr/>
          </p:nvSpPr>
          <p:spPr>
            <a:xfrm>
              <a:off x="3163210" y="4442637"/>
              <a:ext cx="5865580" cy="461665"/>
            </a:xfrm>
            <a:prstGeom prst="rect">
              <a:avLst/>
            </a:prstGeom>
          </p:spPr>
          <p:txBody>
            <a:bodyPr wrap="none">
              <a:spAutoFit/>
            </a:bodyPr>
            <a:lstStyle/>
            <a:p>
              <a:r>
                <a:rPr lang="en-US" sz="2400" dirty="0"/>
                <a:t>Any "-" sign plus a "-" sign results in a "+" sign</a:t>
              </a:r>
            </a:p>
          </p:txBody>
        </p:sp>
        <p:grpSp>
          <p:nvGrpSpPr>
            <p:cNvPr id="17" name="Group 16">
              <a:extLst>
                <a:ext uri="{FF2B5EF4-FFF2-40B4-BE49-F238E27FC236}">
                  <a16:creationId xmlns:a16="http://schemas.microsoft.com/office/drawing/2014/main" id="{B050A596-E724-402A-916E-37AB5FB41AA8}"/>
                </a:ext>
              </a:extLst>
            </p:cNvPr>
            <p:cNvGrpSpPr/>
            <p:nvPr/>
          </p:nvGrpSpPr>
          <p:grpSpPr>
            <a:xfrm>
              <a:off x="3882414" y="5045720"/>
              <a:ext cx="4427174" cy="400110"/>
              <a:chOff x="3074501" y="3205495"/>
              <a:chExt cx="4427174" cy="400110"/>
            </a:xfrm>
          </p:grpSpPr>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A1946A67-A1A0-446B-B91F-D342F2CF7702}"/>
                      </a:ext>
                    </a:extLst>
                  </p:cNvPr>
                  <p:cNvSpPr txBox="1"/>
                  <p:nvPr/>
                </p:nvSpPr>
                <p:spPr>
                  <a:xfrm>
                    <a:off x="3074501" y="3256962"/>
                    <a:ext cx="1530867"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2" name="TextBox 11">
                    <a:extLst>
                      <a:ext uri="{FF2B5EF4-FFF2-40B4-BE49-F238E27FC236}">
                        <a16:creationId xmlns:a16="http://schemas.microsoft.com/office/drawing/2014/main" id="{A1946A67-A1A0-446B-B91F-D342F2CF7702}"/>
                      </a:ext>
                    </a:extLst>
                  </p:cNvPr>
                  <p:cNvSpPr txBox="1">
                    <a:spLocks noRot="1" noChangeAspect="1" noMove="1" noResize="1" noEditPoints="1" noAdjustHandles="1" noChangeArrowheads="1" noChangeShapeType="1" noTextEdit="1"/>
                  </p:cNvSpPr>
                  <p:nvPr/>
                </p:nvSpPr>
                <p:spPr>
                  <a:xfrm>
                    <a:off x="3074501" y="3256962"/>
                    <a:ext cx="1530867" cy="307777"/>
                  </a:xfrm>
                  <a:prstGeom prst="rect">
                    <a:avLst/>
                  </a:prstGeom>
                  <a:blipFill>
                    <a:blip r:embed="rId7"/>
                    <a:stretch>
                      <a:fillRect l="-3586" t="-4000" r="-3586" b="-3600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3" name="TextBox 12">
                    <a:extLst>
                      <a:ext uri="{FF2B5EF4-FFF2-40B4-BE49-F238E27FC236}">
                        <a16:creationId xmlns:a16="http://schemas.microsoft.com/office/drawing/2014/main" id="{1CE11851-098D-4364-8E62-5B1D2357E051}"/>
                      </a:ext>
                    </a:extLst>
                  </p:cNvPr>
                  <p:cNvSpPr txBox="1"/>
                  <p:nvPr/>
                </p:nvSpPr>
                <p:spPr>
                  <a:xfrm>
                    <a:off x="6374763" y="3256962"/>
                    <a:ext cx="1126912" cy="3077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000" b="0" i="1" smtClean="0">
                              <a:latin typeface="Cambria Math" panose="02040503050406030204" pitchFamily="18" charset="0"/>
                            </a:rPr>
                            <m:t>3+2=5</m:t>
                          </m:r>
                        </m:oMath>
                      </m:oMathPara>
                    </a14:m>
                    <a:endParaRPr lang="en-US" sz="2000" dirty="0"/>
                  </a:p>
                </p:txBody>
              </p:sp>
            </mc:Choice>
            <mc:Fallback xmlns="">
              <p:sp>
                <p:nvSpPr>
                  <p:cNvPr id="13" name="TextBox 12">
                    <a:extLst>
                      <a:ext uri="{FF2B5EF4-FFF2-40B4-BE49-F238E27FC236}">
                        <a16:creationId xmlns:a16="http://schemas.microsoft.com/office/drawing/2014/main" id="{1CE11851-098D-4364-8E62-5B1D2357E051}"/>
                      </a:ext>
                    </a:extLst>
                  </p:cNvPr>
                  <p:cNvSpPr txBox="1">
                    <a:spLocks noRot="1" noChangeAspect="1" noMove="1" noResize="1" noEditPoints="1" noAdjustHandles="1" noChangeArrowheads="1" noChangeShapeType="1" noTextEdit="1"/>
                  </p:cNvSpPr>
                  <p:nvPr/>
                </p:nvSpPr>
                <p:spPr>
                  <a:xfrm>
                    <a:off x="6374763" y="3256962"/>
                    <a:ext cx="1126912" cy="307777"/>
                  </a:xfrm>
                  <a:prstGeom prst="rect">
                    <a:avLst/>
                  </a:prstGeom>
                  <a:blipFill>
                    <a:blip r:embed="rId8"/>
                    <a:stretch>
                      <a:fillRect l="-4865" r="-4865" b="-8000"/>
                    </a:stretch>
                  </a:blipFill>
                </p:spPr>
                <p:txBody>
                  <a:bodyPr/>
                  <a:lstStyle/>
                  <a:p>
                    <a:r>
                      <a:rPr lang="en-US">
                        <a:noFill/>
                      </a:rPr>
                      <a:t> </a:t>
                    </a:r>
                  </a:p>
                </p:txBody>
              </p:sp>
            </mc:Fallback>
          </mc:AlternateContent>
          <p:sp>
            <p:nvSpPr>
              <p:cNvPr id="16" name="Rectangle 15">
                <a:extLst>
                  <a:ext uri="{FF2B5EF4-FFF2-40B4-BE49-F238E27FC236}">
                    <a16:creationId xmlns:a16="http://schemas.microsoft.com/office/drawing/2014/main" id="{1E180261-9DC1-4373-B8CA-CA4DB0D2B99D}"/>
                  </a:ext>
                </a:extLst>
              </p:cNvPr>
              <p:cNvSpPr/>
              <p:nvPr/>
            </p:nvSpPr>
            <p:spPr>
              <a:xfrm>
                <a:off x="4662756" y="3205495"/>
                <a:ext cx="1654620" cy="400110"/>
              </a:xfrm>
              <a:prstGeom prst="rect">
                <a:avLst/>
              </a:prstGeom>
            </p:spPr>
            <p:txBody>
              <a:bodyPr wrap="none">
                <a:spAutoFit/>
              </a:bodyPr>
              <a:lstStyle/>
              <a:p>
                <a:r>
                  <a:rPr lang="en-US" sz="2000" dirty="0"/>
                  <a:t>is the same as</a:t>
                </a:r>
              </a:p>
            </p:txBody>
          </p:sp>
        </p:gr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7CEF2AE-51EE-46D6-B07F-0A105EB37F5C}"/>
              </a:ext>
            </a:extLst>
          </p:cNvPr>
          <p:cNvSpPr/>
          <p:nvPr/>
        </p:nvSpPr>
        <p:spPr>
          <a:xfrm>
            <a:off x="1881188" y="1383374"/>
            <a:ext cx="1872629" cy="707886"/>
          </a:xfrm>
          <a:prstGeom prst="rect">
            <a:avLst/>
          </a:prstGeom>
        </p:spPr>
        <p:txBody>
          <a:bodyPr wrap="none">
            <a:spAutoFit/>
          </a:bodyPr>
          <a:lstStyle/>
          <a:p>
            <a:r>
              <a:rPr lang="en-US" sz="4000" dirty="0"/>
              <a:t>3 Cases:</a:t>
            </a:r>
          </a:p>
        </p:txBody>
      </p:sp>
      <p:grpSp>
        <p:nvGrpSpPr>
          <p:cNvPr id="6" name="Group 5">
            <a:extLst>
              <a:ext uri="{FF2B5EF4-FFF2-40B4-BE49-F238E27FC236}">
                <a16:creationId xmlns:a16="http://schemas.microsoft.com/office/drawing/2014/main" id="{71E82621-9181-41F9-A5CA-4DA13C161842}"/>
              </a:ext>
            </a:extLst>
          </p:cNvPr>
          <p:cNvGrpSpPr/>
          <p:nvPr/>
        </p:nvGrpSpPr>
        <p:grpSpPr>
          <a:xfrm>
            <a:off x="2135749" y="4652513"/>
            <a:ext cx="8058154" cy="1067579"/>
            <a:chOff x="542923" y="1736761"/>
            <a:chExt cx="8058154" cy="806935"/>
          </a:xfrm>
          <a:solidFill>
            <a:srgbClr val="C7D4CB"/>
          </a:solidFill>
        </p:grpSpPr>
        <p:sp>
          <p:nvSpPr>
            <p:cNvPr id="7" name="Rectangle 6">
              <a:extLst>
                <a:ext uri="{FF2B5EF4-FFF2-40B4-BE49-F238E27FC236}">
                  <a16:creationId xmlns:a16="http://schemas.microsoft.com/office/drawing/2014/main" id="{DB593B89-B5A3-42DD-BB34-0394514C7E7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8" name="TextBox 7">
              <a:extLst>
                <a:ext uri="{FF2B5EF4-FFF2-40B4-BE49-F238E27FC236}">
                  <a16:creationId xmlns:a16="http://schemas.microsoft.com/office/drawing/2014/main" id="{59DA3FCC-8F38-4041-9C09-B07B99077927}"/>
                </a:ext>
              </a:extLst>
            </p:cNvPr>
            <p:cNvSpPr txBox="1"/>
            <p:nvPr/>
          </p:nvSpPr>
          <p:spPr>
            <a:xfrm>
              <a:off x="633045" y="1986221"/>
              <a:ext cx="7807571" cy="302425"/>
            </a:xfrm>
            <a:prstGeom prst="rect">
              <a:avLst/>
            </a:prstGeom>
            <a:grpFill/>
          </p:spPr>
          <p:txBody>
            <a:bodyPr wrap="square" rtlCol="0">
              <a:spAutoFit/>
            </a:bodyPr>
            <a:lstStyle/>
            <a:p>
              <a:r>
                <a:rPr lang="en-US" sz="2000" dirty="0"/>
                <a:t>Adding one positive and one negative number</a:t>
              </a:r>
            </a:p>
          </p:txBody>
        </p:sp>
      </p:grpSp>
      <p:grpSp>
        <p:nvGrpSpPr>
          <p:cNvPr id="9" name="Group 8">
            <a:extLst>
              <a:ext uri="{FF2B5EF4-FFF2-40B4-BE49-F238E27FC236}">
                <a16:creationId xmlns:a16="http://schemas.microsoft.com/office/drawing/2014/main" id="{615D2B90-4813-4A86-B7A7-28CD8BF5538E}"/>
              </a:ext>
            </a:extLst>
          </p:cNvPr>
          <p:cNvGrpSpPr/>
          <p:nvPr/>
        </p:nvGrpSpPr>
        <p:grpSpPr>
          <a:xfrm>
            <a:off x="2135749" y="3406065"/>
            <a:ext cx="8058154" cy="1067579"/>
            <a:chOff x="542923" y="1736761"/>
            <a:chExt cx="8058154" cy="806935"/>
          </a:xfrm>
          <a:solidFill>
            <a:srgbClr val="C7D4CB"/>
          </a:solidFill>
        </p:grpSpPr>
        <p:sp>
          <p:nvSpPr>
            <p:cNvPr id="10" name="Rectangle 9">
              <a:extLst>
                <a:ext uri="{FF2B5EF4-FFF2-40B4-BE49-F238E27FC236}">
                  <a16:creationId xmlns:a16="http://schemas.microsoft.com/office/drawing/2014/main" id="{43E234FA-1894-41FC-AE9B-679653D303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1" name="TextBox 10">
              <a:extLst>
                <a:ext uri="{FF2B5EF4-FFF2-40B4-BE49-F238E27FC236}">
                  <a16:creationId xmlns:a16="http://schemas.microsoft.com/office/drawing/2014/main" id="{610B640E-0632-4F87-B78D-C19AB0B29CB2}"/>
                </a:ext>
              </a:extLst>
            </p:cNvPr>
            <p:cNvSpPr txBox="1"/>
            <p:nvPr/>
          </p:nvSpPr>
          <p:spPr>
            <a:xfrm>
              <a:off x="633045" y="1986221"/>
              <a:ext cx="7807571" cy="302425"/>
            </a:xfrm>
            <a:prstGeom prst="rect">
              <a:avLst/>
            </a:prstGeom>
            <a:grpFill/>
          </p:spPr>
          <p:txBody>
            <a:bodyPr wrap="square" rtlCol="0">
              <a:spAutoFit/>
            </a:bodyPr>
            <a:lstStyle/>
            <a:p>
              <a:r>
                <a:rPr lang="en-US" sz="2000" dirty="0"/>
                <a:t>Adding 2 negative numbers</a:t>
              </a:r>
            </a:p>
          </p:txBody>
        </p:sp>
      </p:grpSp>
      <p:grpSp>
        <p:nvGrpSpPr>
          <p:cNvPr id="12" name="Group 11">
            <a:extLst>
              <a:ext uri="{FF2B5EF4-FFF2-40B4-BE49-F238E27FC236}">
                <a16:creationId xmlns:a16="http://schemas.microsoft.com/office/drawing/2014/main" id="{FABA484B-37A1-47C7-AC0B-3AFBE5F2E7B0}"/>
              </a:ext>
            </a:extLst>
          </p:cNvPr>
          <p:cNvGrpSpPr/>
          <p:nvPr/>
        </p:nvGrpSpPr>
        <p:grpSpPr>
          <a:xfrm>
            <a:off x="2135749" y="2156744"/>
            <a:ext cx="8058154" cy="1067579"/>
            <a:chOff x="542923" y="1736761"/>
            <a:chExt cx="8058154" cy="806935"/>
          </a:xfrm>
          <a:solidFill>
            <a:srgbClr val="C7D4CB"/>
          </a:solidFill>
        </p:grpSpPr>
        <p:sp>
          <p:nvSpPr>
            <p:cNvPr id="13" name="Rectangle 12">
              <a:extLst>
                <a:ext uri="{FF2B5EF4-FFF2-40B4-BE49-F238E27FC236}">
                  <a16:creationId xmlns:a16="http://schemas.microsoft.com/office/drawing/2014/main" id="{EA4C050D-1F1D-49FB-99CC-36BA3C5055D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14" name="TextBox 13">
              <a:extLst>
                <a:ext uri="{FF2B5EF4-FFF2-40B4-BE49-F238E27FC236}">
                  <a16:creationId xmlns:a16="http://schemas.microsoft.com/office/drawing/2014/main" id="{D12552E5-F6E7-4687-9CAF-9461580DE5BE}"/>
                </a:ext>
              </a:extLst>
            </p:cNvPr>
            <p:cNvSpPr txBox="1"/>
            <p:nvPr/>
          </p:nvSpPr>
          <p:spPr>
            <a:xfrm>
              <a:off x="633045" y="1986221"/>
              <a:ext cx="7807571" cy="302425"/>
            </a:xfrm>
            <a:prstGeom prst="rect">
              <a:avLst/>
            </a:prstGeom>
            <a:grpFill/>
          </p:spPr>
          <p:txBody>
            <a:bodyPr wrap="square" rtlCol="0">
              <a:spAutoFit/>
            </a:bodyPr>
            <a:lstStyle/>
            <a:p>
              <a:r>
                <a:rPr lang="en-US" sz="2000" dirty="0"/>
                <a:t>Adding 2 positive numbers</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D3CA175-C7BA-4464-A6E1-16B52124CCBB}"/>
              </a:ext>
            </a:extLst>
          </p:cNvPr>
          <p:cNvSpPr/>
          <p:nvPr/>
        </p:nvSpPr>
        <p:spPr>
          <a:xfrm>
            <a:off x="1881188" y="1383374"/>
            <a:ext cx="5646097" cy="523220"/>
          </a:xfrm>
          <a:prstGeom prst="rect">
            <a:avLst/>
          </a:prstGeom>
        </p:spPr>
        <p:txBody>
          <a:bodyPr wrap="none">
            <a:spAutoFit/>
          </a:bodyPr>
          <a:lstStyle/>
          <a:p>
            <a:r>
              <a:rPr lang="en-US" sz="2800" dirty="0"/>
              <a:t>Case 1: Adding two positive numbers</a:t>
            </a:r>
          </a:p>
        </p:txBody>
      </p:sp>
      <mc:AlternateContent xmlns:mc="http://schemas.openxmlformats.org/markup-compatibility/2006" xmlns:a14="http://schemas.microsoft.com/office/drawing/2010/main">
        <mc:Choice Requires="a14">
          <p:sp>
            <p:nvSpPr>
              <p:cNvPr id="3" name="Rectangle 2">
                <a:extLst>
                  <a:ext uri="{FF2B5EF4-FFF2-40B4-BE49-F238E27FC236}">
                    <a16:creationId xmlns:a16="http://schemas.microsoft.com/office/drawing/2014/main" id="{EF2E93D5-2EDC-4E5D-9E82-984517A3C627}"/>
                  </a:ext>
                </a:extLst>
              </p:cNvPr>
              <p:cNvSpPr/>
              <p:nvPr/>
            </p:nvSpPr>
            <p:spPr>
              <a:xfrm>
                <a:off x="1881188" y="2152059"/>
                <a:ext cx="2045047" cy="461665"/>
              </a:xfrm>
              <a:prstGeom prst="rect">
                <a:avLst/>
              </a:prstGeom>
            </p:spPr>
            <p:txBody>
              <a:bodyPr wrap="none">
                <a:spAutoFit/>
              </a:bodyPr>
              <a:lstStyle/>
              <a:p>
                <a:r>
                  <a:rPr lang="en-US" sz="2400" dirty="0"/>
                  <a:t>What is </a:t>
                </a:r>
                <a14:m>
                  <m:oMath xmlns:m="http://schemas.openxmlformats.org/officeDocument/2006/math">
                    <m:r>
                      <a:rPr lang="en-US" sz="2400" b="0" i="1" smtClean="0">
                        <a:latin typeface="Cambria Math" panose="02040503050406030204" pitchFamily="18" charset="0"/>
                      </a:rPr>
                      <m:t>3+5</m:t>
                    </m:r>
                  </m:oMath>
                </a14:m>
                <a:r>
                  <a:rPr lang="en-US" sz="2400" dirty="0"/>
                  <a:t>?</a:t>
                </a:r>
              </a:p>
            </p:txBody>
          </p:sp>
        </mc:Choice>
        <mc:Fallback xmlns="">
          <p:sp>
            <p:nvSpPr>
              <p:cNvPr id="3" name="Rectangle 2">
                <a:extLst>
                  <a:ext uri="{FF2B5EF4-FFF2-40B4-BE49-F238E27FC236}">
                    <a16:creationId xmlns:a16="http://schemas.microsoft.com/office/drawing/2014/main" id="{EF2E93D5-2EDC-4E5D-9E82-984517A3C627}"/>
                  </a:ext>
                </a:extLst>
              </p:cNvPr>
              <p:cNvSpPr>
                <a:spLocks noRot="1" noChangeAspect="1" noMove="1" noResize="1" noEditPoints="1" noAdjustHandles="1" noChangeArrowheads="1" noChangeShapeType="1" noTextEdit="1"/>
              </p:cNvSpPr>
              <p:nvPr/>
            </p:nvSpPr>
            <p:spPr>
              <a:xfrm>
                <a:off x="1881188" y="2152059"/>
                <a:ext cx="2045047" cy="461665"/>
              </a:xfrm>
              <a:prstGeom prst="rect">
                <a:avLst/>
              </a:prstGeom>
              <a:blipFill>
                <a:blip r:embed="rId3"/>
                <a:stretch>
                  <a:fillRect l="-4776" t="-10526" r="-3582" b="-28947"/>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4A95C178-25F0-4568-8CB1-36EEB6ED7A2A}"/>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24571" y="2542098"/>
            <a:ext cx="6142857" cy="1485714"/>
          </a:xfrm>
          <a:prstGeom prst="rect">
            <a:avLst/>
          </a:prstGeom>
        </p:spPr>
      </p:pic>
      <p:grpSp>
        <p:nvGrpSpPr>
          <p:cNvPr id="8" name="Group 7">
            <a:extLst>
              <a:ext uri="{FF2B5EF4-FFF2-40B4-BE49-F238E27FC236}">
                <a16:creationId xmlns:a16="http://schemas.microsoft.com/office/drawing/2014/main" id="{D5EF615D-C58D-4F88-A63A-1393204E3A89}"/>
              </a:ext>
            </a:extLst>
          </p:cNvPr>
          <p:cNvGrpSpPr/>
          <p:nvPr/>
        </p:nvGrpSpPr>
        <p:grpSpPr>
          <a:xfrm>
            <a:off x="2903711" y="4663316"/>
            <a:ext cx="5076712" cy="374558"/>
            <a:chOff x="2848252" y="4663316"/>
            <a:chExt cx="5076712" cy="374558"/>
          </a:xfrm>
        </p:grpSpPr>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1A75E56-562D-4671-93AC-90265E903F33}"/>
                    </a:ext>
                  </a:extLst>
                </p:cNvPr>
                <p:cNvSpPr txBox="1"/>
                <p:nvPr/>
              </p:nvSpPr>
              <p:spPr>
                <a:xfrm>
                  <a:off x="2848252" y="4668542"/>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rgbClr val="C00000"/>
                                </a:solidFill>
                                <a:latin typeface="Cambria Math" panose="02040503050406030204" pitchFamily="18" charset="0"/>
                              </a:rPr>
                            </m:ctrlPr>
                          </m:dPr>
                          <m:e>
                            <m:r>
                              <a:rPr lang="en-US" sz="2400" b="0" i="1" smtClean="0">
                                <a:solidFill>
                                  <a:srgbClr val="C00000"/>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6" name="TextBox 5">
                  <a:extLst>
                    <a:ext uri="{FF2B5EF4-FFF2-40B4-BE49-F238E27FC236}">
                      <a16:creationId xmlns:a16="http://schemas.microsoft.com/office/drawing/2014/main" id="{31A75E56-562D-4671-93AC-90265E903F33}"/>
                    </a:ext>
                  </a:extLst>
                </p:cNvPr>
                <p:cNvSpPr txBox="1">
                  <a:spLocks noRot="1" noChangeAspect="1" noMove="1" noResize="1" noEditPoints="1" noAdjustHandles="1" noChangeArrowheads="1" noChangeShapeType="1" noTextEdit="1"/>
                </p:cNvSpPr>
                <p:nvPr/>
              </p:nvSpPr>
              <p:spPr>
                <a:xfrm>
                  <a:off x="2848252" y="4668542"/>
                  <a:ext cx="2543517" cy="369332"/>
                </a:xfrm>
                <a:prstGeom prst="rect">
                  <a:avLst/>
                </a:prstGeom>
                <a:blipFill>
                  <a:blip r:embed="rId5"/>
                  <a:stretch>
                    <a:fillRect r="-2392"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C1E784AF-0485-499E-A701-B52D0C1426FB}"/>
                    </a:ext>
                  </a:extLst>
                </p:cNvPr>
                <p:cNvSpPr txBox="1"/>
                <p:nvPr/>
              </p:nvSpPr>
              <p:spPr>
                <a:xfrm>
                  <a:off x="6800233" y="4663316"/>
                  <a:ext cx="1124731" cy="369332"/>
                </a:xfrm>
                <a:prstGeom prst="rect">
                  <a:avLst/>
                </a:prstGeom>
                <a:noFill/>
              </p:spPr>
              <p:txBody>
                <a:bodyPr wrap="none" lIns="0" tIns="0" rIns="0" bIns="0" rtlCol="0">
                  <a:spAutoFit/>
                </a:bodyPr>
                <a:lstStyle/>
                <a:p>
                  <a:r>
                    <a:rPr lang="en-US" sz="2400" b="0" dirty="0"/>
                    <a:t>3</a:t>
                  </a:r>
                  <a14:m>
                    <m:oMath xmlns:m="http://schemas.openxmlformats.org/officeDocument/2006/math">
                      <m:r>
                        <a:rPr lang="en-US" sz="2400" b="0" i="1" smtClean="0">
                          <a:latin typeface="Cambria Math" panose="02040503050406030204" pitchFamily="18" charset="0"/>
                        </a:rPr>
                        <m:t>+5=8</m:t>
                      </m:r>
                    </m:oMath>
                  </a14:m>
                  <a:endParaRPr lang="en-US" sz="2400" dirty="0"/>
                </a:p>
              </p:txBody>
            </p:sp>
          </mc:Choice>
          <mc:Fallback xmlns="">
            <p:sp>
              <p:nvSpPr>
                <p:cNvPr id="9" name="TextBox 8">
                  <a:extLst>
                    <a:ext uri="{FF2B5EF4-FFF2-40B4-BE49-F238E27FC236}">
                      <a16:creationId xmlns:a16="http://schemas.microsoft.com/office/drawing/2014/main" id="{C1E784AF-0485-499E-A701-B52D0C1426FB}"/>
                    </a:ext>
                  </a:extLst>
                </p:cNvPr>
                <p:cNvSpPr txBox="1">
                  <a:spLocks noRot="1" noChangeAspect="1" noMove="1" noResize="1" noEditPoints="1" noAdjustHandles="1" noChangeArrowheads="1" noChangeShapeType="1" noTextEdit="1"/>
                </p:cNvSpPr>
                <p:nvPr/>
              </p:nvSpPr>
              <p:spPr>
                <a:xfrm>
                  <a:off x="6800233" y="4663316"/>
                  <a:ext cx="1124731" cy="369332"/>
                </a:xfrm>
                <a:prstGeom prst="rect">
                  <a:avLst/>
                </a:prstGeom>
                <a:blipFill>
                  <a:blip r:embed="rId6"/>
                  <a:stretch>
                    <a:fillRect l="-16848" t="-26230" r="-8696" b="-47541"/>
                  </a:stretch>
                </a:blipFill>
              </p:spPr>
              <p:txBody>
                <a:bodyPr/>
                <a:lstStyle/>
                <a:p>
                  <a:r>
                    <a:rPr lang="en-US">
                      <a:noFill/>
                    </a:rPr>
                    <a:t> </a:t>
                  </a:r>
                </a:p>
              </p:txBody>
            </p:sp>
          </mc:Fallback>
        </mc:AlternateContent>
        <p:sp>
          <p:nvSpPr>
            <p:cNvPr id="7" name="Rectangle 6">
              <a:extLst>
                <a:ext uri="{FF2B5EF4-FFF2-40B4-BE49-F238E27FC236}">
                  <a16:creationId xmlns:a16="http://schemas.microsoft.com/office/drawing/2014/main" id="{2F47E60B-9766-4B64-B57F-733DF63AB91F}"/>
                </a:ext>
              </a:extLst>
            </p:cNvPr>
            <p:cNvSpPr/>
            <p:nvPr/>
          </p:nvSpPr>
          <p:spPr>
            <a:xfrm>
              <a:off x="5902677" y="4663316"/>
              <a:ext cx="386644" cy="369332"/>
            </a:xfrm>
            <a:prstGeom prst="rect">
              <a:avLst/>
            </a:prstGeom>
          </p:spPr>
          <p:txBody>
            <a:bodyPr wrap="none">
              <a:spAutoFit/>
            </a:bodyPr>
            <a:lstStyle/>
            <a:p>
              <a:r>
                <a:rPr lang="en-US" dirty="0"/>
                <a:t>or</a:t>
              </a:r>
            </a:p>
          </p:txBody>
        </p:sp>
      </p:gr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D86C404-03FF-4E62-BAB4-EBC3F3FC26C8}"/>
              </a:ext>
            </a:extLst>
          </p:cNvPr>
          <p:cNvSpPr/>
          <p:nvPr/>
        </p:nvSpPr>
        <p:spPr>
          <a:xfrm>
            <a:off x="1881188" y="1383374"/>
            <a:ext cx="5795561" cy="523220"/>
          </a:xfrm>
          <a:prstGeom prst="rect">
            <a:avLst/>
          </a:prstGeom>
        </p:spPr>
        <p:txBody>
          <a:bodyPr wrap="none">
            <a:spAutoFit/>
          </a:bodyPr>
          <a:lstStyle/>
          <a:p>
            <a:r>
              <a:rPr lang="en-US" sz="2800" dirty="0"/>
              <a:t>Case 2: Adding two negative numbers</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1349CB1C-FEA2-43AF-8D0F-4B4D8A62A36C}"/>
                  </a:ext>
                </a:extLst>
              </p:cNvPr>
              <p:cNvSpPr/>
              <p:nvPr/>
            </p:nvSpPr>
            <p:spPr>
              <a:xfrm>
                <a:off x="1881188" y="2152059"/>
                <a:ext cx="3016467" cy="461665"/>
              </a:xfrm>
              <a:prstGeom prst="rect">
                <a:avLst/>
              </a:prstGeom>
            </p:spPr>
            <p:txBody>
              <a:bodyPr wrap="none">
                <a:spAutoFit/>
              </a:bodyPr>
              <a:lstStyle/>
              <a:p>
                <a:r>
                  <a:rPr lang="en-US" sz="2400" dirty="0"/>
                  <a:t>What is </a:t>
                </a:r>
                <a14:m>
                  <m:oMath xmlns:m="http://schemas.openxmlformats.org/officeDocument/2006/math">
                    <m:r>
                      <a:rPr lang="en-US" sz="2400" b="0" i="0" smtClean="0">
                        <a:latin typeface="Cambria Math" panose="02040503050406030204" pitchFamily="18" charset="0"/>
                      </a:rPr>
                      <m:t>(−</m:t>
                    </m:r>
                    <m:r>
                      <a:rPr lang="en-US" sz="2400" b="0" i="1" smtClean="0">
                        <a:latin typeface="Cambria Math" panose="02040503050406030204" pitchFamily="18" charset="0"/>
                      </a:rPr>
                      <m:t>3)+(−5)</m:t>
                    </m:r>
                  </m:oMath>
                </a14:m>
                <a:r>
                  <a:rPr lang="en-US" sz="2400" dirty="0"/>
                  <a:t>?</a:t>
                </a:r>
              </a:p>
            </p:txBody>
          </p:sp>
        </mc:Choice>
        <mc:Fallback xmlns="">
          <p:sp>
            <p:nvSpPr>
              <p:cNvPr id="5" name="Rectangle 4">
                <a:extLst>
                  <a:ext uri="{FF2B5EF4-FFF2-40B4-BE49-F238E27FC236}">
                    <a16:creationId xmlns:a16="http://schemas.microsoft.com/office/drawing/2014/main" id="{1349CB1C-FEA2-43AF-8D0F-4B4D8A62A36C}"/>
                  </a:ext>
                </a:extLst>
              </p:cNvPr>
              <p:cNvSpPr>
                <a:spLocks noRot="1" noChangeAspect="1" noMove="1" noResize="1" noEditPoints="1" noAdjustHandles="1" noChangeArrowheads="1" noChangeShapeType="1" noTextEdit="1"/>
              </p:cNvSpPr>
              <p:nvPr/>
            </p:nvSpPr>
            <p:spPr>
              <a:xfrm>
                <a:off x="1881188" y="2152059"/>
                <a:ext cx="3016467" cy="461665"/>
              </a:xfrm>
              <a:prstGeom prst="rect">
                <a:avLst/>
              </a:prstGeom>
              <a:blipFill>
                <a:blip r:embed="rId3"/>
                <a:stretch>
                  <a:fillRect l="-3239" t="-10526" r="-2024" b="-28947"/>
                </a:stretch>
              </a:blipFill>
            </p:spPr>
            <p:txBody>
              <a:bodyPr/>
              <a:lstStyle/>
              <a:p>
                <a:r>
                  <a:rPr lang="en-US">
                    <a:noFill/>
                  </a:rPr>
                  <a:t> </a:t>
                </a:r>
              </a:p>
            </p:txBody>
          </p:sp>
        </mc:Fallback>
      </mc:AlternateContent>
      <p:pic>
        <p:nvPicPr>
          <p:cNvPr id="3" name="Picture 2">
            <a:extLst>
              <a:ext uri="{FF2B5EF4-FFF2-40B4-BE49-F238E27FC236}">
                <a16:creationId xmlns:a16="http://schemas.microsoft.com/office/drawing/2014/main" id="{AB98576C-3BFB-45E5-8410-0E669BD4F787}"/>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38857" y="2681381"/>
            <a:ext cx="6114286" cy="1495238"/>
          </a:xfrm>
          <a:prstGeom prst="rect">
            <a:avLst/>
          </a:prstGeom>
        </p:spPr>
      </p:pic>
      <p:grpSp>
        <p:nvGrpSpPr>
          <p:cNvPr id="6" name="Group 5">
            <a:extLst>
              <a:ext uri="{FF2B5EF4-FFF2-40B4-BE49-F238E27FC236}">
                <a16:creationId xmlns:a16="http://schemas.microsoft.com/office/drawing/2014/main" id="{2320E339-EA06-429B-B3DA-8FE2E0D8FF69}"/>
              </a:ext>
            </a:extLst>
          </p:cNvPr>
          <p:cNvGrpSpPr/>
          <p:nvPr/>
        </p:nvGrpSpPr>
        <p:grpSpPr>
          <a:xfrm>
            <a:off x="2543452" y="4486336"/>
            <a:ext cx="6364958" cy="369332"/>
            <a:chOff x="2543452" y="4663316"/>
            <a:chExt cx="6364958" cy="369332"/>
          </a:xfrm>
        </p:grpSpPr>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0CA488D2-C5DD-4B90-8360-0FC2A03F9BCE}"/>
                    </a:ext>
                  </a:extLst>
                </p:cNvPr>
                <p:cNvSpPr txBox="1"/>
                <p:nvPr/>
              </p:nvSpPr>
              <p:spPr>
                <a:xfrm>
                  <a:off x="2543452" y="4663316"/>
                  <a:ext cx="2543517"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−3</m:t>
                            </m:r>
                          </m:e>
                        </m:d>
                        <m:r>
                          <a:rPr lang="en-US" sz="2400" b="0" i="1" smtClean="0">
                            <a:latin typeface="Cambria Math" panose="02040503050406030204" pitchFamily="18" charset="0"/>
                          </a:rPr>
                          <m:t>+</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−5</m:t>
                            </m:r>
                          </m:e>
                        </m:d>
                        <m:r>
                          <a:rPr lang="en-US" sz="2400" b="0" i="1" smtClean="0">
                            <a:latin typeface="Cambria Math" panose="02040503050406030204" pitchFamily="18" charset="0"/>
                          </a:rPr>
                          <m:t>=−8</m:t>
                        </m:r>
                      </m:oMath>
                    </m:oMathPara>
                  </a14:m>
                  <a:endParaRPr lang="en-US" sz="2400" dirty="0"/>
                </a:p>
              </p:txBody>
            </p:sp>
          </mc:Choice>
          <mc:Fallback xmlns="">
            <p:sp>
              <p:nvSpPr>
                <p:cNvPr id="8" name="TextBox 7">
                  <a:extLst>
                    <a:ext uri="{FF2B5EF4-FFF2-40B4-BE49-F238E27FC236}">
                      <a16:creationId xmlns:a16="http://schemas.microsoft.com/office/drawing/2014/main" id="{0CA488D2-C5DD-4B90-8360-0FC2A03F9BCE}"/>
                    </a:ext>
                  </a:extLst>
                </p:cNvPr>
                <p:cNvSpPr txBox="1">
                  <a:spLocks noRot="1" noChangeAspect="1" noMove="1" noResize="1" noEditPoints="1" noAdjustHandles="1" noChangeArrowheads="1" noChangeShapeType="1" noTextEdit="1"/>
                </p:cNvSpPr>
                <p:nvPr/>
              </p:nvSpPr>
              <p:spPr>
                <a:xfrm>
                  <a:off x="2543452" y="4663316"/>
                  <a:ext cx="2543517" cy="369332"/>
                </a:xfrm>
                <a:prstGeom prst="rect">
                  <a:avLst/>
                </a:prstGeom>
                <a:blipFill>
                  <a:blip r:embed="rId5"/>
                  <a:stretch>
                    <a:fillRect r="-2638" b="-655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7AAC505E-FD29-4AA0-81A6-54F3782519C5}"/>
                    </a:ext>
                  </a:extLst>
                </p:cNvPr>
                <p:cNvSpPr txBox="1"/>
                <p:nvPr/>
              </p:nvSpPr>
              <p:spPr>
                <a:xfrm>
                  <a:off x="7105031" y="4663316"/>
                  <a:ext cx="1803379"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0" smtClean="0">
                            <a:latin typeface="Cambria Math" panose="02040503050406030204" pitchFamily="18" charset="0"/>
                          </a:rPr>
                          <m:t>−3</m:t>
                        </m:r>
                        <m:r>
                          <a:rPr lang="en-US" sz="2400" b="0" i="1" smtClean="0">
                            <a:latin typeface="Cambria Math" panose="02040503050406030204" pitchFamily="18" charset="0"/>
                          </a:rPr>
                          <m:t>−5=−8</m:t>
                        </m:r>
                      </m:oMath>
                    </m:oMathPara>
                  </a14:m>
                  <a:endParaRPr lang="en-US" sz="2400" dirty="0"/>
                </a:p>
              </p:txBody>
            </p:sp>
          </mc:Choice>
          <mc:Fallback xmlns="">
            <p:sp>
              <p:nvSpPr>
                <p:cNvPr id="9" name="TextBox 8">
                  <a:extLst>
                    <a:ext uri="{FF2B5EF4-FFF2-40B4-BE49-F238E27FC236}">
                      <a16:creationId xmlns:a16="http://schemas.microsoft.com/office/drawing/2014/main" id="{7AAC505E-FD29-4AA0-81A6-54F3782519C5}"/>
                    </a:ext>
                  </a:extLst>
                </p:cNvPr>
                <p:cNvSpPr txBox="1">
                  <a:spLocks noRot="1" noChangeAspect="1" noMove="1" noResize="1" noEditPoints="1" noAdjustHandles="1" noChangeArrowheads="1" noChangeShapeType="1" noTextEdit="1"/>
                </p:cNvSpPr>
                <p:nvPr/>
              </p:nvSpPr>
              <p:spPr>
                <a:xfrm>
                  <a:off x="7105031" y="4663316"/>
                  <a:ext cx="1803379" cy="369332"/>
                </a:xfrm>
                <a:prstGeom prst="rect">
                  <a:avLst/>
                </a:prstGeom>
                <a:blipFill>
                  <a:blip r:embed="rId6"/>
                  <a:stretch>
                    <a:fillRect l="-678" r="-3729" b="-6557"/>
                  </a:stretch>
                </a:blipFill>
              </p:spPr>
              <p:txBody>
                <a:bodyPr/>
                <a:lstStyle/>
                <a:p>
                  <a:r>
                    <a:rPr lang="en-US">
                      <a:noFill/>
                    </a:rPr>
                    <a:t> </a:t>
                  </a:r>
                </a:p>
              </p:txBody>
            </p:sp>
          </mc:Fallback>
        </mc:AlternateContent>
        <p:sp>
          <p:nvSpPr>
            <p:cNvPr id="10" name="Rectangle 9">
              <a:extLst>
                <a:ext uri="{FF2B5EF4-FFF2-40B4-BE49-F238E27FC236}">
                  <a16:creationId xmlns:a16="http://schemas.microsoft.com/office/drawing/2014/main" id="{AFC7A148-37CF-4092-B4AA-AFD2E2B01A26}"/>
                </a:ext>
              </a:extLst>
            </p:cNvPr>
            <p:cNvSpPr/>
            <p:nvPr/>
          </p:nvSpPr>
          <p:spPr>
            <a:xfrm>
              <a:off x="5232975" y="4663316"/>
              <a:ext cx="1726050" cy="369332"/>
            </a:xfrm>
            <a:prstGeom prst="rect">
              <a:avLst/>
            </a:prstGeom>
          </p:spPr>
          <p:txBody>
            <a:bodyPr wrap="none">
              <a:spAutoFit/>
            </a:bodyPr>
            <a:lstStyle/>
            <a:p>
              <a:r>
                <a:rPr lang="en-US" dirty="0"/>
                <a:t>or (equivalently)</a:t>
              </a:r>
            </a:p>
          </p:txBody>
        </p:sp>
      </p:grpSp>
      <p:sp>
        <p:nvSpPr>
          <p:cNvPr id="7" name="Rectangle 6">
            <a:extLst>
              <a:ext uri="{FF2B5EF4-FFF2-40B4-BE49-F238E27FC236}">
                <a16:creationId xmlns:a16="http://schemas.microsoft.com/office/drawing/2014/main" id="{A824E17C-9219-4BBE-80F5-DA2EDA2EC5B9}"/>
              </a:ext>
            </a:extLst>
          </p:cNvPr>
          <p:cNvSpPr/>
          <p:nvPr/>
        </p:nvSpPr>
        <p:spPr>
          <a:xfrm>
            <a:off x="3048000" y="5012961"/>
            <a:ext cx="6096000" cy="923330"/>
          </a:xfrm>
          <a:prstGeom prst="rect">
            <a:avLst/>
          </a:prstGeom>
        </p:spPr>
        <p:txBody>
          <a:bodyPr>
            <a:spAutoFit/>
          </a:bodyPr>
          <a:lstStyle/>
          <a:p>
            <a:r>
              <a:rPr lang="en-US" dirty="0"/>
              <a:t>Notice: This is equivalent to taking the absolute value of both numbers, adding them, and then adding a negative sign to the answer.</a:t>
            </a:r>
          </a:p>
        </p:txBody>
      </p: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ACEE2442-48B2-4884-A180-9BF3EBBD5F8F}"/>
                  </a:ext>
                </a:extLst>
              </p:cNvPr>
              <p:cNvSpPr txBox="1"/>
              <p:nvPr/>
            </p:nvSpPr>
            <p:spPr>
              <a:xfrm>
                <a:off x="3619905" y="5955084"/>
                <a:ext cx="4952190"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−3</m:t>
                              </m:r>
                            </m:e>
                          </m:d>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−5</m:t>
                              </m:r>
                            </m:e>
                          </m:d>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3+5</m:t>
                          </m:r>
                        </m:e>
                      </m:d>
                      <m:r>
                        <a:rPr lang="en-US" b="0" i="1" smtClean="0">
                          <a:latin typeface="Cambria Math" panose="02040503050406030204" pitchFamily="18" charset="0"/>
                        </a:rPr>
                        <m:t>=−8</m:t>
                      </m:r>
                    </m:oMath>
                  </m:oMathPara>
                </a14:m>
                <a:endParaRPr lang="en-US" dirty="0"/>
              </a:p>
            </p:txBody>
          </p:sp>
        </mc:Choice>
        <mc:Fallback xmlns="">
          <p:sp>
            <p:nvSpPr>
              <p:cNvPr id="11" name="TextBox 10">
                <a:extLst>
                  <a:ext uri="{FF2B5EF4-FFF2-40B4-BE49-F238E27FC236}">
                    <a16:creationId xmlns:a16="http://schemas.microsoft.com/office/drawing/2014/main" id="{ACEE2442-48B2-4884-A180-9BF3EBBD5F8F}"/>
                  </a:ext>
                </a:extLst>
              </p:cNvPr>
              <p:cNvSpPr txBox="1">
                <a:spLocks noRot="1" noChangeAspect="1" noMove="1" noResize="1" noEditPoints="1" noAdjustHandles="1" noChangeArrowheads="1" noChangeShapeType="1" noTextEdit="1"/>
              </p:cNvSpPr>
              <p:nvPr/>
            </p:nvSpPr>
            <p:spPr>
              <a:xfrm>
                <a:off x="3619905" y="5955084"/>
                <a:ext cx="4952190" cy="276999"/>
              </a:xfrm>
              <a:prstGeom prst="rect">
                <a:avLst/>
              </a:prstGeom>
              <a:blipFill>
                <a:blip r:embed="rId7"/>
                <a:stretch>
                  <a:fillRect r="-616" b="-8889"/>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FF505555-3AF1-484A-9A39-9A755C030712}"/>
              </a:ext>
            </a:extLst>
          </p:cNvPr>
          <p:cNvSpPr/>
          <p:nvPr/>
        </p:nvSpPr>
        <p:spPr>
          <a:xfrm>
            <a:off x="1881188" y="1383374"/>
            <a:ext cx="8019118" cy="523220"/>
          </a:xfrm>
          <a:prstGeom prst="rect">
            <a:avLst/>
          </a:prstGeom>
        </p:spPr>
        <p:txBody>
          <a:bodyPr wrap="none">
            <a:spAutoFit/>
          </a:bodyPr>
          <a:lstStyle/>
          <a:p>
            <a:r>
              <a:rPr lang="en-US" sz="2800" dirty="0"/>
              <a:t>Case 3: Adding one positive and one negative number</a:t>
            </a:r>
          </a:p>
        </p:txBody>
      </p:sp>
      <p:pic>
        <p:nvPicPr>
          <p:cNvPr id="7" name="Picture 6">
            <a:extLst>
              <a:ext uri="{FF2B5EF4-FFF2-40B4-BE49-F238E27FC236}">
                <a16:creationId xmlns:a16="http://schemas.microsoft.com/office/drawing/2014/main" id="{CB637AC8-A0C5-47E9-9746-B36913390BE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381" y="2152059"/>
            <a:ext cx="6095238" cy="1561905"/>
          </a:xfrm>
          <a:prstGeom prst="rect">
            <a:avLst/>
          </a:prstGeom>
        </p:spPr>
      </p:pic>
      <p:pic>
        <p:nvPicPr>
          <p:cNvPr id="9" name="Picture 8">
            <a:extLst>
              <a:ext uri="{FF2B5EF4-FFF2-40B4-BE49-F238E27FC236}">
                <a16:creationId xmlns:a16="http://schemas.microsoft.com/office/drawing/2014/main" id="{C61A0600-AFEE-4BFC-8BA9-3AAF9709F2D9}"/>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381" y="4110568"/>
            <a:ext cx="6000000" cy="1609524"/>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Addition: Case 3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03DE4D8-40D8-4C41-A4A4-897BC32038D5}"/>
              </a:ext>
            </a:extLst>
          </p:cNvPr>
          <p:cNvSpPr/>
          <p:nvPr/>
        </p:nvSpPr>
        <p:spPr>
          <a:xfrm>
            <a:off x="1881188" y="1412916"/>
            <a:ext cx="7870553" cy="584775"/>
          </a:xfrm>
          <a:prstGeom prst="rect">
            <a:avLst/>
          </a:prstGeom>
        </p:spPr>
        <p:txBody>
          <a:bodyPr wrap="none">
            <a:spAutoFit/>
          </a:bodyPr>
          <a:lstStyle/>
          <a:p>
            <a:r>
              <a:rPr lang="en-US" sz="3200" dirty="0"/>
              <a:t>Rule for adding two numbers with unlike signs</a:t>
            </a:r>
          </a:p>
        </p:txBody>
      </p:sp>
      <p:sp>
        <p:nvSpPr>
          <p:cNvPr id="3" name="Rectangle 2">
            <a:extLst>
              <a:ext uri="{FF2B5EF4-FFF2-40B4-BE49-F238E27FC236}">
                <a16:creationId xmlns:a16="http://schemas.microsoft.com/office/drawing/2014/main" id="{2036D096-C909-409C-8B46-9D7616A9B784}"/>
              </a:ext>
            </a:extLst>
          </p:cNvPr>
          <p:cNvSpPr/>
          <p:nvPr/>
        </p:nvSpPr>
        <p:spPr>
          <a:xfrm>
            <a:off x="1881187" y="2272698"/>
            <a:ext cx="9897857" cy="830997"/>
          </a:xfrm>
          <a:prstGeom prst="rect">
            <a:avLst/>
          </a:prstGeom>
        </p:spPr>
        <p:txBody>
          <a:bodyPr wrap="square">
            <a:spAutoFit/>
          </a:bodyPr>
          <a:lstStyle/>
          <a:p>
            <a:pPr marL="342900" indent="-342900">
              <a:buFont typeface="+mj-lt"/>
              <a:buAutoNum type="arabicPeriod"/>
            </a:pPr>
            <a:r>
              <a:rPr lang="en-US" sz="2400" dirty="0"/>
              <a:t>Subtract the absolute value of the smaller number from the absolute value of the larger number</a:t>
            </a:r>
          </a:p>
        </p:txBody>
      </p:sp>
      <p:sp>
        <p:nvSpPr>
          <p:cNvPr id="4" name="Rectangle 3">
            <a:extLst>
              <a:ext uri="{FF2B5EF4-FFF2-40B4-BE49-F238E27FC236}">
                <a16:creationId xmlns:a16="http://schemas.microsoft.com/office/drawing/2014/main" id="{8B28EB18-60FE-4348-AFB9-9EA9AB1A74F0}"/>
              </a:ext>
            </a:extLst>
          </p:cNvPr>
          <p:cNvSpPr/>
          <p:nvPr/>
        </p:nvSpPr>
        <p:spPr>
          <a:xfrm>
            <a:off x="1881187" y="4062395"/>
            <a:ext cx="7830926" cy="461665"/>
          </a:xfrm>
          <a:prstGeom prst="rect">
            <a:avLst/>
          </a:prstGeom>
        </p:spPr>
        <p:txBody>
          <a:bodyPr wrap="none">
            <a:spAutoFit/>
          </a:bodyPr>
          <a:lstStyle/>
          <a:p>
            <a:pPr marL="457200" indent="-457200">
              <a:buFont typeface="+mj-lt"/>
              <a:buAutoNum type="arabicPeriod" startAt="2"/>
            </a:pPr>
            <a:r>
              <a:rPr lang="en-US" sz="2400" dirty="0"/>
              <a:t>Use the sign of the number with the larger absolute value</a:t>
            </a:r>
          </a:p>
        </p:txBody>
      </p:sp>
      <mc:AlternateContent xmlns:mc="http://schemas.openxmlformats.org/markup-compatibility/2006" xmlns:a14="http://schemas.microsoft.com/office/drawing/2010/main">
        <mc:Choice Requires="a14">
          <p:sp>
            <p:nvSpPr>
              <p:cNvPr id="5" name="Rectangle 4">
                <a:extLst>
                  <a:ext uri="{FF2B5EF4-FFF2-40B4-BE49-F238E27FC236}">
                    <a16:creationId xmlns:a16="http://schemas.microsoft.com/office/drawing/2014/main" id="{D5EDA971-D9B7-4967-A945-2B1CC45CB062}"/>
                  </a:ext>
                </a:extLst>
              </p:cNvPr>
              <p:cNvSpPr/>
              <p:nvPr/>
            </p:nvSpPr>
            <p:spPr>
              <a:xfrm>
                <a:off x="1881187" y="5561418"/>
                <a:ext cx="3819059" cy="461665"/>
              </a:xfrm>
              <a:prstGeom prst="rect">
                <a:avLst/>
              </a:prstGeom>
            </p:spPr>
            <p:txBody>
              <a:bodyPr wrap="none">
                <a:spAutoFit/>
              </a:bodyPr>
              <a:lstStyle/>
              <a:p>
                <a:r>
                  <a:rPr lang="en-US" sz="2400" dirty="0"/>
                  <a:t>Therefore, </a:t>
                </a:r>
                <a14:m>
                  <m:oMath xmlns:m="http://schemas.openxmlformats.org/officeDocument/2006/math">
                    <m:r>
                      <a:rPr lang="en-US" sz="2400" i="1" dirty="0" smtClean="0">
                        <a:latin typeface="Cambria Math" panose="02040503050406030204" pitchFamily="18" charset="0"/>
                      </a:rPr>
                      <m:t>5 + (−7) = −2</m:t>
                    </m:r>
                  </m:oMath>
                </a14:m>
                <a:endParaRPr lang="en-US" sz="2400" dirty="0"/>
              </a:p>
            </p:txBody>
          </p:sp>
        </mc:Choice>
        <mc:Fallback xmlns="">
          <p:sp>
            <p:nvSpPr>
              <p:cNvPr id="5" name="Rectangle 4">
                <a:extLst>
                  <a:ext uri="{FF2B5EF4-FFF2-40B4-BE49-F238E27FC236}">
                    <a16:creationId xmlns:a16="http://schemas.microsoft.com/office/drawing/2014/main" id="{D5EDA971-D9B7-4967-A945-2B1CC45CB062}"/>
                  </a:ext>
                </a:extLst>
              </p:cNvPr>
              <p:cNvSpPr>
                <a:spLocks noRot="1" noChangeAspect="1" noMove="1" noResize="1" noEditPoints="1" noAdjustHandles="1" noChangeArrowheads="1" noChangeShapeType="1" noTextEdit="1"/>
              </p:cNvSpPr>
              <p:nvPr/>
            </p:nvSpPr>
            <p:spPr>
              <a:xfrm>
                <a:off x="1881187" y="5561418"/>
                <a:ext cx="3819059" cy="461665"/>
              </a:xfrm>
              <a:prstGeom prst="rect">
                <a:avLst/>
              </a:prstGeom>
              <a:blipFill>
                <a:blip r:embed="rId3"/>
                <a:stretch>
                  <a:fillRect l="-2556"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Rectangle 5">
                <a:extLst>
                  <a:ext uri="{FF2B5EF4-FFF2-40B4-BE49-F238E27FC236}">
                    <a16:creationId xmlns:a16="http://schemas.microsoft.com/office/drawing/2014/main" id="{26C14052-3910-4980-B921-103CE8A29D0F}"/>
                  </a:ext>
                </a:extLst>
              </p:cNvPr>
              <p:cNvSpPr/>
              <p:nvPr/>
            </p:nvSpPr>
            <p:spPr>
              <a:xfrm>
                <a:off x="2591133" y="3298055"/>
                <a:ext cx="1464247"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5 + (−7)</m:t>
                      </m:r>
                    </m:oMath>
                  </m:oMathPara>
                </a14:m>
                <a:endParaRPr lang="en-US" sz="2200" dirty="0"/>
              </a:p>
            </p:txBody>
          </p:sp>
        </mc:Choice>
        <mc:Fallback xmlns="">
          <p:sp>
            <p:nvSpPr>
              <p:cNvPr id="6" name="Rectangle 5">
                <a:extLst>
                  <a:ext uri="{FF2B5EF4-FFF2-40B4-BE49-F238E27FC236}">
                    <a16:creationId xmlns:a16="http://schemas.microsoft.com/office/drawing/2014/main" id="{26C14052-3910-4980-B921-103CE8A29D0F}"/>
                  </a:ext>
                </a:extLst>
              </p:cNvPr>
              <p:cNvSpPr>
                <a:spLocks noRot="1" noChangeAspect="1" noMove="1" noResize="1" noEditPoints="1" noAdjustHandles="1" noChangeArrowheads="1" noChangeShapeType="1" noTextEdit="1"/>
              </p:cNvSpPr>
              <p:nvPr/>
            </p:nvSpPr>
            <p:spPr>
              <a:xfrm>
                <a:off x="2591133" y="3298055"/>
                <a:ext cx="1464247" cy="430887"/>
              </a:xfrm>
              <a:prstGeom prst="rect">
                <a:avLst/>
              </a:prstGeom>
              <a:blipFill>
                <a:blip r:embed="rId4"/>
                <a:stretch>
                  <a:fillRect r="-417" b="-1549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Rectangle 6">
                <a:extLst>
                  <a:ext uri="{FF2B5EF4-FFF2-40B4-BE49-F238E27FC236}">
                    <a16:creationId xmlns:a16="http://schemas.microsoft.com/office/drawing/2014/main" id="{A7AE7EF9-DC47-4B36-B683-65436D81F90E}"/>
                  </a:ext>
                </a:extLst>
              </p:cNvPr>
              <p:cNvSpPr/>
              <p:nvPr/>
            </p:nvSpPr>
            <p:spPr>
              <a:xfrm>
                <a:off x="2591133" y="4687642"/>
                <a:ext cx="7774372" cy="430887"/>
              </a:xfrm>
              <a:prstGeom prst="rect">
                <a:avLst/>
              </a:prstGeom>
            </p:spPr>
            <p:txBody>
              <a:bodyPr wrap="none">
                <a:spAutoFit/>
              </a:bodyPr>
              <a:lstStyle/>
              <a:p>
                <a:r>
                  <a:rPr lang="en-US" sz="2200" dirty="0"/>
                  <a:t>Since </a:t>
                </a:r>
                <a14:m>
                  <m:oMath xmlns:m="http://schemas.openxmlformats.org/officeDocument/2006/math">
                    <m:r>
                      <a:rPr lang="en-US" sz="2200" i="1" dirty="0" smtClean="0">
                        <a:latin typeface="Cambria Math" panose="02040503050406030204" pitchFamily="18" charset="0"/>
                      </a:rPr>
                      <m:t>|−7| &gt; |5|</m:t>
                    </m:r>
                  </m:oMath>
                </a14:m>
                <a:r>
                  <a:rPr lang="en-US" sz="2200" dirty="0"/>
                  <a:t>, use the negative sign for the answer to Step 1.</a:t>
                </a:r>
              </a:p>
            </p:txBody>
          </p:sp>
        </mc:Choice>
        <mc:Fallback xmlns="">
          <p:sp>
            <p:nvSpPr>
              <p:cNvPr id="7" name="Rectangle 6">
                <a:extLst>
                  <a:ext uri="{FF2B5EF4-FFF2-40B4-BE49-F238E27FC236}">
                    <a16:creationId xmlns:a16="http://schemas.microsoft.com/office/drawing/2014/main" id="{A7AE7EF9-DC47-4B36-B683-65436D81F90E}"/>
                  </a:ext>
                </a:extLst>
              </p:cNvPr>
              <p:cNvSpPr>
                <a:spLocks noRot="1" noChangeAspect="1" noMove="1" noResize="1" noEditPoints="1" noAdjustHandles="1" noChangeArrowheads="1" noChangeShapeType="1" noTextEdit="1"/>
              </p:cNvSpPr>
              <p:nvPr/>
            </p:nvSpPr>
            <p:spPr>
              <a:xfrm>
                <a:off x="2591133" y="4687642"/>
                <a:ext cx="7774372" cy="430887"/>
              </a:xfrm>
              <a:prstGeom prst="rect">
                <a:avLst/>
              </a:prstGeom>
              <a:blipFill>
                <a:blip r:embed="rId5"/>
                <a:stretch>
                  <a:fillRect l="-1020" t="-9859" r="-78" b="-2676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Rectangle 9">
                <a:extLst>
                  <a:ext uri="{FF2B5EF4-FFF2-40B4-BE49-F238E27FC236}">
                    <a16:creationId xmlns:a16="http://schemas.microsoft.com/office/drawing/2014/main" id="{F25EB5B0-1408-471F-96A9-12F418A1BA9B}"/>
                  </a:ext>
                </a:extLst>
              </p:cNvPr>
              <p:cNvSpPr/>
              <p:nvPr/>
            </p:nvSpPr>
            <p:spPr>
              <a:xfrm>
                <a:off x="5354091" y="3298055"/>
                <a:ext cx="2361929"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i="1" dirty="0" smtClean="0">
                          <a:latin typeface="Cambria Math" panose="02040503050406030204" pitchFamily="18" charset="0"/>
                        </a:rPr>
                        <m:t>|−7| − |5| = 2</m:t>
                      </m:r>
                    </m:oMath>
                  </m:oMathPara>
                </a14:m>
                <a:endParaRPr lang="en-US" sz="2200" dirty="0"/>
              </a:p>
            </p:txBody>
          </p:sp>
        </mc:Choice>
        <mc:Fallback xmlns="">
          <p:sp>
            <p:nvSpPr>
              <p:cNvPr id="10" name="Rectangle 9">
                <a:extLst>
                  <a:ext uri="{FF2B5EF4-FFF2-40B4-BE49-F238E27FC236}">
                    <a16:creationId xmlns:a16="http://schemas.microsoft.com/office/drawing/2014/main" id="{F25EB5B0-1408-471F-96A9-12F418A1BA9B}"/>
                  </a:ext>
                </a:extLst>
              </p:cNvPr>
              <p:cNvSpPr>
                <a:spLocks noRot="1" noChangeAspect="1" noMove="1" noResize="1" noEditPoints="1" noAdjustHandles="1" noChangeArrowheads="1" noChangeShapeType="1" noTextEdit="1"/>
              </p:cNvSpPr>
              <p:nvPr/>
            </p:nvSpPr>
            <p:spPr>
              <a:xfrm>
                <a:off x="5354091" y="3298055"/>
                <a:ext cx="2361929" cy="430887"/>
              </a:xfrm>
              <a:prstGeom prst="rect">
                <a:avLst/>
              </a:prstGeom>
              <a:blipFill>
                <a:blip r:embed="rId6"/>
                <a:stretch>
                  <a:fillRect b="-15493"/>
                </a:stretch>
              </a:blipFill>
            </p:spPr>
            <p:txBody>
              <a:bodyPr/>
              <a:lstStyle/>
              <a:p>
                <a:r>
                  <a:rPr lang="en-US">
                    <a:noFill/>
                  </a:rPr>
                  <a:t> </a:t>
                </a:r>
              </a:p>
            </p:txBody>
          </p:sp>
        </mc:Fallback>
      </mc:AlternateContent>
      <p:sp>
        <p:nvSpPr>
          <p:cNvPr id="8" name="Arrow: Right 7">
            <a:extLst>
              <a:ext uri="{FF2B5EF4-FFF2-40B4-BE49-F238E27FC236}">
                <a16:creationId xmlns:a16="http://schemas.microsoft.com/office/drawing/2014/main" id="{D893C21F-D3CA-4EAA-89EA-92225C0CA1F3}"/>
              </a:ext>
            </a:extLst>
          </p:cNvPr>
          <p:cNvSpPr/>
          <p:nvPr/>
        </p:nvSpPr>
        <p:spPr>
          <a:xfrm>
            <a:off x="4296697" y="3341312"/>
            <a:ext cx="816077" cy="344371"/>
          </a:xfrm>
          <a:prstGeom prst="rightArrow">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11136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Additive Inverse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E9C67083-C6D1-4B02-A178-7849C22B7F48}"/>
              </a:ext>
            </a:extLst>
          </p:cNvPr>
          <p:cNvSpPr/>
          <p:nvPr/>
        </p:nvSpPr>
        <p:spPr>
          <a:xfrm>
            <a:off x="1881188" y="1696683"/>
            <a:ext cx="8069325" cy="523220"/>
          </a:xfrm>
          <a:prstGeom prst="rect">
            <a:avLst/>
          </a:prstGeom>
        </p:spPr>
        <p:txBody>
          <a:bodyPr wrap="none">
            <a:spAutoFit/>
          </a:bodyPr>
          <a:lstStyle/>
          <a:p>
            <a:pPr marL="285750" indent="-285750">
              <a:buFont typeface="Arial" panose="020B0604020202020204" pitchFamily="34" charset="0"/>
              <a:buChar char="•"/>
            </a:pPr>
            <a:r>
              <a:rPr lang="en-US" sz="2800" dirty="0"/>
              <a:t>The opposite of a real number is its additive inverse.</a:t>
            </a:r>
          </a:p>
        </p:txBody>
      </p:sp>
      <p:sp>
        <p:nvSpPr>
          <p:cNvPr id="3" name="Rectangle 2">
            <a:extLst>
              <a:ext uri="{FF2B5EF4-FFF2-40B4-BE49-F238E27FC236}">
                <a16:creationId xmlns:a16="http://schemas.microsoft.com/office/drawing/2014/main" id="{AE0D552A-D67B-46AA-AEF9-C9ABDE5A7357}"/>
              </a:ext>
            </a:extLst>
          </p:cNvPr>
          <p:cNvSpPr/>
          <p:nvPr/>
        </p:nvSpPr>
        <p:spPr>
          <a:xfrm>
            <a:off x="1881188" y="2517067"/>
            <a:ext cx="9342750" cy="523220"/>
          </a:xfrm>
          <a:prstGeom prst="rect">
            <a:avLst/>
          </a:prstGeom>
        </p:spPr>
        <p:txBody>
          <a:bodyPr wrap="none">
            <a:spAutoFit/>
          </a:bodyPr>
          <a:lstStyle/>
          <a:p>
            <a:pPr marL="285750" indent="-285750">
              <a:buFont typeface="Arial" panose="020B0604020202020204" pitchFamily="34" charset="0"/>
              <a:buChar char="•"/>
            </a:pPr>
            <a:r>
              <a:rPr lang="en-US" sz="2800" dirty="0"/>
              <a:t>The sum of a number and its additive inverse is always ZERO!</a:t>
            </a:r>
          </a:p>
        </p:txBody>
      </p:sp>
      <mc:AlternateContent xmlns:mc="http://schemas.openxmlformats.org/markup-compatibility/2006" xmlns:a14="http://schemas.microsoft.com/office/drawing/2010/main">
        <mc:Choice Requires="a14">
          <p:sp>
            <p:nvSpPr>
              <p:cNvPr id="4" name="Rectangle 3">
                <a:extLst>
                  <a:ext uri="{FF2B5EF4-FFF2-40B4-BE49-F238E27FC236}">
                    <a16:creationId xmlns:a16="http://schemas.microsoft.com/office/drawing/2014/main" id="{B8876B16-341A-42BF-9DA9-D221ADD7137F}"/>
                  </a:ext>
                </a:extLst>
              </p:cNvPr>
              <p:cNvSpPr/>
              <p:nvPr/>
            </p:nvSpPr>
            <p:spPr>
              <a:xfrm>
                <a:off x="2649769" y="3294494"/>
                <a:ext cx="2637260" cy="52322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3 + (−3) = 0</m:t>
                      </m:r>
                    </m:oMath>
                  </m:oMathPara>
                </a14:m>
                <a:endParaRPr lang="en-US" sz="2800" dirty="0"/>
              </a:p>
            </p:txBody>
          </p:sp>
        </mc:Choice>
        <mc:Fallback xmlns="">
          <p:sp>
            <p:nvSpPr>
              <p:cNvPr id="4" name="Rectangle 3">
                <a:extLst>
                  <a:ext uri="{FF2B5EF4-FFF2-40B4-BE49-F238E27FC236}">
                    <a16:creationId xmlns:a16="http://schemas.microsoft.com/office/drawing/2014/main" id="{B8876B16-341A-42BF-9DA9-D221ADD7137F}"/>
                  </a:ext>
                </a:extLst>
              </p:cNvPr>
              <p:cNvSpPr>
                <a:spLocks noRot="1" noChangeAspect="1" noMove="1" noResize="1" noEditPoints="1" noAdjustHandles="1" noChangeArrowheads="1" noChangeShapeType="1" noTextEdit="1"/>
              </p:cNvSpPr>
              <p:nvPr/>
            </p:nvSpPr>
            <p:spPr>
              <a:xfrm>
                <a:off x="2649769" y="3294494"/>
                <a:ext cx="2637260" cy="523220"/>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6960565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Subtraction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024BC9A-8D7F-4390-A55F-6573C4CBF592}"/>
              </a:ext>
            </a:extLst>
          </p:cNvPr>
          <p:cNvSpPr/>
          <p:nvPr/>
        </p:nvSpPr>
        <p:spPr>
          <a:xfrm>
            <a:off x="1881187" y="1615472"/>
            <a:ext cx="8429625" cy="954107"/>
          </a:xfrm>
          <a:prstGeom prst="rect">
            <a:avLst/>
          </a:prstGeom>
        </p:spPr>
        <p:txBody>
          <a:bodyPr wrap="square">
            <a:spAutoFit/>
          </a:bodyPr>
          <a:lstStyle/>
          <a:p>
            <a:r>
              <a:rPr lang="en-US" sz="2800" dirty="0"/>
              <a:t>In subtraction, you want to find the difference between two numbers.</a:t>
            </a:r>
          </a:p>
        </p:txBody>
      </p:sp>
      <p:sp>
        <p:nvSpPr>
          <p:cNvPr id="3" name="Rectangle 2">
            <a:extLst>
              <a:ext uri="{FF2B5EF4-FFF2-40B4-BE49-F238E27FC236}">
                <a16:creationId xmlns:a16="http://schemas.microsoft.com/office/drawing/2014/main" id="{245D8613-BD93-44DE-AC4E-FABA7E1DAE58}"/>
              </a:ext>
            </a:extLst>
          </p:cNvPr>
          <p:cNvSpPr/>
          <p:nvPr/>
        </p:nvSpPr>
        <p:spPr>
          <a:xfrm>
            <a:off x="1881187" y="2815554"/>
            <a:ext cx="8429624" cy="954107"/>
          </a:xfrm>
          <a:prstGeom prst="rect">
            <a:avLst/>
          </a:prstGeom>
        </p:spPr>
        <p:txBody>
          <a:bodyPr wrap="square">
            <a:spAutoFit/>
          </a:bodyPr>
          <a:lstStyle/>
          <a:p>
            <a:r>
              <a:rPr lang="en-US" sz="2800" dirty="0"/>
              <a:t>On a number line, this translates into  </a:t>
            </a:r>
            <a:r>
              <a:rPr lang="en-US" sz="2800" b="1" dirty="0"/>
              <a:t>distance</a:t>
            </a:r>
            <a:r>
              <a:rPr lang="en-US" sz="2800" dirty="0"/>
              <a:t> between two numbers </a:t>
            </a:r>
            <a:r>
              <a:rPr lang="en-US" sz="2800" b="1" dirty="0"/>
              <a:t>with direction considered</a:t>
            </a:r>
            <a:r>
              <a:rPr lang="en-US" sz="2800" dirty="0"/>
              <a:t>!</a:t>
            </a:r>
          </a:p>
        </p:txBody>
      </p:sp>
      <p:pic>
        <p:nvPicPr>
          <p:cNvPr id="5" name="Picture 4">
            <a:extLst>
              <a:ext uri="{FF2B5EF4-FFF2-40B4-BE49-F238E27FC236}">
                <a16:creationId xmlns:a16="http://schemas.microsoft.com/office/drawing/2014/main" id="{51E1A4DD-4E28-476D-94D8-281A3883A2A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24570" y="4015636"/>
            <a:ext cx="6742857" cy="1276190"/>
          </a:xfrm>
          <a:prstGeom prst="rect">
            <a:avLst/>
          </a:prstGeom>
        </p:spPr>
      </p:pic>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A77C6476-143C-4E1A-AEB9-4DDCEF333CF0}"/>
                  </a:ext>
                </a:extLst>
              </p:cNvPr>
              <p:cNvSpPr txBox="1"/>
              <p:nvPr/>
            </p:nvSpPr>
            <p:spPr>
              <a:xfrm>
                <a:off x="4628160" y="5535426"/>
                <a:ext cx="293567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accent1">
                              <a:lumMod val="75000"/>
                            </a:schemeClr>
                          </a:solidFill>
                          <a:latin typeface="Cambria Math" panose="02040503050406030204" pitchFamily="18" charset="0"/>
                        </a:rPr>
                        <m:t>6−1=6+</m:t>
                      </m:r>
                      <m:d>
                        <m:dPr>
                          <m:ctrlPr>
                            <a:rPr lang="en-US" sz="2400" b="0" i="1" smtClean="0">
                              <a:solidFill>
                                <a:schemeClr val="accent1">
                                  <a:lumMod val="75000"/>
                                </a:schemeClr>
                              </a:solidFill>
                              <a:latin typeface="Cambria Math" panose="02040503050406030204" pitchFamily="18" charset="0"/>
                            </a:rPr>
                          </m:ctrlPr>
                        </m:dPr>
                        <m:e>
                          <m:r>
                            <a:rPr lang="en-US" sz="2400" b="0" i="1" smtClean="0">
                              <a:solidFill>
                                <a:schemeClr val="accent1">
                                  <a:lumMod val="75000"/>
                                </a:schemeClr>
                              </a:solidFill>
                              <a:latin typeface="Cambria Math" panose="02040503050406030204" pitchFamily="18" charset="0"/>
                            </a:rPr>
                            <m:t>−1</m:t>
                          </m:r>
                        </m:e>
                      </m:d>
                      <m:r>
                        <a:rPr lang="en-US" sz="2400" b="0" i="1" smtClean="0">
                          <a:solidFill>
                            <a:schemeClr val="accent1">
                              <a:lumMod val="75000"/>
                            </a:schemeClr>
                          </a:solidFill>
                          <a:latin typeface="Cambria Math" panose="02040503050406030204" pitchFamily="18" charset="0"/>
                        </a:rPr>
                        <m:t>=5</m:t>
                      </m:r>
                    </m:oMath>
                  </m:oMathPara>
                </a14:m>
                <a:endParaRPr lang="en-US" sz="2400" dirty="0">
                  <a:solidFill>
                    <a:schemeClr val="accent1">
                      <a:lumMod val="75000"/>
                    </a:schemeClr>
                  </a:solidFill>
                </a:endParaRPr>
              </a:p>
            </p:txBody>
          </p:sp>
        </mc:Choice>
        <mc:Fallback xmlns="">
          <p:sp>
            <p:nvSpPr>
              <p:cNvPr id="6" name="TextBox 5">
                <a:extLst>
                  <a:ext uri="{FF2B5EF4-FFF2-40B4-BE49-F238E27FC236}">
                    <a16:creationId xmlns:a16="http://schemas.microsoft.com/office/drawing/2014/main" id="{A77C6476-143C-4E1A-AEB9-4DDCEF333CF0}"/>
                  </a:ext>
                </a:extLst>
              </p:cNvPr>
              <p:cNvSpPr txBox="1">
                <a:spLocks noRot="1" noChangeAspect="1" noMove="1" noResize="1" noEditPoints="1" noAdjustHandles="1" noChangeArrowheads="1" noChangeShapeType="1" noTextEdit="1"/>
              </p:cNvSpPr>
              <p:nvPr/>
            </p:nvSpPr>
            <p:spPr>
              <a:xfrm>
                <a:off x="4628160" y="5535426"/>
                <a:ext cx="2935675" cy="369332"/>
              </a:xfrm>
              <a:prstGeom prst="rect">
                <a:avLst/>
              </a:prstGeom>
              <a:blipFill>
                <a:blip r:embed="rId4"/>
                <a:stretch>
                  <a:fillRect l="-1867" r="-2282" b="-8197"/>
                </a:stretch>
              </a:blipFill>
            </p:spPr>
            <p:txBody>
              <a:bodyPr/>
              <a:lstStyle/>
              <a:p>
                <a:r>
                  <a:rPr lang="en-US">
                    <a:noFill/>
                  </a:rPr>
                  <a:t> </a:t>
                </a:r>
              </a:p>
            </p:txBody>
          </p:sp>
        </mc:Fallback>
      </mc:AlternateContent>
    </p:spTree>
    <p:extLst>
      <p:ext uri="{BB962C8B-B14F-4D97-AF65-F5344CB8AC3E}">
        <p14:creationId xmlns:p14="http://schemas.microsoft.com/office/powerpoint/2010/main" val="2188515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1799</Words>
  <Application>Microsoft Office PowerPoint</Application>
  <PresentationFormat>Widescreen</PresentationFormat>
  <Paragraphs>97</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27</cp:revision>
  <dcterms:created xsi:type="dcterms:W3CDTF">2017-06-16T13:06:21Z</dcterms:created>
  <dcterms:modified xsi:type="dcterms:W3CDTF">2023-08-09T21:14:29Z</dcterms:modified>
</cp:coreProperties>
</file>