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1" r:id="rId6"/>
    <p:sldId id="292" r:id="rId7"/>
    <p:sldId id="293" r:id="rId8"/>
    <p:sldId id="296" r:id="rId9"/>
    <p:sldId id="299" r:id="rId10"/>
    <p:sldId id="297" r:id="rId11"/>
    <p:sldId id="300"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a:t>
            </a:r>
            <a:r>
              <a:rPr lang="en-US" sz="1200" kern="1200">
                <a:solidFill>
                  <a:schemeClr val="tx1"/>
                </a:solidFill>
                <a:effectLst/>
                <a:latin typeface="+mn-lt"/>
                <a:ea typeface="+mn-ea"/>
                <a:cs typeface="+mn-cs"/>
              </a:rPr>
              <a:t>of a triangle </a:t>
            </a:r>
            <a:r>
              <a:rPr lang="en-US" sz="1200" kern="1200" dirty="0">
                <a:solidFill>
                  <a:schemeClr val="tx1"/>
                </a:solidFill>
                <a:effectLst/>
                <a:latin typeface="+mn-lt"/>
                <a:ea typeface="+mn-ea"/>
                <a:cs typeface="+mn-cs"/>
              </a:rPr>
              <a:t>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60704"/>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Calculating Area</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734927" y="2348557"/>
                <a:ext cx="265521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=2⋅5=</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734927" y="2348557"/>
                <a:ext cx="2655214" cy="369332"/>
              </a:xfrm>
              <a:prstGeom prst="rect">
                <a:avLst/>
              </a:prstGeom>
              <a:blipFill>
                <a:blip r:embed="rId3"/>
                <a:stretch>
                  <a:fillRect l="-2299" r="-690" b="-13115"/>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06547C43-5BBD-4D11-8F90-449FC7D793CB}"/>
              </a:ext>
            </a:extLst>
          </p:cNvPr>
          <p:cNvPicPr>
            <a:picLocks noChangeAspect="1"/>
          </p:cNvPicPr>
          <p:nvPr/>
        </p:nvPicPr>
        <p:blipFill>
          <a:blip r:embed="rId4"/>
          <a:stretch>
            <a:fillRect/>
          </a:stretch>
        </p:blipFill>
        <p:spPr>
          <a:xfrm>
            <a:off x="367649" y="1691521"/>
            <a:ext cx="5447619" cy="4028571"/>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43BDF51-FBDB-4F27-B14B-7399C00443F7}"/>
                  </a:ext>
                </a:extLst>
              </p:cNvPr>
              <p:cNvSpPr txBox="1"/>
              <p:nvPr/>
            </p:nvSpPr>
            <p:spPr>
              <a:xfrm>
                <a:off x="6734927" y="3101589"/>
                <a:ext cx="26623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=5⋅6=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4" name="TextBox 13">
                <a:extLst>
                  <a:ext uri="{FF2B5EF4-FFF2-40B4-BE49-F238E27FC236}">
                    <a16:creationId xmlns:a16="http://schemas.microsoft.com/office/drawing/2014/main" id="{243BDF51-FBDB-4F27-B14B-7399C00443F7}"/>
                  </a:ext>
                </a:extLst>
              </p:cNvPr>
              <p:cNvSpPr txBox="1">
                <a:spLocks noRot="1" noChangeAspect="1" noMove="1" noResize="1" noEditPoints="1" noAdjustHandles="1" noChangeArrowheads="1" noChangeShapeType="1" noTextEdit="1"/>
              </p:cNvSpPr>
              <p:nvPr/>
            </p:nvSpPr>
            <p:spPr>
              <a:xfrm>
                <a:off x="6734927" y="3101589"/>
                <a:ext cx="2662332" cy="369332"/>
              </a:xfrm>
              <a:prstGeom prst="rect">
                <a:avLst/>
              </a:prstGeom>
              <a:blipFill>
                <a:blip r:embed="rId5"/>
                <a:stretch>
                  <a:fillRect l="-2288" r="-458" b="-1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F7480C6B-D994-40BB-8B9A-2C3708E86BA4}"/>
                  </a:ext>
                </a:extLst>
              </p:cNvPr>
              <p:cNvSpPr txBox="1"/>
              <p:nvPr/>
            </p:nvSpPr>
            <p:spPr>
              <a:xfrm>
                <a:off x="6734927" y="3854621"/>
                <a:ext cx="283225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=12⋅3=</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5" name="TextBox 14">
                <a:extLst>
                  <a:ext uri="{FF2B5EF4-FFF2-40B4-BE49-F238E27FC236}">
                    <a16:creationId xmlns:a16="http://schemas.microsoft.com/office/drawing/2014/main" id="{F7480C6B-D994-40BB-8B9A-2C3708E86BA4}"/>
                  </a:ext>
                </a:extLst>
              </p:cNvPr>
              <p:cNvSpPr txBox="1">
                <a:spLocks noRot="1" noChangeAspect="1" noMove="1" noResize="1" noEditPoints="1" noAdjustHandles="1" noChangeArrowheads="1" noChangeShapeType="1" noTextEdit="1"/>
              </p:cNvSpPr>
              <p:nvPr/>
            </p:nvSpPr>
            <p:spPr>
              <a:xfrm>
                <a:off x="6734927" y="3854621"/>
                <a:ext cx="2832250" cy="369332"/>
              </a:xfrm>
              <a:prstGeom prst="rect">
                <a:avLst/>
              </a:prstGeom>
              <a:blipFill>
                <a:blip r:embed="rId6"/>
                <a:stretch>
                  <a:fillRect l="-2155" r="-647"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0DC2A0A-FF10-4524-87FB-16FF513CDF81}"/>
                  </a:ext>
                </a:extLst>
              </p:cNvPr>
              <p:cNvSpPr txBox="1"/>
              <p:nvPr/>
            </p:nvSpPr>
            <p:spPr>
              <a:xfrm>
                <a:off x="6734927" y="4607653"/>
                <a:ext cx="432945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𝑇𝑜𝑡𝑎𝑙</m:t>
                          </m:r>
                        </m:sub>
                      </m:sSub>
                      <m:r>
                        <a:rPr lang="en-US" sz="2400" b="0" i="1" smtClean="0">
                          <a:latin typeface="Cambria Math" panose="02040503050406030204" pitchFamily="18" charset="0"/>
                        </a:rPr>
                        <m:t>=10+30+36=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76 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6" name="TextBox 15">
                <a:extLst>
                  <a:ext uri="{FF2B5EF4-FFF2-40B4-BE49-F238E27FC236}">
                    <a16:creationId xmlns:a16="http://schemas.microsoft.com/office/drawing/2014/main" id="{D0DC2A0A-FF10-4524-87FB-16FF513CDF81}"/>
                  </a:ext>
                </a:extLst>
              </p:cNvPr>
              <p:cNvSpPr txBox="1">
                <a:spLocks noRot="1" noChangeAspect="1" noMove="1" noResize="1" noEditPoints="1" noAdjustHandles="1" noChangeArrowheads="1" noChangeShapeType="1" noTextEdit="1"/>
              </p:cNvSpPr>
              <p:nvPr/>
            </p:nvSpPr>
            <p:spPr>
              <a:xfrm>
                <a:off x="6734927" y="4607653"/>
                <a:ext cx="4329455" cy="369332"/>
              </a:xfrm>
              <a:prstGeom prst="rect">
                <a:avLst/>
              </a:prstGeom>
              <a:blipFill>
                <a:blip r:embed="rId7"/>
                <a:stretch>
                  <a:fillRect l="-1268" r="-141" b="-16667"/>
                </a:stretch>
              </a:blipFill>
            </p:spPr>
            <p:txBody>
              <a:bodyPr/>
              <a:lstStyle/>
              <a:p>
                <a:r>
                  <a:rPr lang="en-US">
                    <a:noFill/>
                  </a:rPr>
                  <a:t> </a:t>
                </a:r>
              </a:p>
            </p:txBody>
          </p:sp>
        </mc:Fallback>
      </mc:AlternateContent>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2C1DF6F1-1066-4506-93B2-5C61FAEB3835}"/>
              </a:ext>
            </a:extLst>
          </p:cNvPr>
          <p:cNvGraphicFramePr>
            <a:graphicFrameLocks noGrp="1"/>
          </p:cNvGraphicFramePr>
          <p:nvPr>
            <p:extLst>
              <p:ext uri="{D42A27DB-BD31-4B8C-83A1-F6EECF244321}">
                <p14:modId xmlns:p14="http://schemas.microsoft.com/office/powerpoint/2010/main" val="3176261912"/>
              </p:ext>
            </p:extLst>
          </p:nvPr>
        </p:nvGraphicFramePr>
        <p:xfrm>
          <a:off x="1138149"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Metric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a:t>square </a:t>
                      </a:r>
                      <a:r>
                        <a:rPr lang="en-US" dirty="0"/>
                        <a:t>millimeters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mm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a:t>square </a:t>
                      </a:r>
                      <a:r>
                        <a:rPr lang="en-US" dirty="0"/>
                        <a:t>centimeters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cm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a:t>square </a:t>
                      </a:r>
                      <a:r>
                        <a:rPr lang="en-US" dirty="0"/>
                        <a:t>kilometers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km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a:t>square </a:t>
                      </a:r>
                      <a:r>
                        <a:rPr lang="en-US" dirty="0"/>
                        <a:t>meters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graphicFrame>
        <p:nvGraphicFramePr>
          <p:cNvPr id="5" name="Table 4">
            <a:extLst>
              <a:ext uri="{FF2B5EF4-FFF2-40B4-BE49-F238E27FC236}">
                <a16:creationId xmlns:a16="http://schemas.microsoft.com/office/drawing/2014/main" id="{5FC66147-1AC0-491A-9EE3-3C8E9A44C018}"/>
              </a:ext>
            </a:extLst>
          </p:cNvPr>
          <p:cNvGraphicFramePr>
            <a:graphicFrameLocks noGrp="1"/>
          </p:cNvGraphicFramePr>
          <p:nvPr>
            <p:extLst>
              <p:ext uri="{D42A27DB-BD31-4B8C-83A1-F6EECF244321}">
                <p14:modId xmlns:p14="http://schemas.microsoft.com/office/powerpoint/2010/main" val="2141966136"/>
              </p:ext>
            </p:extLst>
          </p:nvPr>
        </p:nvGraphicFramePr>
        <p:xfrm>
          <a:off x="6582311"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U.S. Customary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dirty="0"/>
                        <a:t>square inches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in.</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dirty="0"/>
                        <a:t>square feet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ft</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dirty="0"/>
                        <a:t>square yards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yd</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dirty="0"/>
                        <a:t>square miles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mi</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dirty="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dirty="0"/>
              <a:t>length</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Square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651BCD4-9427-49B5-B7A4-BFFDFCB4392A}"/>
              </a:ext>
            </a:extLst>
          </p:cNvPr>
          <p:cNvPicPr>
            <a:picLocks noChangeAspect="1"/>
          </p:cNvPicPr>
          <p:nvPr/>
        </p:nvPicPr>
        <p:blipFill>
          <a:blip r:embed="rId3"/>
          <a:stretch>
            <a:fillRect/>
          </a:stretch>
        </p:blipFill>
        <p:spPr>
          <a:xfrm>
            <a:off x="3415047" y="1270358"/>
            <a:ext cx="5361905" cy="2933333"/>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3945276" y="4336140"/>
                <a:ext cx="1232389"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𝑏h</m:t>
                      </m:r>
                    </m:oMath>
                  </m:oMathPara>
                </a14:m>
                <a:endParaRPr lang="en-US" sz="2400"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3945276" y="4336140"/>
                <a:ext cx="1232389"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3945276" y="5241906"/>
                <a:ext cx="3801810"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 ⋅4 </m:t>
                      </m:r>
                      <m:r>
                        <a:rPr lang="en-US" sz="2400" b="0" i="1" smtClean="0">
                          <a:latin typeface="Cambria Math" panose="02040503050406030204" pitchFamily="18" charset="0"/>
                        </a:rPr>
                        <m:t>𝑖𝑛</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20 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3945276" y="5241906"/>
                <a:ext cx="3801810" cy="691471"/>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8077225" y="2823238"/>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8077225" y="2823238"/>
                <a:ext cx="926344" cy="51860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8077225" y="3584642"/>
                <a:ext cx="287707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 ⋅2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8077225" y="3584642"/>
                <a:ext cx="2877070" cy="518604"/>
              </a:xfrm>
              <a:prstGeom prst="rect">
                <a:avLst/>
              </a:prstGeom>
              <a:blipFill>
                <a:blip r:embed="rId4"/>
                <a:stretch>
                  <a:fillRect/>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CF825606-0B4D-4399-A3E9-55919C4520E0}"/>
              </a:ext>
            </a:extLst>
          </p:cNvPr>
          <p:cNvPicPr>
            <a:picLocks noChangeAspect="1"/>
          </p:cNvPicPr>
          <p:nvPr/>
        </p:nvPicPr>
        <p:blipFill>
          <a:blip r:embed="rId5"/>
          <a:stretch>
            <a:fillRect/>
          </a:stretch>
        </p:blipFill>
        <p:spPr>
          <a:xfrm>
            <a:off x="369586" y="1397195"/>
            <a:ext cx="4855519" cy="4490848"/>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82CAEB3-58BD-4CD3-8D17-0C84CAEADF0D}"/>
                  </a:ext>
                </a:extLst>
              </p:cNvPr>
              <p:cNvSpPr txBox="1"/>
              <p:nvPr/>
            </p:nvSpPr>
            <p:spPr>
              <a:xfrm>
                <a:off x="8077225" y="4709096"/>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8" name="TextBox 7">
                <a:extLst>
                  <a:ext uri="{FF2B5EF4-FFF2-40B4-BE49-F238E27FC236}">
                    <a16:creationId xmlns:a16="http://schemas.microsoft.com/office/drawing/2014/main" id="{E82CAEB3-58BD-4CD3-8D17-0C84CAEADF0D}"/>
                  </a:ext>
                </a:extLst>
              </p:cNvPr>
              <p:cNvSpPr txBox="1">
                <a:spLocks noRot="1" noChangeAspect="1" noMove="1" noResize="1" noEditPoints="1" noAdjustHandles="1" noChangeArrowheads="1" noChangeShapeType="1" noTextEdit="1"/>
              </p:cNvSpPr>
              <p:nvPr/>
            </p:nvSpPr>
            <p:spPr>
              <a:xfrm>
                <a:off x="8077225" y="4709096"/>
                <a:ext cx="926344" cy="51860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0163CE5-A887-47B1-9931-C91413C6717E}"/>
                  </a:ext>
                </a:extLst>
              </p:cNvPr>
              <p:cNvSpPr txBox="1"/>
              <p:nvPr/>
            </p:nvSpPr>
            <p:spPr>
              <a:xfrm>
                <a:off x="8077225" y="5475055"/>
                <a:ext cx="282577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⋅1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30163CE5-A887-47B1-9931-C91413C6717E}"/>
                  </a:ext>
                </a:extLst>
              </p:cNvPr>
              <p:cNvSpPr txBox="1">
                <a:spLocks noRot="1" noChangeAspect="1" noMove="1" noResize="1" noEditPoints="1" noAdjustHandles="1" noChangeArrowheads="1" noChangeShapeType="1" noTextEdit="1"/>
              </p:cNvSpPr>
              <p:nvPr/>
            </p:nvSpPr>
            <p:spPr>
              <a:xfrm>
                <a:off x="8077225" y="5475055"/>
                <a:ext cx="2825774" cy="518604"/>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DEC453A-D649-400B-9335-00D98EF4EAB3}"/>
                  </a:ext>
                </a:extLst>
              </p:cNvPr>
              <p:cNvSpPr txBox="1"/>
              <p:nvPr/>
            </p:nvSpPr>
            <p:spPr>
              <a:xfrm>
                <a:off x="8077225" y="1397195"/>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11" name="TextBox 10">
                <a:extLst>
                  <a:ext uri="{FF2B5EF4-FFF2-40B4-BE49-F238E27FC236}">
                    <a16:creationId xmlns:a16="http://schemas.microsoft.com/office/drawing/2014/main" id="{EDEC453A-D649-400B-9335-00D98EF4EAB3}"/>
                  </a:ext>
                </a:extLst>
              </p:cNvPr>
              <p:cNvSpPr txBox="1">
                <a:spLocks noRot="1" noChangeAspect="1" noMove="1" noResize="1" noEditPoints="1" noAdjustHandles="1" noChangeArrowheads="1" noChangeShapeType="1" noTextEdit="1"/>
              </p:cNvSpPr>
              <p:nvPr/>
            </p:nvSpPr>
            <p:spPr>
              <a:xfrm>
                <a:off x="8077225" y="1397195"/>
                <a:ext cx="751168" cy="276999"/>
              </a:xfrm>
              <a:prstGeom prst="rect">
                <a:avLst/>
              </a:prstGeom>
              <a:blipFill>
                <a:blip r:embed="rId8"/>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691C6D2-94D9-4063-BF9E-E7C346401569}"/>
                  </a:ext>
                </a:extLst>
              </p:cNvPr>
              <p:cNvSpPr txBox="1"/>
              <p:nvPr/>
            </p:nvSpPr>
            <p:spPr>
              <a:xfrm>
                <a:off x="8077225" y="1916446"/>
                <a:ext cx="25292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6 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2691C6D2-94D9-4063-BF9E-E7C346401569}"/>
                  </a:ext>
                </a:extLst>
              </p:cNvPr>
              <p:cNvSpPr txBox="1">
                <a:spLocks noRot="1" noChangeAspect="1" noMove="1" noResize="1" noEditPoints="1" noAdjustHandles="1" noChangeArrowheads="1" noChangeShapeType="1" noTextEdit="1"/>
              </p:cNvSpPr>
              <p:nvPr/>
            </p:nvSpPr>
            <p:spPr>
              <a:xfrm>
                <a:off x="8077225" y="1916446"/>
                <a:ext cx="2529219" cy="276999"/>
              </a:xfrm>
              <a:prstGeom prst="rect">
                <a:avLst/>
              </a:prstGeom>
              <a:blipFill>
                <a:blip r:embed="rId9"/>
                <a:stretch>
                  <a:fillRect l="-1687" t="-4348" r="-723" b="-652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5E66753B-0619-4ED1-8D5A-5036C57ABDCA}"/>
              </a:ext>
            </a:extLst>
          </p:cNvPr>
          <p:cNvSpPr txBox="1"/>
          <p:nvPr/>
        </p:nvSpPr>
        <p:spPr>
          <a:xfrm>
            <a:off x="6407705" y="1611241"/>
            <a:ext cx="1118383" cy="369332"/>
          </a:xfrm>
          <a:prstGeom prst="rect">
            <a:avLst/>
          </a:prstGeom>
          <a:noFill/>
        </p:spPr>
        <p:txBody>
          <a:bodyPr wrap="none" rtlCol="0">
            <a:spAutoFit/>
          </a:bodyPr>
          <a:lstStyle/>
          <a:p>
            <a:r>
              <a:rPr lang="en-US" b="1" dirty="0"/>
              <a:t>Rectangle</a:t>
            </a:r>
          </a:p>
        </p:txBody>
      </p:sp>
      <p:sp>
        <p:nvSpPr>
          <p:cNvPr id="14" name="TextBox 13">
            <a:extLst>
              <a:ext uri="{FF2B5EF4-FFF2-40B4-BE49-F238E27FC236}">
                <a16:creationId xmlns:a16="http://schemas.microsoft.com/office/drawing/2014/main" id="{A08B7B92-4155-4E08-8498-04733A5122A1}"/>
              </a:ext>
            </a:extLst>
          </p:cNvPr>
          <p:cNvSpPr txBox="1"/>
          <p:nvPr/>
        </p:nvSpPr>
        <p:spPr>
          <a:xfrm>
            <a:off x="5936614" y="3369847"/>
            <a:ext cx="1589474" cy="369332"/>
          </a:xfrm>
          <a:prstGeom prst="rect">
            <a:avLst/>
          </a:prstGeom>
          <a:noFill/>
        </p:spPr>
        <p:txBody>
          <a:bodyPr wrap="none" rtlCol="0">
            <a:spAutoFit/>
          </a:bodyPr>
          <a:lstStyle/>
          <a:p>
            <a:r>
              <a:rPr lang="en-US" b="1" dirty="0"/>
              <a:t>Larger Triangle</a:t>
            </a:r>
          </a:p>
        </p:txBody>
      </p:sp>
      <p:sp>
        <p:nvSpPr>
          <p:cNvPr id="15" name="TextBox 14">
            <a:extLst>
              <a:ext uri="{FF2B5EF4-FFF2-40B4-BE49-F238E27FC236}">
                <a16:creationId xmlns:a16="http://schemas.microsoft.com/office/drawing/2014/main" id="{FC5CCF0E-F662-487D-9DBB-36E0534F0152}"/>
              </a:ext>
            </a:extLst>
          </p:cNvPr>
          <p:cNvSpPr txBox="1"/>
          <p:nvPr/>
        </p:nvSpPr>
        <p:spPr>
          <a:xfrm>
            <a:off x="5811195" y="5227700"/>
            <a:ext cx="1714893" cy="369332"/>
          </a:xfrm>
          <a:prstGeom prst="rect">
            <a:avLst/>
          </a:prstGeom>
          <a:noFill/>
        </p:spPr>
        <p:txBody>
          <a:bodyPr wrap="none" rtlCol="0">
            <a:spAutoFit/>
          </a:bodyPr>
          <a:lstStyle/>
          <a:p>
            <a:r>
              <a:rPr lang="en-US" b="1" dirty="0"/>
              <a:t>Smaller Triangle</a:t>
            </a:r>
          </a:p>
        </p:txBody>
      </p:sp>
      <p:sp>
        <p:nvSpPr>
          <p:cNvPr id="7" name="TextBox 6">
            <a:extLst>
              <a:ext uri="{FF2B5EF4-FFF2-40B4-BE49-F238E27FC236}">
                <a16:creationId xmlns:a16="http://schemas.microsoft.com/office/drawing/2014/main" id="{7C9C9B25-03C4-499F-AAF4-3350F6FF0FBA}"/>
              </a:ext>
            </a:extLst>
          </p:cNvPr>
          <p:cNvSpPr txBox="1"/>
          <p:nvPr/>
        </p:nvSpPr>
        <p:spPr>
          <a:xfrm>
            <a:off x="554804" y="1793335"/>
            <a:ext cx="1196161" cy="523220"/>
          </a:xfrm>
          <a:prstGeom prst="rect">
            <a:avLst/>
          </a:prstGeom>
          <a:noFill/>
        </p:spPr>
        <p:txBody>
          <a:bodyPr wrap="none" rtlCol="0">
            <a:spAutoFit/>
          </a:bodyPr>
          <a:lstStyle/>
          <a:p>
            <a:r>
              <a:rPr lang="en-US" sz="2800" b="1" dirty="0"/>
              <a:t>10 cm</a:t>
            </a:r>
            <a:r>
              <a:rPr lang="en-US" sz="2800" b="1" baseline="30000" dirty="0"/>
              <a:t>2</a:t>
            </a:r>
          </a:p>
        </p:txBody>
      </p:sp>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dirty="0">
                <a:solidFill>
                  <a:schemeClr val="accent1"/>
                </a:solidFill>
              </a:rPr>
              <a:t>Step 1: </a:t>
            </a:r>
            <a:r>
              <a:rPr lang="en-US" dirty="0"/>
              <a:t>Find the area of the rectangle.</a:t>
            </a:r>
          </a:p>
        </p:txBody>
      </p:sp>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dirty="0">
                <a:solidFill>
                  <a:schemeClr val="accent1"/>
                </a:solidFill>
              </a:rPr>
              <a:t>Step 2: </a:t>
            </a:r>
            <a:r>
              <a:rPr lang="en-US" dirty="0"/>
              <a:t>Find the area of the square.</a:t>
            </a:r>
          </a:p>
        </p:txBody>
      </p:sp>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dirty="0">
                <a:solidFill>
                  <a:schemeClr val="accent1"/>
                </a:solidFill>
              </a:rPr>
              <a:t>Step 3: </a:t>
            </a:r>
            <a:r>
              <a:rPr lang="en-US" dirty="0"/>
              <a:t>Find the difference between the two areas.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4348" r="-434"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4444" r="-3333"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4444" r="-779" b="-3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4348" r="-296"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878</Words>
  <Application>Microsoft Office PowerPoint</Application>
  <PresentationFormat>Widescreen</PresentationFormat>
  <Paragraphs>80</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22</cp:revision>
  <dcterms:created xsi:type="dcterms:W3CDTF">2017-06-16T13:06:21Z</dcterms:created>
  <dcterms:modified xsi:type="dcterms:W3CDTF">2023-08-09T21:20:08Z</dcterms:modified>
</cp:coreProperties>
</file>