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36"/>
  </p:notesMasterIdLst>
  <p:sldIdLst>
    <p:sldId id="256" r:id="rId3"/>
    <p:sldId id="257" r:id="rId4"/>
    <p:sldId id="298" r:id="rId5"/>
    <p:sldId id="328" r:id="rId6"/>
    <p:sldId id="377" r:id="rId7"/>
    <p:sldId id="291" r:id="rId8"/>
    <p:sldId id="300" r:id="rId9"/>
    <p:sldId id="292" r:id="rId10"/>
    <p:sldId id="293" r:id="rId11"/>
    <p:sldId id="294" r:id="rId12"/>
    <p:sldId id="301" r:id="rId13"/>
    <p:sldId id="329" r:id="rId14"/>
    <p:sldId id="365" r:id="rId15"/>
    <p:sldId id="295" r:id="rId16"/>
    <p:sldId id="303" r:id="rId17"/>
    <p:sldId id="296" r:id="rId18"/>
    <p:sldId id="297" r:id="rId19"/>
    <p:sldId id="364" r:id="rId20"/>
    <p:sldId id="366" r:id="rId21"/>
    <p:sldId id="367" r:id="rId22"/>
    <p:sldId id="305" r:id="rId23"/>
    <p:sldId id="368" r:id="rId24"/>
    <p:sldId id="369" r:id="rId25"/>
    <p:sldId id="370" r:id="rId26"/>
    <p:sldId id="371" r:id="rId27"/>
    <p:sldId id="372" r:id="rId28"/>
    <p:sldId id="373" r:id="rId29"/>
    <p:sldId id="306" r:id="rId30"/>
    <p:sldId id="374" r:id="rId31"/>
    <p:sldId id="375" r:id="rId32"/>
    <p:sldId id="302" r:id="rId33"/>
    <p:sldId id="376" r:id="rId34"/>
    <p:sldId id="278" r:id="rId3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A7E83"/>
    <a:srgbClr val="2FBEBB"/>
    <a:srgbClr val="FF818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4" autoAdjust="0"/>
    <p:restoredTop sz="84841" autoAdjust="0"/>
  </p:normalViewPr>
  <p:slideViewPr>
    <p:cSldViewPr snapToGrid="0">
      <p:cViewPr varScale="1">
        <p:scale>
          <a:sx n="94" d="100"/>
          <a:sy n="94" d="100"/>
        </p:scale>
        <p:origin x="1230" y="78"/>
      </p:cViewPr>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theme" Target="theme/theme1.xml"/><Relationship Id="rId21" Type="http://schemas.openxmlformats.org/officeDocument/2006/relationships/slide" Target="slides/slide19.xml"/><Relationship Id="rId34" Type="http://schemas.openxmlformats.org/officeDocument/2006/relationships/slide" Target="slides/slide32.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8" Type="http://schemas.openxmlformats.org/officeDocument/2006/relationships/slide" Target="slides/slide6.xml"/><Relationship Id="rId3"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A3797E1-4A27-405C-ACD3-B96D27A99F5F}" type="datetimeFigureOut">
              <a:rPr lang="en-US" smtClean="0"/>
              <a:t>8/2/2023</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EC611CA-4268-4E72-8BFC-C641B4C40515}" type="slidenum">
              <a:rPr lang="en-US" smtClean="0"/>
              <a:t>‹#›</a:t>
            </a:fld>
            <a:endParaRPr lang="en-US" dirty="0"/>
          </a:p>
        </p:txBody>
      </p:sp>
    </p:spTree>
    <p:extLst>
      <p:ext uri="{BB962C8B-B14F-4D97-AF65-F5344CB8AC3E}">
        <p14:creationId xmlns:p14="http://schemas.microsoft.com/office/powerpoint/2010/main" val="22313306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1</a:t>
            </a:fld>
            <a:endParaRPr lang="en-US" dirty="0"/>
          </a:p>
        </p:txBody>
      </p:sp>
    </p:spTree>
    <p:extLst>
      <p:ext uri="{BB962C8B-B14F-4D97-AF65-F5344CB8AC3E}">
        <p14:creationId xmlns:p14="http://schemas.microsoft.com/office/powerpoint/2010/main" val="128823130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When we </a:t>
            </a:r>
            <a:r>
              <a:rPr lang="en-US" sz="1200" i="1" kern="1200" dirty="0">
                <a:solidFill>
                  <a:schemeClr val="tx1"/>
                </a:solidFill>
                <a:effectLst/>
                <a:latin typeface="+mn-lt"/>
                <a:ea typeface="+mn-ea"/>
                <a:cs typeface="+mn-cs"/>
              </a:rPr>
              <a:t>divide </a:t>
            </a:r>
            <a:r>
              <a:rPr lang="en-US" sz="1200" kern="1200" dirty="0">
                <a:solidFill>
                  <a:schemeClr val="tx1"/>
                </a:solidFill>
                <a:effectLst/>
                <a:latin typeface="+mn-lt"/>
                <a:ea typeface="+mn-ea"/>
                <a:cs typeface="+mn-cs"/>
              </a:rPr>
              <a:t>tasks and </a:t>
            </a:r>
            <a:r>
              <a:rPr lang="en-US" sz="1200" i="1" kern="1200" dirty="0">
                <a:solidFill>
                  <a:schemeClr val="tx1"/>
                </a:solidFill>
                <a:effectLst/>
                <a:latin typeface="+mn-lt"/>
                <a:ea typeface="+mn-ea"/>
                <a:cs typeface="+mn-cs"/>
              </a:rPr>
              <a:t>specialize</a:t>
            </a:r>
            <a:r>
              <a:rPr lang="en-US" sz="1200" kern="1200" dirty="0">
                <a:solidFill>
                  <a:schemeClr val="tx1"/>
                </a:solidFill>
                <a:effectLst/>
                <a:latin typeface="+mn-lt"/>
                <a:ea typeface="+mn-ea"/>
                <a:cs typeface="+mn-cs"/>
              </a:rPr>
              <a:t> in doing the things that we do best, we can produce more for everyone. Why does this increase production?</a:t>
            </a:r>
          </a:p>
        </p:txBody>
      </p:sp>
      <p:sp>
        <p:nvSpPr>
          <p:cNvPr id="4" name="Slide Number Placeholder 3"/>
          <p:cNvSpPr>
            <a:spLocks noGrp="1"/>
          </p:cNvSpPr>
          <p:nvPr>
            <p:ph type="sldNum" sz="quarter" idx="5"/>
          </p:nvPr>
        </p:nvSpPr>
        <p:spPr/>
        <p:txBody>
          <a:bodyPr/>
          <a:lstStyle/>
          <a:p>
            <a:fld id="{DEC611CA-4268-4E72-8BFC-C641B4C40515}" type="slidenum">
              <a:rPr lang="en-US" smtClean="0"/>
              <a:t>10</a:t>
            </a:fld>
            <a:endParaRPr lang="en-US" dirty="0"/>
          </a:p>
        </p:txBody>
      </p:sp>
    </p:spTree>
    <p:extLst>
      <p:ext uri="{BB962C8B-B14F-4D97-AF65-F5344CB8AC3E}">
        <p14:creationId xmlns:p14="http://schemas.microsoft.com/office/powerpoint/2010/main" val="213001676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When we divide and subdivide the tasks involved with production, workers and businesses can produce a greater quantity of output. Specialization allows people to focus on the part of the production process where they have an advantage. Specialized workers usually learn their jobs well enough to innovate and do their work faster and better. Economies of scale holds that as the level of production increases, the cost per unit decreases.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11</a:t>
            </a:fld>
            <a:endParaRPr lang="en-US" dirty="0"/>
          </a:p>
        </p:txBody>
      </p:sp>
    </p:spTree>
    <p:extLst>
      <p:ext uri="{BB962C8B-B14F-4D97-AF65-F5344CB8AC3E}">
        <p14:creationId xmlns:p14="http://schemas.microsoft.com/office/powerpoint/2010/main" val="223923489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Specialization only makes sense if workers can use their pay to purchase the other goods and services that they need. In short, specialization requires trade. For example, with specialization, you do not need to know how to sew if you need new clothes, as you can purchase them from a store.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12</a:t>
            </a:fld>
            <a:endParaRPr lang="en-US" dirty="0"/>
          </a:p>
        </p:txBody>
      </p:sp>
    </p:spTree>
    <p:extLst>
      <p:ext uri="{BB962C8B-B14F-4D97-AF65-F5344CB8AC3E}">
        <p14:creationId xmlns:p14="http://schemas.microsoft.com/office/powerpoint/2010/main" val="209783764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Suppose you get a summer job at a factory that makes the board game Monopoly. There are several different pieces you need to make in order to create a single sellable Monopoly game. There is the actual game board that you play on, the different game pieces such as the thimble and the hat, the fake money, the different property cards, and so on. Would it make more sense for you to be in charge of creating an entire Monopoly game or specializing in creating one of the components? Why? If you were to specialize, which component would you most want to make?</a:t>
            </a:r>
          </a:p>
          <a:p>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13</a:t>
            </a:fld>
            <a:endParaRPr lang="en-US" dirty="0"/>
          </a:p>
        </p:txBody>
      </p:sp>
    </p:spTree>
    <p:extLst>
      <p:ext uri="{BB962C8B-B14F-4D97-AF65-F5344CB8AC3E}">
        <p14:creationId xmlns:p14="http://schemas.microsoft.com/office/powerpoint/2010/main" val="303506383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So why should </a:t>
            </a:r>
            <a:r>
              <a:rPr lang="en-US" sz="1200" i="1" kern="1200" dirty="0">
                <a:solidFill>
                  <a:schemeClr val="tx1"/>
                </a:solidFill>
                <a:effectLst/>
                <a:latin typeface="+mn-lt"/>
                <a:ea typeface="+mn-ea"/>
                <a:cs typeface="+mn-cs"/>
              </a:rPr>
              <a:t>you</a:t>
            </a:r>
            <a:r>
              <a:rPr lang="en-US" sz="1200" kern="1200" dirty="0">
                <a:solidFill>
                  <a:schemeClr val="tx1"/>
                </a:solidFill>
                <a:effectLst/>
                <a:latin typeface="+mn-lt"/>
                <a:ea typeface="+mn-ea"/>
                <a:cs typeface="+mn-cs"/>
              </a:rPr>
              <a:t> study economics? Economics is not a collection of facts to memorize; it is an approach to problem-solving. Virtually every major problem facing both individuals and the world today has an economic dimension, and while economics cannot solve all these problems, it can illuminate the different choices and give an approach towards dealing with them.</a:t>
            </a:r>
          </a:p>
        </p:txBody>
      </p:sp>
      <p:sp>
        <p:nvSpPr>
          <p:cNvPr id="4" name="Slide Number Placeholder 3"/>
          <p:cNvSpPr>
            <a:spLocks noGrp="1"/>
          </p:cNvSpPr>
          <p:nvPr>
            <p:ph type="sldNum" sz="quarter" idx="5"/>
          </p:nvPr>
        </p:nvSpPr>
        <p:spPr/>
        <p:txBody>
          <a:bodyPr/>
          <a:lstStyle/>
          <a:p>
            <a:fld id="{DEC611CA-4268-4E72-8BFC-C641B4C40515}" type="slidenum">
              <a:rPr lang="en-US" smtClean="0"/>
              <a:t>14</a:t>
            </a:fld>
            <a:endParaRPr lang="en-US" dirty="0"/>
          </a:p>
        </p:txBody>
      </p:sp>
    </p:spTree>
    <p:extLst>
      <p:ext uri="{BB962C8B-B14F-4D97-AF65-F5344CB8AC3E}">
        <p14:creationId xmlns:p14="http://schemas.microsoft.com/office/powerpoint/2010/main" val="59662171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Economics is divided into two major parts: macroeconomics and microeconomics.</a:t>
            </a:r>
          </a:p>
        </p:txBody>
      </p:sp>
      <p:sp>
        <p:nvSpPr>
          <p:cNvPr id="4" name="Slide Number Placeholder 3"/>
          <p:cNvSpPr>
            <a:spLocks noGrp="1"/>
          </p:cNvSpPr>
          <p:nvPr>
            <p:ph type="sldNum" sz="quarter" idx="5"/>
          </p:nvPr>
        </p:nvSpPr>
        <p:spPr/>
        <p:txBody>
          <a:bodyPr/>
          <a:lstStyle/>
          <a:p>
            <a:fld id="{DEC611CA-4268-4E72-8BFC-C641B4C40515}" type="slidenum">
              <a:rPr lang="en-US" smtClean="0"/>
              <a:t>15</a:t>
            </a:fld>
            <a:endParaRPr lang="en-US" dirty="0"/>
          </a:p>
        </p:txBody>
      </p:sp>
    </p:spTree>
    <p:extLst>
      <p:ext uri="{BB962C8B-B14F-4D97-AF65-F5344CB8AC3E}">
        <p14:creationId xmlns:p14="http://schemas.microsoft.com/office/powerpoint/2010/main" val="306758224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Microeconomics focuses on how individuals and firms make decisions. In a microeconomics class, you will learn about consumer and firm behavior, how markets for labor and other resources work, and why markets sometimes fail.</a:t>
            </a:r>
          </a:p>
        </p:txBody>
      </p:sp>
      <p:sp>
        <p:nvSpPr>
          <p:cNvPr id="4" name="Slide Number Placeholder 3"/>
          <p:cNvSpPr>
            <a:spLocks noGrp="1"/>
          </p:cNvSpPr>
          <p:nvPr>
            <p:ph type="sldNum" sz="quarter" idx="5"/>
          </p:nvPr>
        </p:nvSpPr>
        <p:spPr/>
        <p:txBody>
          <a:bodyPr/>
          <a:lstStyle/>
          <a:p>
            <a:fld id="{DEC611CA-4268-4E72-8BFC-C641B4C40515}" type="slidenum">
              <a:rPr lang="en-US" smtClean="0"/>
              <a:t>16</a:t>
            </a:fld>
            <a:endParaRPr lang="en-US" dirty="0"/>
          </a:p>
        </p:txBody>
      </p:sp>
    </p:spTree>
    <p:extLst>
      <p:ext uri="{BB962C8B-B14F-4D97-AF65-F5344CB8AC3E}">
        <p14:creationId xmlns:p14="http://schemas.microsoft.com/office/powerpoint/2010/main" val="324484469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Macroeconomics looks at the economy as a whole, focusing on goals like growth in the standard of living, unemployment, and inflation. In a macroeconomics class, you will learn how monetary policy and fiscal policy can help us in guiding the economy towards overall goals.</a:t>
            </a:r>
          </a:p>
        </p:txBody>
      </p:sp>
      <p:sp>
        <p:nvSpPr>
          <p:cNvPr id="4" name="Slide Number Placeholder 3"/>
          <p:cNvSpPr>
            <a:spLocks noGrp="1"/>
          </p:cNvSpPr>
          <p:nvPr>
            <p:ph type="sldNum" sz="quarter" idx="5"/>
          </p:nvPr>
        </p:nvSpPr>
        <p:spPr/>
        <p:txBody>
          <a:bodyPr/>
          <a:lstStyle/>
          <a:p>
            <a:fld id="{DEC611CA-4268-4E72-8BFC-C641B4C40515}" type="slidenum">
              <a:rPr lang="en-US" smtClean="0"/>
              <a:t>17</a:t>
            </a:fld>
            <a:endParaRPr lang="en-US" dirty="0"/>
          </a:p>
        </p:txBody>
      </p:sp>
    </p:spTree>
    <p:extLst>
      <p:ext uri="{BB962C8B-B14F-4D97-AF65-F5344CB8AC3E}">
        <p14:creationId xmlns:p14="http://schemas.microsoft.com/office/powerpoint/2010/main" val="14003713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Economists see the world differently than others.  They go behind the scenes and beneath the surface to find out why people make the choices we make.</a:t>
            </a:r>
          </a:p>
          <a:p>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19</a:t>
            </a:fld>
            <a:endParaRPr lang="en-US"/>
          </a:p>
        </p:txBody>
      </p:sp>
    </p:spTree>
    <p:extLst>
      <p:ext uri="{BB962C8B-B14F-4D97-AF65-F5344CB8AC3E}">
        <p14:creationId xmlns:p14="http://schemas.microsoft.com/office/powerpoint/2010/main" val="216691495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kern="1200" dirty="0">
                <a:solidFill>
                  <a:schemeClr val="tx1"/>
                </a:solidFill>
                <a:effectLst/>
                <a:latin typeface="+mn-lt"/>
                <a:ea typeface="+mn-ea"/>
                <a:cs typeface="+mn-cs"/>
              </a:rPr>
              <a:t>One of the most influential economists in modern times was John Maynard Keynes. </a:t>
            </a:r>
            <a:r>
              <a:rPr lang="en-US" sz="1200" dirty="0">
                <a:solidFill>
                  <a:schemeClr val="bg1"/>
                </a:solidFill>
              </a:rPr>
              <a:t>He famously wrote, “[Economics] is a method rather than a doctrine, an apparatus of the mind, a technique of thinking, which helps its possessor to draw correct conclusions.”</a:t>
            </a:r>
            <a:endParaRPr lang="en-US" sz="1200" b="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 </a:t>
            </a:r>
          </a:p>
        </p:txBody>
      </p:sp>
      <p:sp>
        <p:nvSpPr>
          <p:cNvPr id="4" name="Slide Number Placeholder 3"/>
          <p:cNvSpPr>
            <a:spLocks noGrp="1"/>
          </p:cNvSpPr>
          <p:nvPr>
            <p:ph type="sldNum" sz="quarter" idx="5"/>
          </p:nvPr>
        </p:nvSpPr>
        <p:spPr/>
        <p:txBody>
          <a:bodyPr/>
          <a:lstStyle/>
          <a:p>
            <a:fld id="{DEC611CA-4268-4E72-8BFC-C641B4C40515}" type="slidenum">
              <a:rPr lang="en-US" smtClean="0"/>
              <a:t>20</a:t>
            </a:fld>
            <a:endParaRPr lang="en-US"/>
          </a:p>
        </p:txBody>
      </p:sp>
    </p:spTree>
    <p:extLst>
      <p:ext uri="{BB962C8B-B14F-4D97-AF65-F5344CB8AC3E}">
        <p14:creationId xmlns:p14="http://schemas.microsoft.com/office/powerpoint/2010/main" val="91590167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What is economics, and why should you study it? Economics may not be what you think it is. It is not primarily about money or finance or the stock market, although these are all things that economists study. It is not the study of business.</a:t>
            </a:r>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2</a:t>
            </a:fld>
            <a:endParaRPr lang="en-US" dirty="0"/>
          </a:p>
        </p:txBody>
      </p:sp>
    </p:spTree>
    <p:extLst>
      <p:ext uri="{BB962C8B-B14F-4D97-AF65-F5344CB8AC3E}">
        <p14:creationId xmlns:p14="http://schemas.microsoft.com/office/powerpoint/2010/main" val="91590167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kern="1200" dirty="0">
                <a:solidFill>
                  <a:schemeClr val="tx1"/>
                </a:solidFill>
                <a:effectLst/>
                <a:latin typeface="+mn-lt"/>
                <a:ea typeface="+mn-ea"/>
                <a:cs typeface="+mn-cs"/>
              </a:rPr>
              <a:t>A theory is a simplified representation of how two or more variables interact with each other. The purpose of a theory is to take a complex, real-world issue and simplify it down to its essentials. A theory is a more abstract representation, while a model is a more applied or empirical representation. We use models to test theories, but for this course we will use the terms interchangeably.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21</a:t>
            </a:fld>
            <a:endParaRPr lang="en-US"/>
          </a:p>
        </p:txBody>
      </p:sp>
    </p:spTree>
    <p:extLst>
      <p:ext uri="{BB962C8B-B14F-4D97-AF65-F5344CB8AC3E}">
        <p14:creationId xmlns:p14="http://schemas.microsoft.com/office/powerpoint/2010/main" val="412257547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 good economic model to start with is the Circular Flow Diagram.  This model describes how a large economy like the U.S. works between two groups – households and firms – to produce $20 trillion in goods and services each year.</a:t>
            </a:r>
          </a:p>
          <a:p>
            <a:r>
              <a:rPr lang="en-US" sz="1200" kern="1200" dirty="0">
                <a:solidFill>
                  <a:schemeClr val="tx1"/>
                </a:solidFill>
                <a:effectLst/>
                <a:latin typeface="+mn-lt"/>
                <a:ea typeface="+mn-ea"/>
                <a:cs typeface="+mn-cs"/>
              </a:rPr>
              <a:t>The two groups are represented in small boxes, and the arrows describe the direction that economic activity flows.  At the Top in “A”, Firms sell Goods and Services to Households, which then pay the firms in “B” at the bottom.</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To make all the Goods and Services, Firms rely on Households to provide labor, noted as C, and the Firms, in turn, pay for those Factors of Production with the “Wages, Salaries and Benefits” shown in “D”.</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This simple model describes both our theory of how Markets work and can be used to show how money moves through the economy.  When you buy groceries or get a hair cut for $20, you receive these Goods and Services (A) and then pay for them in “B”.  But to get those groceries or hair cut, someone had to offer their Labor Services (C) to the firms… and the firms had to pay them Wages (in “D”) to get you what you need.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22</a:t>
            </a:fld>
            <a:endParaRPr lang="en-US"/>
          </a:p>
        </p:txBody>
      </p:sp>
    </p:spTree>
    <p:extLst>
      <p:ext uri="{BB962C8B-B14F-4D97-AF65-F5344CB8AC3E}">
        <p14:creationId xmlns:p14="http://schemas.microsoft.com/office/powerpoint/2010/main" val="275481836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There are at least three ways that societies organize an economy. Traditional economies organize their economic affairs the way they have always done (i.e. according to tradition). In a command economy, economic effort is devoted to goals passed down from a ruler or ruling class. In a market economy, decision-making is decentralized.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23</a:t>
            </a:fld>
            <a:endParaRPr lang="en-US"/>
          </a:p>
        </p:txBody>
      </p:sp>
    </p:spTree>
    <p:extLst>
      <p:ext uri="{BB962C8B-B14F-4D97-AF65-F5344CB8AC3E}">
        <p14:creationId xmlns:p14="http://schemas.microsoft.com/office/powerpoint/2010/main" val="258855694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Traditional economies are the oldest economic system and are used in parts of Asia, Africa, and South America. In traditional economies, occupations stay in the family, and most families are farmers who grow the crops using traditional methods. Because tradition drives the way of life, there is little economic progress or development.</a:t>
            </a: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24</a:t>
            </a:fld>
            <a:endParaRPr lang="en-US"/>
          </a:p>
        </p:txBody>
      </p:sp>
    </p:spTree>
    <p:extLst>
      <p:ext uri="{BB962C8B-B14F-4D97-AF65-F5344CB8AC3E}">
        <p14:creationId xmlns:p14="http://schemas.microsoft.com/office/powerpoint/2010/main" val="256503780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 a command economy, economic effort is devoted to goals passed down from a ruler or ruling class. Ancient Egypt was a good example: a large part of economic life was devoted to building pyramids. In a command economy, the government decides what goods and services will be produced and what prices it will charge for them.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25</a:t>
            </a:fld>
            <a:endParaRPr lang="en-US"/>
          </a:p>
        </p:txBody>
      </p:sp>
    </p:spTree>
    <p:extLst>
      <p:ext uri="{BB962C8B-B14F-4D97-AF65-F5344CB8AC3E}">
        <p14:creationId xmlns:p14="http://schemas.microsoft.com/office/powerpoint/2010/main" val="255411969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Although command economies have a very centralized structure for economic decisions, market economies are very decentralized. A market is an institution that brings together buyers and sellers of goods or services, who may be either individuals or businesses. The New York Stock Exchange is a prime example of a market which brings buyers and sellers together. Market economies are based on private enterprise: private individuals own and operate the means of production (resources and businesses). </a:t>
            </a:r>
            <a:r>
              <a:rPr lang="en-US" sz="1200" dirty="0">
                <a:solidFill>
                  <a:schemeClr val="bg1"/>
                </a:solidFill>
              </a:rPr>
              <a:t>Businesses supply goods and services based on demand. </a:t>
            </a: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26</a:t>
            </a:fld>
            <a:endParaRPr lang="en-US"/>
          </a:p>
        </p:txBody>
      </p:sp>
    </p:spTree>
    <p:extLst>
      <p:ext uri="{BB962C8B-B14F-4D97-AF65-F5344CB8AC3E}">
        <p14:creationId xmlns:p14="http://schemas.microsoft.com/office/powerpoint/2010/main" val="249997628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Suppose you are creating a new smartphone app. Your idea is to set up the parameters for a new society in which players can create, build, conquer, sell, and make purchases. Would you set up the new society to be a traditional economy, a command economy, or a market-oriented economy? Why? Which type do you think would make the most enjoyable game?</a:t>
            </a:r>
          </a:p>
          <a:p>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27</a:t>
            </a:fld>
            <a:endParaRPr lang="en-US"/>
          </a:p>
        </p:txBody>
      </p:sp>
    </p:spTree>
    <p:extLst>
      <p:ext uri="{BB962C8B-B14F-4D97-AF65-F5344CB8AC3E}">
        <p14:creationId xmlns:p14="http://schemas.microsoft.com/office/powerpoint/2010/main" val="182299019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dirty="0">
                <a:solidFill>
                  <a:schemeClr val="bg1"/>
                </a:solidFill>
              </a:rPr>
              <a:t>Most economies in the real world are mixed; they combine elements of command and market (and even traditional) systems. The U.S. economy is positioned toward the market-oriented end of the spectrum. Many countries in Europe and Latin America, while primarily market-oriented, have a greater degree of government involvement in economic decisions than the U.S. economy. China and Russia, while over the past several decades have moved more in the direction of having a market-oriented system, remain closer to the command economy end of the spectrum.</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dirty="0">
              <a:solidFill>
                <a:schemeClr val="bg1"/>
              </a:solidFill>
            </a:endParaRPr>
          </a:p>
          <a:p>
            <a:pPr marL="0" indent="0">
              <a:buFont typeface="Arial" panose="020B0604020202020204" pitchFamily="34" charset="0"/>
              <a:buNone/>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28</a:t>
            </a:fld>
            <a:endParaRPr lang="en-US"/>
          </a:p>
        </p:txBody>
      </p:sp>
    </p:spTree>
    <p:extLst>
      <p:ext uri="{BB962C8B-B14F-4D97-AF65-F5344CB8AC3E}">
        <p14:creationId xmlns:p14="http://schemas.microsoft.com/office/powerpoint/2010/main" val="296935601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Markets and government regulations are always entangled. There is no such thing as an absolutely free market. Regulations define the "rules of the game" in the economy. The degree of regulation increases from economies that are primarily market-oriented to those that are primarily command-oriented.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29</a:t>
            </a:fld>
            <a:endParaRPr lang="en-US"/>
          </a:p>
        </p:txBody>
      </p:sp>
    </p:spTree>
    <p:extLst>
      <p:ext uri="{BB962C8B-B14F-4D97-AF65-F5344CB8AC3E}">
        <p14:creationId xmlns:p14="http://schemas.microsoft.com/office/powerpoint/2010/main" val="149710204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Globalization is the trend in which buying and selling in markets have increasingly crossed national borders. Improvements in shipping and innovations in computing and telecommunications have contributed to globalization.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30</a:t>
            </a:fld>
            <a:endParaRPr lang="en-US"/>
          </a:p>
        </p:txBody>
      </p:sp>
    </p:spTree>
    <p:extLst>
      <p:ext uri="{BB962C8B-B14F-4D97-AF65-F5344CB8AC3E}">
        <p14:creationId xmlns:p14="http://schemas.microsoft.com/office/powerpoint/2010/main" val="29116089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Economics is the study of how people make decisions in the face of scarcity. Sometimes, it is called the science of scarcity!</a:t>
            </a:r>
          </a:p>
        </p:txBody>
      </p:sp>
      <p:sp>
        <p:nvSpPr>
          <p:cNvPr id="4" name="Slide Number Placeholder 3"/>
          <p:cNvSpPr>
            <a:spLocks noGrp="1"/>
          </p:cNvSpPr>
          <p:nvPr>
            <p:ph type="sldNum" sz="quarter" idx="5"/>
          </p:nvPr>
        </p:nvSpPr>
        <p:spPr/>
        <p:txBody>
          <a:bodyPr/>
          <a:lstStyle/>
          <a:p>
            <a:fld id="{DEC611CA-4268-4E72-8BFC-C641B4C40515}" type="slidenum">
              <a:rPr lang="en-US" smtClean="0"/>
              <a:t>3</a:t>
            </a:fld>
            <a:endParaRPr lang="en-US" dirty="0"/>
          </a:p>
        </p:txBody>
      </p:sp>
    </p:spTree>
    <p:extLst>
      <p:ext uri="{BB962C8B-B14F-4D97-AF65-F5344CB8AC3E}">
        <p14:creationId xmlns:p14="http://schemas.microsoft.com/office/powerpoint/2010/main" val="290520476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Exports are the goods and services that are produced domestically and sold abroad. Imports are the goods and services that are produced abroad and then sold domestically. Gross domestic product (GDP) measures the size of total production in an economy. Thus, the ratio of exports divided by GDP measures what share of a country's total economic production is sold in other countries.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31</a:t>
            </a:fld>
            <a:endParaRPr lang="en-US"/>
          </a:p>
        </p:txBody>
      </p:sp>
    </p:spTree>
    <p:extLst>
      <p:ext uri="{BB962C8B-B14F-4D97-AF65-F5344CB8AC3E}">
        <p14:creationId xmlns:p14="http://schemas.microsoft.com/office/powerpoint/2010/main" val="151248189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Data is important in economics because it describes and measures the issues and problems that economics seeks to understand. A variety of government agencies publish economic and social data. </a:t>
            </a:r>
            <a:r>
              <a:rPr lang="en-US" sz="1200" kern="1200" dirty="0">
                <a:solidFill>
                  <a:schemeClr val="tx1"/>
                </a:solidFill>
                <a:effectLst/>
                <a:latin typeface="+mn-lt"/>
                <a:ea typeface="+mn-ea"/>
                <a:cs typeface="+mn-cs"/>
              </a:rPr>
              <a:t>One of the best sources of data, which we will use throughout this course, is FRED, the St. Louis Federal Reserve Bank’s economic database. FRED stands for Federal Reserve Economic Data, and this site will give you access to over 400,000 domestic and international variables, which you can easily download into a spreadsheet or as a table or graph.</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a:t>
            </a:fld>
            <a:endParaRPr lang="en-US" dirty="0"/>
          </a:p>
        </p:txBody>
      </p:sp>
    </p:spTree>
    <p:extLst>
      <p:ext uri="{BB962C8B-B14F-4D97-AF65-F5344CB8AC3E}">
        <p14:creationId xmlns:p14="http://schemas.microsoft.com/office/powerpoint/2010/main" val="428514301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Because resources, like land, labor, and raw materials are limited, and our wants for the goods and services that can be produced with these resources are unlimited, we have a problem! Even if you had enough income to buy all of the things that you wanted, you would still be limited by time.</a:t>
            </a:r>
          </a:p>
        </p:txBody>
      </p:sp>
      <p:sp>
        <p:nvSpPr>
          <p:cNvPr id="4" name="Slide Number Placeholder 3"/>
          <p:cNvSpPr>
            <a:spLocks noGrp="1"/>
          </p:cNvSpPr>
          <p:nvPr>
            <p:ph type="sldNum" sz="quarter" idx="5"/>
          </p:nvPr>
        </p:nvSpPr>
        <p:spPr/>
        <p:txBody>
          <a:bodyPr/>
          <a:lstStyle/>
          <a:p>
            <a:fld id="{DEC611CA-4268-4E72-8BFC-C641B4C40515}" type="slidenum">
              <a:rPr lang="en-US" smtClean="0"/>
              <a:t>5</a:t>
            </a:fld>
            <a:endParaRPr lang="en-US" dirty="0"/>
          </a:p>
        </p:txBody>
      </p:sp>
    </p:spTree>
    <p:extLst>
      <p:ext uri="{BB962C8B-B14F-4D97-AF65-F5344CB8AC3E}">
        <p14:creationId xmlns:p14="http://schemas.microsoft.com/office/powerpoint/2010/main" val="99395408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So, both individuals and societies need to make the best choices that they can. Every society at every level must make choices about how to use resources. You work for pay, and then you must decide how to spend that money. Towns must choose whether to put tax dollars into schools or roads. Nations must decide whether to devote funds to national defense or to environmental protection. We usually don’t have the money or resources to do everything, so how can we use our limited resources in the best way possible?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6</a:t>
            </a:fld>
            <a:endParaRPr lang="en-US" dirty="0"/>
          </a:p>
        </p:txBody>
      </p:sp>
    </p:spTree>
    <p:extLst>
      <p:ext uri="{BB962C8B-B14F-4D97-AF65-F5344CB8AC3E}">
        <p14:creationId xmlns:p14="http://schemas.microsoft.com/office/powerpoint/2010/main" val="322934502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First, we have to choose how the goods and services we want are produced. We could produce everything ourselves, or we could each produce some things and trade for other things.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7</a:t>
            </a:fld>
            <a:endParaRPr lang="en-US" dirty="0"/>
          </a:p>
        </p:txBody>
      </p:sp>
    </p:spTree>
    <p:extLst>
      <p:ext uri="{BB962C8B-B14F-4D97-AF65-F5344CB8AC3E}">
        <p14:creationId xmlns:p14="http://schemas.microsoft.com/office/powerpoint/2010/main" val="11987512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 the </a:t>
            </a:r>
            <a:r>
              <a:rPr lang="en-US" sz="1200" i="1" kern="1200" dirty="0">
                <a:solidFill>
                  <a:schemeClr val="tx1"/>
                </a:solidFill>
                <a:effectLst/>
                <a:latin typeface="+mn-lt"/>
                <a:ea typeface="+mn-ea"/>
                <a:cs typeface="+mn-cs"/>
              </a:rPr>
              <a:t>Wealth of Nations</a:t>
            </a:r>
            <a:r>
              <a:rPr lang="en-US" sz="1200" kern="1200" dirty="0">
                <a:solidFill>
                  <a:schemeClr val="tx1"/>
                </a:solidFill>
                <a:effectLst/>
                <a:latin typeface="+mn-lt"/>
                <a:ea typeface="+mn-ea"/>
                <a:cs typeface="+mn-cs"/>
              </a:rPr>
              <a:t>, in 1776, economist Adam Smith talked about the advantages of division and specialization of labor.</a:t>
            </a:r>
          </a:p>
        </p:txBody>
      </p:sp>
      <p:sp>
        <p:nvSpPr>
          <p:cNvPr id="4" name="Slide Number Placeholder 3"/>
          <p:cNvSpPr>
            <a:spLocks noGrp="1"/>
          </p:cNvSpPr>
          <p:nvPr>
            <p:ph type="sldNum" sz="quarter" idx="5"/>
          </p:nvPr>
        </p:nvSpPr>
        <p:spPr/>
        <p:txBody>
          <a:bodyPr/>
          <a:lstStyle/>
          <a:p>
            <a:fld id="{DEC611CA-4268-4E72-8BFC-C641B4C40515}" type="slidenum">
              <a:rPr lang="en-US" smtClean="0"/>
              <a:t>8</a:t>
            </a:fld>
            <a:endParaRPr lang="en-US" dirty="0"/>
          </a:p>
        </p:txBody>
      </p:sp>
    </p:spTree>
    <p:extLst>
      <p:ext uri="{BB962C8B-B14F-4D97-AF65-F5344CB8AC3E}">
        <p14:creationId xmlns:p14="http://schemas.microsoft.com/office/powerpoint/2010/main" val="275481836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Smith famously studied a pin factory and found that 1 worker alone could produce perhaps 10 pins a day. However, a small business of 10 workers, each of whom would complete two or three of the 18 tasks involved in pin making, could make 48,000 pins a day--a huge increase in production!</a:t>
            </a:r>
          </a:p>
        </p:txBody>
      </p:sp>
      <p:sp>
        <p:nvSpPr>
          <p:cNvPr id="4" name="Slide Number Placeholder 3"/>
          <p:cNvSpPr>
            <a:spLocks noGrp="1"/>
          </p:cNvSpPr>
          <p:nvPr>
            <p:ph type="sldNum" sz="quarter" idx="5"/>
          </p:nvPr>
        </p:nvSpPr>
        <p:spPr/>
        <p:txBody>
          <a:bodyPr/>
          <a:lstStyle/>
          <a:p>
            <a:fld id="{DEC611CA-4268-4E72-8BFC-C641B4C40515}" type="slidenum">
              <a:rPr lang="en-US" smtClean="0"/>
              <a:t>9</a:t>
            </a:fld>
            <a:endParaRPr lang="en-US" dirty="0"/>
          </a:p>
        </p:txBody>
      </p:sp>
    </p:spTree>
    <p:extLst>
      <p:ext uri="{BB962C8B-B14F-4D97-AF65-F5344CB8AC3E}">
        <p14:creationId xmlns:p14="http://schemas.microsoft.com/office/powerpoint/2010/main" val="126426545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B05361F2-EA40-46D2-9907-10E756597DC8}" type="datetimeFigureOut">
              <a:rPr lang="en-US" smtClean="0"/>
              <a:t>8/2/2023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dirty="0"/>
          </a:p>
        </p:txBody>
      </p:sp>
    </p:spTree>
    <p:extLst>
      <p:ext uri="{BB962C8B-B14F-4D97-AF65-F5344CB8AC3E}">
        <p14:creationId xmlns:p14="http://schemas.microsoft.com/office/powerpoint/2010/main" val="601417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8/2/2023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dirty="0"/>
          </a:p>
        </p:txBody>
      </p:sp>
    </p:spTree>
    <p:extLst>
      <p:ext uri="{BB962C8B-B14F-4D97-AF65-F5344CB8AC3E}">
        <p14:creationId xmlns:p14="http://schemas.microsoft.com/office/powerpoint/2010/main" val="19005579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8/2/2023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dirty="0"/>
          </a:p>
        </p:txBody>
      </p:sp>
    </p:spTree>
    <p:extLst>
      <p:ext uri="{BB962C8B-B14F-4D97-AF65-F5344CB8AC3E}">
        <p14:creationId xmlns:p14="http://schemas.microsoft.com/office/powerpoint/2010/main" val="413491568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8/2/2023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dirty="0"/>
          </a:p>
        </p:txBody>
      </p:sp>
    </p:spTree>
    <p:extLst>
      <p:ext uri="{BB962C8B-B14F-4D97-AF65-F5344CB8AC3E}">
        <p14:creationId xmlns:p14="http://schemas.microsoft.com/office/powerpoint/2010/main" val="267202977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8/2/2023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dirty="0"/>
          </a:p>
        </p:txBody>
      </p:sp>
    </p:spTree>
    <p:extLst>
      <p:ext uri="{BB962C8B-B14F-4D97-AF65-F5344CB8AC3E}">
        <p14:creationId xmlns:p14="http://schemas.microsoft.com/office/powerpoint/2010/main" val="318987162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6E999DF-67F9-4B17-A956-0DFCA8913547}" type="datetimeFigureOut">
              <a:rPr lang="en-US" smtClean="0"/>
              <a:t>8/2/2023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dirty="0"/>
          </a:p>
        </p:txBody>
      </p:sp>
    </p:spTree>
    <p:extLst>
      <p:ext uri="{BB962C8B-B14F-4D97-AF65-F5344CB8AC3E}">
        <p14:creationId xmlns:p14="http://schemas.microsoft.com/office/powerpoint/2010/main" val="42781761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6E999DF-67F9-4B17-A956-0DFCA8913547}" type="datetimeFigureOut">
              <a:rPr lang="en-US" smtClean="0"/>
              <a:t>8/2/2023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dirty="0"/>
          </a:p>
        </p:txBody>
      </p:sp>
    </p:spTree>
    <p:extLst>
      <p:ext uri="{BB962C8B-B14F-4D97-AF65-F5344CB8AC3E}">
        <p14:creationId xmlns:p14="http://schemas.microsoft.com/office/powerpoint/2010/main" val="108473427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6E999DF-67F9-4B17-A956-0DFCA8913547}" type="datetimeFigureOut">
              <a:rPr lang="en-US" smtClean="0"/>
              <a:t>8/2/2023</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9550498A-7EB8-497B-A843-BB35444C1AA7}" type="slidenum">
              <a:rPr lang="en-US" smtClean="0"/>
              <a:t>‹#›</a:t>
            </a:fld>
            <a:endParaRPr lang="en-US" dirty="0"/>
          </a:p>
        </p:txBody>
      </p:sp>
    </p:spTree>
    <p:extLst>
      <p:ext uri="{BB962C8B-B14F-4D97-AF65-F5344CB8AC3E}">
        <p14:creationId xmlns:p14="http://schemas.microsoft.com/office/powerpoint/2010/main" val="228821539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6E999DF-67F9-4B17-A956-0DFCA8913547}" type="datetimeFigureOut">
              <a:rPr lang="en-US" smtClean="0"/>
              <a:t>8/2/2023</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9550498A-7EB8-497B-A843-BB35444C1AA7}" type="slidenum">
              <a:rPr lang="en-US" smtClean="0"/>
              <a:t>‹#›</a:t>
            </a:fld>
            <a:endParaRPr lang="en-US" dirty="0"/>
          </a:p>
        </p:txBody>
      </p:sp>
    </p:spTree>
    <p:extLst>
      <p:ext uri="{BB962C8B-B14F-4D97-AF65-F5344CB8AC3E}">
        <p14:creationId xmlns:p14="http://schemas.microsoft.com/office/powerpoint/2010/main" val="140713167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6E999DF-67F9-4B17-A956-0DFCA8913547}" type="datetimeFigureOut">
              <a:rPr lang="en-US" smtClean="0"/>
              <a:t>8/2/2023</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9550498A-7EB8-497B-A843-BB35444C1AA7}" type="slidenum">
              <a:rPr lang="en-US" smtClean="0"/>
              <a:t>‹#›</a:t>
            </a:fld>
            <a:endParaRPr lang="en-US" dirty="0"/>
          </a:p>
        </p:txBody>
      </p:sp>
    </p:spTree>
    <p:extLst>
      <p:ext uri="{BB962C8B-B14F-4D97-AF65-F5344CB8AC3E}">
        <p14:creationId xmlns:p14="http://schemas.microsoft.com/office/powerpoint/2010/main" val="397119505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8/2/2023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dirty="0"/>
          </a:p>
        </p:txBody>
      </p:sp>
    </p:spTree>
    <p:extLst>
      <p:ext uri="{BB962C8B-B14F-4D97-AF65-F5344CB8AC3E}">
        <p14:creationId xmlns:p14="http://schemas.microsoft.com/office/powerpoint/2010/main" val="36162535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8/2/2023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dirty="0"/>
          </a:p>
        </p:txBody>
      </p:sp>
    </p:spTree>
    <p:extLst>
      <p:ext uri="{BB962C8B-B14F-4D97-AF65-F5344CB8AC3E}">
        <p14:creationId xmlns:p14="http://schemas.microsoft.com/office/powerpoint/2010/main" val="304539465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8/2/2023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dirty="0"/>
          </a:p>
        </p:txBody>
      </p:sp>
    </p:spTree>
    <p:extLst>
      <p:ext uri="{BB962C8B-B14F-4D97-AF65-F5344CB8AC3E}">
        <p14:creationId xmlns:p14="http://schemas.microsoft.com/office/powerpoint/2010/main" val="61765999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8/2/2023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dirty="0"/>
          </a:p>
        </p:txBody>
      </p:sp>
    </p:spTree>
    <p:extLst>
      <p:ext uri="{BB962C8B-B14F-4D97-AF65-F5344CB8AC3E}">
        <p14:creationId xmlns:p14="http://schemas.microsoft.com/office/powerpoint/2010/main" val="262613780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8/2/2023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dirty="0"/>
          </a:p>
        </p:txBody>
      </p:sp>
    </p:spTree>
    <p:extLst>
      <p:ext uri="{BB962C8B-B14F-4D97-AF65-F5344CB8AC3E}">
        <p14:creationId xmlns:p14="http://schemas.microsoft.com/office/powerpoint/2010/main" val="36639966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05361F2-EA40-46D2-9907-10E756597DC8}" type="datetimeFigureOut">
              <a:rPr lang="en-US" smtClean="0"/>
              <a:t>8/2/2023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dirty="0"/>
          </a:p>
        </p:txBody>
      </p:sp>
    </p:spTree>
    <p:extLst>
      <p:ext uri="{BB962C8B-B14F-4D97-AF65-F5344CB8AC3E}">
        <p14:creationId xmlns:p14="http://schemas.microsoft.com/office/powerpoint/2010/main" val="37900158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B05361F2-EA40-46D2-9907-10E756597DC8}" type="datetimeFigureOut">
              <a:rPr lang="en-US" smtClean="0"/>
              <a:t>8/2/2023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dirty="0"/>
          </a:p>
        </p:txBody>
      </p:sp>
    </p:spTree>
    <p:extLst>
      <p:ext uri="{BB962C8B-B14F-4D97-AF65-F5344CB8AC3E}">
        <p14:creationId xmlns:p14="http://schemas.microsoft.com/office/powerpoint/2010/main" val="15623558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B05361F2-EA40-46D2-9907-10E756597DC8}" type="datetimeFigureOut">
              <a:rPr lang="en-US" smtClean="0"/>
              <a:t>8/2/2023</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AAECE39B-1AE0-48C4-A92B-2CE3121A09BD}" type="slidenum">
              <a:rPr lang="en-US" smtClean="0"/>
              <a:t>‹#›</a:t>
            </a:fld>
            <a:endParaRPr lang="en-US" dirty="0"/>
          </a:p>
        </p:txBody>
      </p:sp>
    </p:spTree>
    <p:extLst>
      <p:ext uri="{BB962C8B-B14F-4D97-AF65-F5344CB8AC3E}">
        <p14:creationId xmlns:p14="http://schemas.microsoft.com/office/powerpoint/2010/main" val="8188189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B05361F2-EA40-46D2-9907-10E756597DC8}" type="datetimeFigureOut">
              <a:rPr lang="en-US" smtClean="0"/>
              <a:t>8/2/2023</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AAECE39B-1AE0-48C4-A92B-2CE3121A09BD}" type="slidenum">
              <a:rPr lang="en-US" smtClean="0"/>
              <a:t>‹#›</a:t>
            </a:fld>
            <a:endParaRPr lang="en-US" dirty="0"/>
          </a:p>
        </p:txBody>
      </p:sp>
    </p:spTree>
    <p:extLst>
      <p:ext uri="{BB962C8B-B14F-4D97-AF65-F5344CB8AC3E}">
        <p14:creationId xmlns:p14="http://schemas.microsoft.com/office/powerpoint/2010/main" val="30492010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05361F2-EA40-46D2-9907-10E756597DC8}" type="datetimeFigureOut">
              <a:rPr lang="en-US" smtClean="0"/>
              <a:t>8/2/2023</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AAECE39B-1AE0-48C4-A92B-2CE3121A09BD}" type="slidenum">
              <a:rPr lang="en-US" smtClean="0"/>
              <a:t>‹#›</a:t>
            </a:fld>
            <a:endParaRPr lang="en-US" dirty="0"/>
          </a:p>
        </p:txBody>
      </p:sp>
    </p:spTree>
    <p:extLst>
      <p:ext uri="{BB962C8B-B14F-4D97-AF65-F5344CB8AC3E}">
        <p14:creationId xmlns:p14="http://schemas.microsoft.com/office/powerpoint/2010/main" val="17246907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05361F2-EA40-46D2-9907-10E756597DC8}" type="datetimeFigureOut">
              <a:rPr lang="en-US" smtClean="0"/>
              <a:t>8/2/2023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dirty="0"/>
          </a:p>
        </p:txBody>
      </p:sp>
    </p:spTree>
    <p:extLst>
      <p:ext uri="{BB962C8B-B14F-4D97-AF65-F5344CB8AC3E}">
        <p14:creationId xmlns:p14="http://schemas.microsoft.com/office/powerpoint/2010/main" val="24383845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05361F2-EA40-46D2-9907-10E756597DC8}" type="datetimeFigureOut">
              <a:rPr lang="en-US" smtClean="0"/>
              <a:t>8/2/2023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dirty="0"/>
          </a:p>
        </p:txBody>
      </p:sp>
    </p:spTree>
    <p:extLst>
      <p:ext uri="{BB962C8B-B14F-4D97-AF65-F5344CB8AC3E}">
        <p14:creationId xmlns:p14="http://schemas.microsoft.com/office/powerpoint/2010/main" val="4820905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05361F2-EA40-46D2-9907-10E756597DC8}" type="datetimeFigureOut">
              <a:rPr lang="en-US" smtClean="0"/>
              <a:t>8/2/2023</a:t>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ECE39B-1AE0-48C4-A92B-2CE3121A09BD}" type="slidenum">
              <a:rPr lang="en-US" smtClean="0"/>
              <a:t>‹#›</a:t>
            </a:fld>
            <a:endParaRPr lang="en-US" dirty="0"/>
          </a:p>
        </p:txBody>
      </p:sp>
    </p:spTree>
    <p:extLst>
      <p:ext uri="{BB962C8B-B14F-4D97-AF65-F5344CB8AC3E}">
        <p14:creationId xmlns:p14="http://schemas.microsoft.com/office/powerpoint/2010/main" val="182617017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E999DF-67F9-4B17-A956-0DFCA8913547}" type="datetimeFigureOut">
              <a:rPr lang="en-US" smtClean="0"/>
              <a:t>8/2/2023</a:t>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50498A-7EB8-497B-A843-BB35444C1AA7}" type="slidenum">
              <a:rPr lang="en-US" smtClean="0"/>
              <a:t>‹#›</a:t>
            </a:fld>
            <a:endParaRPr lang="en-US" dirty="0"/>
          </a:p>
        </p:txBody>
      </p:sp>
    </p:spTree>
    <p:extLst>
      <p:ext uri="{BB962C8B-B14F-4D97-AF65-F5344CB8AC3E}">
        <p14:creationId xmlns:p14="http://schemas.microsoft.com/office/powerpoint/2010/main" val="341946405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8" Type="http://schemas.openxmlformats.org/officeDocument/2006/relationships/image" Target="../media/image10.svg"/><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notesSlide" Target="../notesSlides/notesSlide16.xml"/><Relationship Id="rId1" Type="http://schemas.openxmlformats.org/officeDocument/2006/relationships/slideLayout" Target="../slideLayouts/slideLayout1.xml"/><Relationship Id="rId6" Type="http://schemas.openxmlformats.org/officeDocument/2006/relationships/image" Target="../media/image8.svg"/><Relationship Id="rId5" Type="http://schemas.openxmlformats.org/officeDocument/2006/relationships/image" Target="../media/image7.png"/><Relationship Id="rId4" Type="http://schemas.openxmlformats.org/officeDocument/2006/relationships/image" Target="../media/image6.svg"/></Relationships>
</file>

<file path=ppt/slides/_rels/slide17.xml.rels><?xml version="1.0" encoding="UTF-8" standalone="yes"?>
<Relationships xmlns="http://schemas.openxmlformats.org/package/2006/relationships"><Relationship Id="rId8" Type="http://schemas.openxmlformats.org/officeDocument/2006/relationships/image" Target="../media/image16.svg"/><Relationship Id="rId3" Type="http://schemas.openxmlformats.org/officeDocument/2006/relationships/image" Target="../media/image11.png"/><Relationship Id="rId7" Type="http://schemas.openxmlformats.org/officeDocument/2006/relationships/image" Target="../media/image15.png"/><Relationship Id="rId2" Type="http://schemas.openxmlformats.org/officeDocument/2006/relationships/notesSlide" Target="../notesSlides/notesSlide17.xml"/><Relationship Id="rId1" Type="http://schemas.openxmlformats.org/officeDocument/2006/relationships/slideLayout" Target="../slideLayouts/slideLayout1.xml"/><Relationship Id="rId6" Type="http://schemas.openxmlformats.org/officeDocument/2006/relationships/image" Target="../media/image14.svg"/><Relationship Id="rId5" Type="http://schemas.openxmlformats.org/officeDocument/2006/relationships/image" Target="../media/image13.png"/><Relationship Id="rId4" Type="http://schemas.openxmlformats.org/officeDocument/2006/relationships/image" Target="../media/image12.sv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3.xml"/><Relationship Id="rId1" Type="http://schemas.openxmlformats.org/officeDocument/2006/relationships/slideLayout" Target="../slideLayouts/slideLayout1.xml"/><Relationship Id="rId6" Type="http://schemas.openxmlformats.org/officeDocument/2006/relationships/image" Target="../media/image22.svg"/><Relationship Id="rId5" Type="http://schemas.openxmlformats.org/officeDocument/2006/relationships/image" Target="../media/image21.png"/><Relationship Id="rId4" Type="http://schemas.openxmlformats.org/officeDocument/2006/relationships/image" Target="../media/image20.svg"/></Relationships>
</file>

<file path=ppt/slides/_rels/slide2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4.xml"/><Relationship Id="rId1" Type="http://schemas.openxmlformats.org/officeDocument/2006/relationships/slideLayout" Target="../slideLayouts/slideLayout1.xml"/><Relationship Id="rId4" Type="http://schemas.openxmlformats.org/officeDocument/2006/relationships/image" Target="../media/image24.sv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12.xml"/><Relationship Id="rId5" Type="http://schemas.openxmlformats.org/officeDocument/2006/relationships/image" Target="../media/image29.png"/><Relationship Id="rId4" Type="http://schemas.openxmlformats.org/officeDocument/2006/relationships/image" Target="../media/image28.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75000"/>
                  <a:lumOff val="25000"/>
                </a:schemeClr>
              </a:solidFill>
            </a:endParaRPr>
          </a:p>
        </p:txBody>
      </p:sp>
      <p:sp>
        <p:nvSpPr>
          <p:cNvPr id="9" name="TextBox 8"/>
          <p:cNvSpPr txBox="1"/>
          <p:nvPr/>
        </p:nvSpPr>
        <p:spPr>
          <a:xfrm>
            <a:off x="1463488" y="2214037"/>
            <a:ext cx="9265024" cy="1754326"/>
          </a:xfrm>
          <a:prstGeom prst="rect">
            <a:avLst/>
          </a:prstGeom>
          <a:noFill/>
        </p:spPr>
        <p:txBody>
          <a:bodyPr wrap="square" rtlCol="0">
            <a:spAutoFit/>
          </a:bodyPr>
          <a:lstStyle/>
          <a:p>
            <a:pPr lvl="0" algn="ctr"/>
            <a:r>
              <a:rPr lang="en-US" sz="5400" dirty="0">
                <a:solidFill>
                  <a:prstClr val="black">
                    <a:lumMod val="75000"/>
                    <a:lumOff val="25000"/>
                  </a:prstClr>
                </a:solidFill>
                <a:latin typeface="Century Gothic" panose="020B0502020202020204" pitchFamily="34" charset="0"/>
              </a:rPr>
              <a:t>What Is Economics, and Why Is It Important?</a:t>
            </a:r>
            <a:endParaRPr lang="en-US" sz="5400" dirty="0">
              <a:solidFill>
                <a:schemeClr val="tx1">
                  <a:lumMod val="75000"/>
                  <a:lumOff val="25000"/>
                </a:schemeClr>
              </a:solidFill>
              <a:latin typeface="Century Gothic" panose="020B0502020202020204" pitchFamily="34" charset="0"/>
            </a:endParaRPr>
          </a:p>
        </p:txBody>
      </p:sp>
      <p:cxnSp>
        <p:nvCxnSpPr>
          <p:cNvPr id="14" name="Straight Connector 13"/>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11" name="Straight Connector 10"/>
          <p:cNvCxnSpPr/>
          <p:nvPr/>
        </p:nvCxnSpPr>
        <p:spPr>
          <a:xfrm>
            <a:off x="3071446" y="1802034"/>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6198770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Division of Labor</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B8FF585A-5F56-4E0E-9CD5-7AC5AEB9C08B}"/>
              </a:ext>
            </a:extLst>
          </p:cNvPr>
          <p:cNvSpPr/>
          <p:nvPr/>
        </p:nvSpPr>
        <p:spPr>
          <a:xfrm>
            <a:off x="4562567" y="1578696"/>
            <a:ext cx="3066865" cy="523220"/>
          </a:xfrm>
          <a:prstGeom prst="rect">
            <a:avLst/>
          </a:prstGeom>
        </p:spPr>
        <p:txBody>
          <a:bodyPr wrap="none">
            <a:spAutoFit/>
          </a:bodyPr>
          <a:lstStyle/>
          <a:p>
            <a:r>
              <a:rPr lang="en-US" sz="2800" dirty="0"/>
              <a:t>DIVISION OF LABOR</a:t>
            </a:r>
          </a:p>
        </p:txBody>
      </p:sp>
      <p:sp>
        <p:nvSpPr>
          <p:cNvPr id="3" name="Rectangle 2">
            <a:extLst>
              <a:ext uri="{FF2B5EF4-FFF2-40B4-BE49-F238E27FC236}">
                <a16:creationId xmlns:a16="http://schemas.microsoft.com/office/drawing/2014/main" id="{B1049137-76F4-47B5-B4D2-6691037A79F0}"/>
              </a:ext>
            </a:extLst>
          </p:cNvPr>
          <p:cNvSpPr/>
          <p:nvPr/>
        </p:nvSpPr>
        <p:spPr>
          <a:xfrm>
            <a:off x="4837770" y="3387784"/>
            <a:ext cx="2516458" cy="523220"/>
          </a:xfrm>
          <a:prstGeom prst="rect">
            <a:avLst/>
          </a:prstGeom>
        </p:spPr>
        <p:txBody>
          <a:bodyPr wrap="none">
            <a:spAutoFit/>
          </a:bodyPr>
          <a:lstStyle/>
          <a:p>
            <a:r>
              <a:rPr lang="en-US" sz="2800" dirty="0"/>
              <a:t>SPECIALIZATION</a:t>
            </a:r>
          </a:p>
        </p:txBody>
      </p:sp>
      <p:sp>
        <p:nvSpPr>
          <p:cNvPr id="4" name="Rectangle 3">
            <a:extLst>
              <a:ext uri="{FF2B5EF4-FFF2-40B4-BE49-F238E27FC236}">
                <a16:creationId xmlns:a16="http://schemas.microsoft.com/office/drawing/2014/main" id="{83B4E0B1-ABDC-4828-AF9A-50F9230A1932}"/>
              </a:ext>
            </a:extLst>
          </p:cNvPr>
          <p:cNvSpPr/>
          <p:nvPr/>
        </p:nvSpPr>
        <p:spPr>
          <a:xfrm>
            <a:off x="4141393" y="5196872"/>
            <a:ext cx="3909212" cy="523220"/>
          </a:xfrm>
          <a:prstGeom prst="rect">
            <a:avLst/>
          </a:prstGeom>
        </p:spPr>
        <p:txBody>
          <a:bodyPr wrap="none">
            <a:spAutoFit/>
          </a:bodyPr>
          <a:lstStyle/>
          <a:p>
            <a:r>
              <a:rPr lang="en-US" sz="2800" dirty="0"/>
              <a:t>INCREASED PRODUCTION</a:t>
            </a:r>
          </a:p>
        </p:txBody>
      </p:sp>
      <p:cxnSp>
        <p:nvCxnSpPr>
          <p:cNvPr id="7" name="Straight Arrow Connector 6">
            <a:extLst>
              <a:ext uri="{FF2B5EF4-FFF2-40B4-BE49-F238E27FC236}">
                <a16:creationId xmlns:a16="http://schemas.microsoft.com/office/drawing/2014/main" id="{983C56F4-0CCB-48A8-8108-964CB1A1D9E8}"/>
              </a:ext>
            </a:extLst>
          </p:cNvPr>
          <p:cNvCxnSpPr>
            <a:cxnSpLocks/>
            <a:stCxn id="2" idx="2"/>
            <a:endCxn id="3" idx="0"/>
          </p:cNvCxnSpPr>
          <p:nvPr/>
        </p:nvCxnSpPr>
        <p:spPr>
          <a:xfrm flipH="1">
            <a:off x="6095999" y="2101916"/>
            <a:ext cx="1" cy="1285868"/>
          </a:xfrm>
          <a:prstGeom prst="straightConnector1">
            <a:avLst/>
          </a:prstGeom>
          <a:ln w="76200">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0" name="Straight Arrow Connector 9">
            <a:extLst>
              <a:ext uri="{FF2B5EF4-FFF2-40B4-BE49-F238E27FC236}">
                <a16:creationId xmlns:a16="http://schemas.microsoft.com/office/drawing/2014/main" id="{4A740C2C-C443-4F2B-841F-D427AE0E61CF}"/>
              </a:ext>
            </a:extLst>
          </p:cNvPr>
          <p:cNvCxnSpPr>
            <a:cxnSpLocks/>
            <a:stCxn id="3" idx="2"/>
            <a:endCxn id="4" idx="0"/>
          </p:cNvCxnSpPr>
          <p:nvPr/>
        </p:nvCxnSpPr>
        <p:spPr>
          <a:xfrm>
            <a:off x="6095999" y="3911004"/>
            <a:ext cx="0" cy="1285868"/>
          </a:xfrm>
          <a:prstGeom prst="straightConnector1">
            <a:avLst/>
          </a:prstGeom>
          <a:ln w="76200">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9864630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Why the Division of Labor Increases Production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a:extLst>
              <a:ext uri="{FF2B5EF4-FFF2-40B4-BE49-F238E27FC236}">
                <a16:creationId xmlns:a16="http://schemas.microsoft.com/office/drawing/2014/main" id="{277E49C9-D4C8-44CE-9C44-2EF5F54F8949}"/>
              </a:ext>
            </a:extLst>
          </p:cNvPr>
          <p:cNvGrpSpPr/>
          <p:nvPr/>
        </p:nvGrpSpPr>
        <p:grpSpPr>
          <a:xfrm>
            <a:off x="2135749" y="1620241"/>
            <a:ext cx="8058154" cy="806935"/>
            <a:chOff x="542923" y="1736761"/>
            <a:chExt cx="8058154" cy="806935"/>
          </a:xfrm>
          <a:solidFill>
            <a:srgbClr val="627981"/>
          </a:solidFill>
        </p:grpSpPr>
        <p:sp>
          <p:nvSpPr>
            <p:cNvPr id="9" name="Rectangle 8">
              <a:extLst>
                <a:ext uri="{FF2B5EF4-FFF2-40B4-BE49-F238E27FC236}">
                  <a16:creationId xmlns:a16="http://schemas.microsoft.com/office/drawing/2014/main" id="{612812C7-03A8-4054-B115-A636862CC52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0" name="TextBox 9">
              <a:extLst>
                <a:ext uri="{FF2B5EF4-FFF2-40B4-BE49-F238E27FC236}">
                  <a16:creationId xmlns:a16="http://schemas.microsoft.com/office/drawing/2014/main" id="{49CEF010-9F4E-4A03-9660-70E938EF1396}"/>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When we divide and subdivide the tasks involved with production, workers and businesses can produce a greater quantity of output.</a:t>
              </a:r>
            </a:p>
          </p:txBody>
        </p:sp>
      </p:grpSp>
      <p:grpSp>
        <p:nvGrpSpPr>
          <p:cNvPr id="11" name="Group 10">
            <a:extLst>
              <a:ext uri="{FF2B5EF4-FFF2-40B4-BE49-F238E27FC236}">
                <a16:creationId xmlns:a16="http://schemas.microsoft.com/office/drawing/2014/main" id="{46576FCF-8EE4-4A12-8B7E-17AA67817831}"/>
              </a:ext>
            </a:extLst>
          </p:cNvPr>
          <p:cNvGrpSpPr/>
          <p:nvPr/>
        </p:nvGrpSpPr>
        <p:grpSpPr>
          <a:xfrm>
            <a:off x="2135749" y="2523086"/>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F405CF6A-DEE7-42BC-A127-DBBF5F71DEB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3" name="TextBox 12">
              <a:extLst>
                <a:ext uri="{FF2B5EF4-FFF2-40B4-BE49-F238E27FC236}">
                  <a16:creationId xmlns:a16="http://schemas.microsoft.com/office/drawing/2014/main" id="{93D9998A-E395-44CD-82BF-D2B5FB107470}"/>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Specialization</a:t>
              </a:r>
              <a:r>
                <a:rPr lang="en-US" sz="2000" dirty="0">
                  <a:solidFill>
                    <a:schemeClr val="bg1"/>
                  </a:solidFill>
                </a:rPr>
                <a:t> allows people to focus on the part of the production process where they have an advantage.</a:t>
              </a:r>
            </a:p>
          </p:txBody>
        </p:sp>
      </p:grpSp>
      <p:grpSp>
        <p:nvGrpSpPr>
          <p:cNvPr id="14" name="Group 13">
            <a:extLst>
              <a:ext uri="{FF2B5EF4-FFF2-40B4-BE49-F238E27FC236}">
                <a16:creationId xmlns:a16="http://schemas.microsoft.com/office/drawing/2014/main" id="{D91F3599-7F9B-4913-A061-791DC80F59D5}"/>
              </a:ext>
            </a:extLst>
          </p:cNvPr>
          <p:cNvGrpSpPr/>
          <p:nvPr/>
        </p:nvGrpSpPr>
        <p:grpSpPr>
          <a:xfrm>
            <a:off x="2135749" y="3425931"/>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56BCF5BC-0CC9-4DDD-80EA-83382F7F765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6" name="TextBox 15">
              <a:extLst>
                <a:ext uri="{FF2B5EF4-FFF2-40B4-BE49-F238E27FC236}">
                  <a16:creationId xmlns:a16="http://schemas.microsoft.com/office/drawing/2014/main" id="{5D9C3E4B-C61E-48C7-AD94-A902C2680454}"/>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Specialized workers usually learn their jobs well enough to innovate and do their work faster and better.</a:t>
              </a:r>
            </a:p>
          </p:txBody>
        </p:sp>
      </p:grpSp>
      <p:grpSp>
        <p:nvGrpSpPr>
          <p:cNvPr id="17" name="Group 16">
            <a:extLst>
              <a:ext uri="{FF2B5EF4-FFF2-40B4-BE49-F238E27FC236}">
                <a16:creationId xmlns:a16="http://schemas.microsoft.com/office/drawing/2014/main" id="{593AA446-C4A3-4B06-A2EE-E0A2B00CDDAC}"/>
              </a:ext>
            </a:extLst>
          </p:cNvPr>
          <p:cNvGrpSpPr/>
          <p:nvPr/>
        </p:nvGrpSpPr>
        <p:grpSpPr>
          <a:xfrm>
            <a:off x="2135749" y="4313010"/>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5CD50821-91E2-4FF7-A512-59DA4FDCC4A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9" name="TextBox 18">
              <a:extLst>
                <a:ext uri="{FF2B5EF4-FFF2-40B4-BE49-F238E27FC236}">
                  <a16:creationId xmlns:a16="http://schemas.microsoft.com/office/drawing/2014/main" id="{A6084993-24F2-4F16-9E6C-4238F33F33C6}"/>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Economies of scale </a:t>
              </a:r>
              <a:r>
                <a:rPr lang="en-US" sz="2000" dirty="0">
                  <a:solidFill>
                    <a:schemeClr val="bg1"/>
                  </a:solidFill>
                </a:rPr>
                <a:t>holds that as the level of production increases, the cost per unit decreases.</a:t>
              </a:r>
            </a:p>
          </p:txBody>
        </p:sp>
      </p:grpSp>
    </p:spTree>
    <p:extLst>
      <p:ext uri="{BB962C8B-B14F-4D97-AF65-F5344CB8AC3E}">
        <p14:creationId xmlns:p14="http://schemas.microsoft.com/office/powerpoint/2010/main" val="391547875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Trade and Markets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a:extLst>
              <a:ext uri="{FF2B5EF4-FFF2-40B4-BE49-F238E27FC236}">
                <a16:creationId xmlns:a16="http://schemas.microsoft.com/office/drawing/2014/main" id="{277E49C9-D4C8-44CE-9C44-2EF5F54F8949}"/>
              </a:ext>
            </a:extLst>
          </p:cNvPr>
          <p:cNvGrpSpPr/>
          <p:nvPr/>
        </p:nvGrpSpPr>
        <p:grpSpPr>
          <a:xfrm>
            <a:off x="2135749" y="1620241"/>
            <a:ext cx="8058154" cy="806935"/>
            <a:chOff x="542923" y="1736761"/>
            <a:chExt cx="8058154" cy="806935"/>
          </a:xfrm>
          <a:solidFill>
            <a:srgbClr val="627981"/>
          </a:solidFill>
        </p:grpSpPr>
        <p:sp>
          <p:nvSpPr>
            <p:cNvPr id="9" name="Rectangle 8">
              <a:extLst>
                <a:ext uri="{FF2B5EF4-FFF2-40B4-BE49-F238E27FC236}">
                  <a16:creationId xmlns:a16="http://schemas.microsoft.com/office/drawing/2014/main" id="{612812C7-03A8-4054-B115-A636862CC52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0" name="TextBox 9">
              <a:extLst>
                <a:ext uri="{FF2B5EF4-FFF2-40B4-BE49-F238E27FC236}">
                  <a16:creationId xmlns:a16="http://schemas.microsoft.com/office/drawing/2014/main" id="{49CEF010-9F4E-4A03-9660-70E938EF1396}"/>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Specialization only makes sense if workers can use their pay to purchase the other goods and services that they need.</a:t>
              </a:r>
            </a:p>
          </p:txBody>
        </p:sp>
      </p:grpSp>
      <p:grpSp>
        <p:nvGrpSpPr>
          <p:cNvPr id="11" name="Group 10">
            <a:extLst>
              <a:ext uri="{FF2B5EF4-FFF2-40B4-BE49-F238E27FC236}">
                <a16:creationId xmlns:a16="http://schemas.microsoft.com/office/drawing/2014/main" id="{46576FCF-8EE4-4A12-8B7E-17AA67817831}"/>
              </a:ext>
            </a:extLst>
          </p:cNvPr>
          <p:cNvGrpSpPr/>
          <p:nvPr/>
        </p:nvGrpSpPr>
        <p:grpSpPr>
          <a:xfrm>
            <a:off x="2135749" y="2523086"/>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F405CF6A-DEE7-42BC-A127-DBBF5F71DEB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3" name="TextBox 12">
              <a:extLst>
                <a:ext uri="{FF2B5EF4-FFF2-40B4-BE49-F238E27FC236}">
                  <a16:creationId xmlns:a16="http://schemas.microsoft.com/office/drawing/2014/main" id="{93D9998A-E395-44CD-82BF-D2B5FB107470}"/>
                </a:ext>
              </a:extLst>
            </p:cNvPr>
            <p:cNvSpPr txBox="1"/>
            <p:nvPr/>
          </p:nvSpPr>
          <p:spPr>
            <a:xfrm>
              <a:off x="599387" y="1907362"/>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short, specialization requires trade.</a:t>
              </a:r>
            </a:p>
          </p:txBody>
        </p:sp>
      </p:grpSp>
      <p:grpSp>
        <p:nvGrpSpPr>
          <p:cNvPr id="14" name="Group 13">
            <a:extLst>
              <a:ext uri="{FF2B5EF4-FFF2-40B4-BE49-F238E27FC236}">
                <a16:creationId xmlns:a16="http://schemas.microsoft.com/office/drawing/2014/main" id="{D91F3599-7F9B-4913-A061-791DC80F59D5}"/>
              </a:ext>
            </a:extLst>
          </p:cNvPr>
          <p:cNvGrpSpPr/>
          <p:nvPr/>
        </p:nvGrpSpPr>
        <p:grpSpPr>
          <a:xfrm>
            <a:off x="2135749" y="3425931"/>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56BCF5BC-0CC9-4DDD-80EA-83382F7F765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6" name="TextBox 15">
              <a:extLst>
                <a:ext uri="{FF2B5EF4-FFF2-40B4-BE49-F238E27FC236}">
                  <a16:creationId xmlns:a16="http://schemas.microsoft.com/office/drawing/2014/main" id="{5D9C3E4B-C61E-48C7-AD94-A902C2680454}"/>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example, with specialization, you do not need to know how to sew if you need new clothes, as you can purchase them from a store.</a:t>
              </a:r>
            </a:p>
          </p:txBody>
        </p:sp>
      </p:grpSp>
    </p:spTree>
    <p:extLst>
      <p:ext uri="{BB962C8B-B14F-4D97-AF65-F5344CB8AC3E}">
        <p14:creationId xmlns:p14="http://schemas.microsoft.com/office/powerpoint/2010/main" val="72339890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On Your Own</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7" y="1378076"/>
            <a:ext cx="9273061" cy="2246769"/>
          </a:xfrm>
          <a:prstGeom prst="rect">
            <a:avLst/>
          </a:prstGeom>
          <a:solidFill>
            <a:srgbClr val="627981"/>
          </a:solidFill>
          <a:ln>
            <a:solidFill>
              <a:srgbClr val="627981"/>
            </a:solidFill>
          </a:ln>
        </p:spPr>
        <p:txBody>
          <a:bodyPr wrap="square" rtlCol="0" anchor="ctr">
            <a:spAutoFit/>
          </a:bodyPr>
          <a:lstStyle/>
          <a:p>
            <a:pPr algn="ctr"/>
            <a:r>
              <a:rPr lang="en-US" sz="2000" dirty="0">
                <a:solidFill>
                  <a:schemeClr val="bg1"/>
                </a:solidFill>
              </a:rPr>
              <a:t>Suppose you get a summer job at a factory that makes the board game Monopoly. There are several different pieces you need to make in order to create a single sellable Monopoly game. There is the actual game board that you play on, the different game pieces such as the thimble and the hat, the fake money, the different property cards, and so on. Would it make more sense for you to be in charge of creating an entire Monopoly game or specializing in creating one of the components? Why? If you were to specialize, which component would you most want to make?</a:t>
            </a:r>
          </a:p>
        </p:txBody>
      </p:sp>
      <p:pic>
        <p:nvPicPr>
          <p:cNvPr id="7" name="Picture 6" descr="A picture of components for the game Monopoly: dice, silver game pieces, and Monopoly money">
            <a:extLst>
              <a:ext uri="{FF2B5EF4-FFF2-40B4-BE49-F238E27FC236}">
                <a16:creationId xmlns:a16="http://schemas.microsoft.com/office/drawing/2014/main" id="{A05ABF12-E6BB-49FA-A6CD-82CBD519BD2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11205" y="3865013"/>
            <a:ext cx="4969587" cy="2796221"/>
          </a:xfrm>
          <a:prstGeom prst="rect">
            <a:avLst/>
          </a:prstGeom>
        </p:spPr>
      </p:pic>
    </p:spTree>
    <p:extLst>
      <p:ext uri="{BB962C8B-B14F-4D97-AF65-F5344CB8AC3E}">
        <p14:creationId xmlns:p14="http://schemas.microsoft.com/office/powerpoint/2010/main" val="169996179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Economics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5" name="Group 33">
            <a:extLst>
              <a:ext uri="{FF2B5EF4-FFF2-40B4-BE49-F238E27FC236}">
                <a16:creationId xmlns:a16="http://schemas.microsoft.com/office/drawing/2014/main" id="{8ADF54C5-5840-4B52-835D-AF8CCAB3FCDD}"/>
              </a:ext>
            </a:extLst>
          </p:cNvPr>
          <p:cNvGrpSpPr/>
          <p:nvPr/>
        </p:nvGrpSpPr>
        <p:grpSpPr>
          <a:xfrm>
            <a:off x="1795460" y="1522341"/>
            <a:ext cx="8601079" cy="890128"/>
            <a:chOff x="542922" y="1736760"/>
            <a:chExt cx="8601079" cy="1949370"/>
          </a:xfrm>
          <a:solidFill>
            <a:srgbClr val="5A7E83"/>
          </a:solidFill>
        </p:grpSpPr>
        <p:sp>
          <p:nvSpPr>
            <p:cNvPr id="6" name="Rectangle 5">
              <a:extLst>
                <a:ext uri="{FF2B5EF4-FFF2-40B4-BE49-F238E27FC236}">
                  <a16:creationId xmlns:a16="http://schemas.microsoft.com/office/drawing/2014/main" id="{3C4948A4-5A1F-4433-A73E-D3934FCCFC96}"/>
                </a:ext>
              </a:extLst>
            </p:cNvPr>
            <p:cNvSpPr/>
            <p:nvPr/>
          </p:nvSpPr>
          <p:spPr>
            <a:xfrm>
              <a:off x="542922" y="1736760"/>
              <a:ext cx="8601079" cy="194937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7" name="TextBox 6">
              <a:extLst>
                <a:ext uri="{FF2B5EF4-FFF2-40B4-BE49-F238E27FC236}">
                  <a16:creationId xmlns:a16="http://schemas.microsoft.com/office/drawing/2014/main" id="{884010C3-29EC-415F-9FE8-43246988F2AA}"/>
                </a:ext>
              </a:extLst>
            </p:cNvPr>
            <p:cNvSpPr txBox="1"/>
            <p:nvPr/>
          </p:nvSpPr>
          <p:spPr>
            <a:xfrm>
              <a:off x="667087" y="1942890"/>
              <a:ext cx="8349095" cy="535059"/>
            </a:xfrm>
            <a:prstGeom prst="rect">
              <a:avLst/>
            </a:prstGeom>
            <a:grpFill/>
          </p:spPr>
          <p:txBody>
            <a:bodyPr wrap="square" rtlCol="0">
              <a:spAutoFit/>
            </a:bodyPr>
            <a:lstStyle/>
            <a:p>
              <a:pPr algn="ctr"/>
              <a:r>
                <a:rPr lang="en-US" sz="4000" dirty="0">
                  <a:solidFill>
                    <a:schemeClr val="bg1"/>
                  </a:solidFill>
                </a:rPr>
                <a:t>Why should </a:t>
              </a:r>
              <a:r>
                <a:rPr lang="en-US" sz="4000" u="sng" dirty="0">
                  <a:solidFill>
                    <a:schemeClr val="bg1"/>
                  </a:solidFill>
                </a:rPr>
                <a:t>you</a:t>
              </a:r>
              <a:r>
                <a:rPr lang="en-US" sz="4000" dirty="0">
                  <a:solidFill>
                    <a:schemeClr val="bg1"/>
                  </a:solidFill>
                </a:rPr>
                <a:t> study economics?</a:t>
              </a:r>
            </a:p>
          </p:txBody>
        </p:sp>
      </p:grpSp>
      <p:grpSp>
        <p:nvGrpSpPr>
          <p:cNvPr id="8" name="Group 33">
            <a:extLst>
              <a:ext uri="{FF2B5EF4-FFF2-40B4-BE49-F238E27FC236}">
                <a16:creationId xmlns:a16="http://schemas.microsoft.com/office/drawing/2014/main" id="{436C3778-D7E3-4FF0-A296-FAC52E4876D8}"/>
              </a:ext>
            </a:extLst>
          </p:cNvPr>
          <p:cNvGrpSpPr/>
          <p:nvPr/>
        </p:nvGrpSpPr>
        <p:grpSpPr>
          <a:xfrm>
            <a:off x="1795460" y="2756634"/>
            <a:ext cx="8601079" cy="2579025"/>
            <a:chOff x="542922" y="1736760"/>
            <a:chExt cx="8601079" cy="1949370"/>
          </a:xfrm>
          <a:solidFill>
            <a:srgbClr val="5A7E83"/>
          </a:solidFill>
        </p:grpSpPr>
        <p:sp>
          <p:nvSpPr>
            <p:cNvPr id="9" name="Rectangle 8">
              <a:extLst>
                <a:ext uri="{FF2B5EF4-FFF2-40B4-BE49-F238E27FC236}">
                  <a16:creationId xmlns:a16="http://schemas.microsoft.com/office/drawing/2014/main" id="{94DF7DA5-EF49-4326-9F0C-4B49F15FED04}"/>
                </a:ext>
              </a:extLst>
            </p:cNvPr>
            <p:cNvSpPr/>
            <p:nvPr/>
          </p:nvSpPr>
          <p:spPr>
            <a:xfrm>
              <a:off x="542922" y="1736760"/>
              <a:ext cx="8601079" cy="194937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0" name="TextBox 9">
              <a:extLst>
                <a:ext uri="{FF2B5EF4-FFF2-40B4-BE49-F238E27FC236}">
                  <a16:creationId xmlns:a16="http://schemas.microsoft.com/office/drawing/2014/main" id="{C0E5E736-479B-49AD-B040-5A83541B838F}"/>
                </a:ext>
              </a:extLst>
            </p:cNvPr>
            <p:cNvSpPr txBox="1"/>
            <p:nvPr/>
          </p:nvSpPr>
          <p:spPr>
            <a:xfrm>
              <a:off x="667087" y="1839065"/>
              <a:ext cx="8349095" cy="1744759"/>
            </a:xfrm>
            <a:prstGeom prst="rect">
              <a:avLst/>
            </a:prstGeom>
            <a:grpFill/>
          </p:spPr>
          <p:txBody>
            <a:bodyPr wrap="square" rtlCol="0">
              <a:spAutoFit/>
            </a:bodyPr>
            <a:lstStyle/>
            <a:p>
              <a:pPr algn="ctr"/>
              <a:r>
                <a:rPr lang="en-US" sz="2400" kern="1200" dirty="0">
                  <a:solidFill>
                    <a:schemeClr val="bg1"/>
                  </a:solidFill>
                  <a:effectLst/>
                  <a:latin typeface="+mn-lt"/>
                  <a:ea typeface="+mn-ea"/>
                  <a:cs typeface="+mn-cs"/>
                </a:rPr>
                <a:t>Economics is not a collection of facts to memorize; it is an approach to problem-solving. Virtually every major problem facing both individuals and the world today has an economic dimension, and while economics cannot solve all these problems, it can illuminate the different choices and give an approach towards dealing with them.</a:t>
              </a:r>
              <a:endParaRPr lang="en-US" sz="2400" dirty="0">
                <a:solidFill>
                  <a:schemeClr val="bg1"/>
                </a:solidFill>
              </a:endParaRPr>
            </a:p>
          </p:txBody>
        </p:sp>
      </p:grpSp>
    </p:spTree>
    <p:extLst>
      <p:ext uri="{BB962C8B-B14F-4D97-AF65-F5344CB8AC3E}">
        <p14:creationId xmlns:p14="http://schemas.microsoft.com/office/powerpoint/2010/main" val="51007542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Economics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8" name="Up Arrow 16">
            <a:extLst>
              <a:ext uri="{FF2B5EF4-FFF2-40B4-BE49-F238E27FC236}">
                <a16:creationId xmlns:a16="http://schemas.microsoft.com/office/drawing/2014/main" id="{63BA64D0-B08B-4038-A044-0203523A4ADE}"/>
              </a:ext>
            </a:extLst>
          </p:cNvPr>
          <p:cNvSpPr/>
          <p:nvPr/>
        </p:nvSpPr>
        <p:spPr>
          <a:xfrm>
            <a:off x="7793190" y="3100632"/>
            <a:ext cx="661012" cy="738130"/>
          </a:xfrm>
          <a:prstGeom prst="upArrow">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a:extLst>
              <a:ext uri="{FF2B5EF4-FFF2-40B4-BE49-F238E27FC236}">
                <a16:creationId xmlns:a16="http://schemas.microsoft.com/office/drawing/2014/main" id="{4D762F2A-3AD7-406C-B696-A3F1EE8B42A6}"/>
              </a:ext>
            </a:extLst>
          </p:cNvPr>
          <p:cNvSpPr/>
          <p:nvPr/>
        </p:nvSpPr>
        <p:spPr>
          <a:xfrm>
            <a:off x="2397197" y="1841807"/>
            <a:ext cx="7397602" cy="1093742"/>
          </a:xfrm>
          <a:prstGeom prst="rect">
            <a:avLst/>
          </a:prstGeom>
          <a:solidFill>
            <a:srgbClr val="5A7E83"/>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0" name="Rectangle 9">
            <a:extLst>
              <a:ext uri="{FF2B5EF4-FFF2-40B4-BE49-F238E27FC236}">
                <a16:creationId xmlns:a16="http://schemas.microsoft.com/office/drawing/2014/main" id="{7C2AD5A1-C5C5-4DCD-B5BA-29310D3543C5}"/>
              </a:ext>
            </a:extLst>
          </p:cNvPr>
          <p:cNvSpPr/>
          <p:nvPr/>
        </p:nvSpPr>
        <p:spPr>
          <a:xfrm>
            <a:off x="2397197" y="2096290"/>
            <a:ext cx="7397602" cy="584775"/>
          </a:xfrm>
          <a:prstGeom prst="rect">
            <a:avLst/>
          </a:prstGeom>
        </p:spPr>
        <p:txBody>
          <a:bodyPr wrap="none">
            <a:spAutoFit/>
          </a:bodyPr>
          <a:lstStyle/>
          <a:p>
            <a:pPr algn="ctr"/>
            <a:r>
              <a:rPr lang="en-US" sz="3200" b="1" dirty="0">
                <a:solidFill>
                  <a:schemeClr val="bg1"/>
                </a:solidFill>
              </a:rPr>
              <a:t>Economics is divided into two major parts.</a:t>
            </a:r>
            <a:endParaRPr lang="en-US" sz="3200" dirty="0">
              <a:solidFill>
                <a:schemeClr val="bg1"/>
              </a:solidFill>
            </a:endParaRPr>
          </a:p>
        </p:txBody>
      </p:sp>
      <p:sp>
        <p:nvSpPr>
          <p:cNvPr id="11" name="Rectangle 10">
            <a:extLst>
              <a:ext uri="{FF2B5EF4-FFF2-40B4-BE49-F238E27FC236}">
                <a16:creationId xmlns:a16="http://schemas.microsoft.com/office/drawing/2014/main" id="{AD031AE9-4433-4BD2-9D6E-9F0592839E92}"/>
              </a:ext>
            </a:extLst>
          </p:cNvPr>
          <p:cNvSpPr/>
          <p:nvPr/>
        </p:nvSpPr>
        <p:spPr>
          <a:xfrm>
            <a:off x="6292469" y="3789963"/>
            <a:ext cx="3657498" cy="869118"/>
          </a:xfrm>
          <a:prstGeom prst="rect">
            <a:avLst/>
          </a:prstGeom>
          <a:solidFill>
            <a:srgbClr val="5A7E83"/>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rgbClr val="323542"/>
              </a:solidFill>
            </a:endParaRPr>
          </a:p>
        </p:txBody>
      </p:sp>
      <p:sp>
        <p:nvSpPr>
          <p:cNvPr id="12" name="TextBox 11">
            <a:extLst>
              <a:ext uri="{FF2B5EF4-FFF2-40B4-BE49-F238E27FC236}">
                <a16:creationId xmlns:a16="http://schemas.microsoft.com/office/drawing/2014/main" id="{D1976BDC-FFA7-486A-AA3A-28353BF9C9EC}"/>
              </a:ext>
            </a:extLst>
          </p:cNvPr>
          <p:cNvSpPr txBox="1"/>
          <p:nvPr/>
        </p:nvSpPr>
        <p:spPr>
          <a:xfrm>
            <a:off x="6370053" y="3887560"/>
            <a:ext cx="3502329" cy="646331"/>
          </a:xfrm>
          <a:prstGeom prst="rect">
            <a:avLst/>
          </a:prstGeom>
          <a:solidFill>
            <a:srgbClr val="5A7E83"/>
          </a:solidFill>
        </p:spPr>
        <p:txBody>
          <a:bodyPr wrap="square" rtlCol="0">
            <a:spAutoFit/>
          </a:bodyPr>
          <a:lstStyle/>
          <a:p>
            <a:pPr algn="ctr"/>
            <a:r>
              <a:rPr lang="en-US" sz="3600" b="1" dirty="0">
                <a:solidFill>
                  <a:schemeClr val="bg1"/>
                </a:solidFill>
              </a:rPr>
              <a:t>Macro</a:t>
            </a:r>
            <a:r>
              <a:rPr lang="en-US" sz="3600" dirty="0">
                <a:solidFill>
                  <a:schemeClr val="bg1"/>
                </a:solidFill>
              </a:rPr>
              <a:t>economics</a:t>
            </a:r>
          </a:p>
        </p:txBody>
      </p:sp>
      <p:sp>
        <p:nvSpPr>
          <p:cNvPr id="13" name="Up Arrow 20">
            <a:extLst>
              <a:ext uri="{FF2B5EF4-FFF2-40B4-BE49-F238E27FC236}">
                <a16:creationId xmlns:a16="http://schemas.microsoft.com/office/drawing/2014/main" id="{6E45394C-6099-4ACB-8394-DA497B7ABD0A}"/>
              </a:ext>
            </a:extLst>
          </p:cNvPr>
          <p:cNvSpPr/>
          <p:nvPr/>
        </p:nvSpPr>
        <p:spPr>
          <a:xfrm>
            <a:off x="3740272" y="3091845"/>
            <a:ext cx="661012" cy="738130"/>
          </a:xfrm>
          <a:prstGeom prst="upArrow">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99F1830D-9BE0-4B90-B53A-D154FB4A534A}"/>
              </a:ext>
            </a:extLst>
          </p:cNvPr>
          <p:cNvSpPr/>
          <p:nvPr/>
        </p:nvSpPr>
        <p:spPr>
          <a:xfrm>
            <a:off x="2242033" y="3781686"/>
            <a:ext cx="3657498" cy="869118"/>
          </a:xfrm>
          <a:prstGeom prst="rect">
            <a:avLst/>
          </a:prstGeom>
          <a:solidFill>
            <a:srgbClr val="5A7E83"/>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rgbClr val="323542"/>
              </a:solidFill>
            </a:endParaRPr>
          </a:p>
        </p:txBody>
      </p:sp>
      <p:sp>
        <p:nvSpPr>
          <p:cNvPr id="15" name="TextBox 14">
            <a:extLst>
              <a:ext uri="{FF2B5EF4-FFF2-40B4-BE49-F238E27FC236}">
                <a16:creationId xmlns:a16="http://schemas.microsoft.com/office/drawing/2014/main" id="{451BDDE0-905E-48A7-AA75-339A5E8E9671}"/>
              </a:ext>
            </a:extLst>
          </p:cNvPr>
          <p:cNvSpPr txBox="1"/>
          <p:nvPr/>
        </p:nvSpPr>
        <p:spPr>
          <a:xfrm>
            <a:off x="2397197" y="3891866"/>
            <a:ext cx="3347163" cy="646331"/>
          </a:xfrm>
          <a:prstGeom prst="rect">
            <a:avLst/>
          </a:prstGeom>
          <a:solidFill>
            <a:srgbClr val="5A7E83"/>
          </a:solidFill>
        </p:spPr>
        <p:txBody>
          <a:bodyPr wrap="square" rtlCol="0">
            <a:spAutoFit/>
          </a:bodyPr>
          <a:lstStyle/>
          <a:p>
            <a:pPr algn="ctr"/>
            <a:r>
              <a:rPr lang="en-US" sz="3600" b="1" dirty="0">
                <a:solidFill>
                  <a:schemeClr val="bg1"/>
                </a:solidFill>
              </a:rPr>
              <a:t>Micro</a:t>
            </a:r>
            <a:r>
              <a:rPr lang="en-US" sz="3600" dirty="0">
                <a:solidFill>
                  <a:schemeClr val="bg1"/>
                </a:solidFill>
              </a:rPr>
              <a:t>economics</a:t>
            </a:r>
          </a:p>
        </p:txBody>
      </p:sp>
    </p:spTree>
    <p:extLst>
      <p:ext uri="{BB962C8B-B14F-4D97-AF65-F5344CB8AC3E}">
        <p14:creationId xmlns:p14="http://schemas.microsoft.com/office/powerpoint/2010/main" val="321331755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Microeconomics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4E5827ED-5206-40BF-BED3-C7FFC6ED2FBA}"/>
              </a:ext>
            </a:extLst>
          </p:cNvPr>
          <p:cNvGrpSpPr/>
          <p:nvPr/>
        </p:nvGrpSpPr>
        <p:grpSpPr>
          <a:xfrm>
            <a:off x="1694571" y="2592567"/>
            <a:ext cx="2651760" cy="2787695"/>
            <a:chOff x="1149291" y="1753237"/>
            <a:chExt cx="2080340" cy="2787695"/>
          </a:xfrm>
          <a:solidFill>
            <a:srgbClr val="5A7E83"/>
          </a:solidFill>
        </p:grpSpPr>
        <p:sp>
          <p:nvSpPr>
            <p:cNvPr id="6" name="Rectangle 5">
              <a:extLst>
                <a:ext uri="{FF2B5EF4-FFF2-40B4-BE49-F238E27FC236}">
                  <a16:creationId xmlns:a16="http://schemas.microsoft.com/office/drawing/2014/main" id="{F2E5595F-CBC8-4D76-8295-9F944377AB2E}"/>
                </a:ext>
              </a:extLst>
            </p:cNvPr>
            <p:cNvSpPr/>
            <p:nvPr/>
          </p:nvSpPr>
          <p:spPr>
            <a:xfrm>
              <a:off x="1149291" y="1753237"/>
              <a:ext cx="2080340" cy="278769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7" name="TextBox 6">
              <a:extLst>
                <a:ext uri="{FF2B5EF4-FFF2-40B4-BE49-F238E27FC236}">
                  <a16:creationId xmlns:a16="http://schemas.microsoft.com/office/drawing/2014/main" id="{81830792-9B50-4A22-B329-82EB96E9EC76}"/>
                </a:ext>
              </a:extLst>
            </p:cNvPr>
            <p:cNvSpPr txBox="1"/>
            <p:nvPr/>
          </p:nvSpPr>
          <p:spPr>
            <a:xfrm>
              <a:off x="1253247" y="2215438"/>
              <a:ext cx="1872428" cy="671851"/>
            </a:xfrm>
            <a:prstGeom prst="rect">
              <a:avLst/>
            </a:prstGeom>
            <a:grpFill/>
          </p:spPr>
          <p:txBody>
            <a:bodyPr wrap="square" rtlCol="0" anchor="ctr">
              <a:spAutoFit/>
            </a:bodyPr>
            <a:lstStyle/>
            <a:p>
              <a:pPr algn="ctr">
                <a:lnSpc>
                  <a:spcPct val="150000"/>
                </a:lnSpc>
              </a:pPr>
              <a:r>
                <a:rPr lang="en-US" sz="2800" dirty="0">
                  <a:solidFill>
                    <a:schemeClr val="bg1"/>
                  </a:solidFill>
                </a:rPr>
                <a:t>Consumers</a:t>
              </a:r>
            </a:p>
          </p:txBody>
        </p:sp>
      </p:grpSp>
      <p:grpSp>
        <p:nvGrpSpPr>
          <p:cNvPr id="8" name="Group 7">
            <a:extLst>
              <a:ext uri="{FF2B5EF4-FFF2-40B4-BE49-F238E27FC236}">
                <a16:creationId xmlns:a16="http://schemas.microsoft.com/office/drawing/2014/main" id="{A59936E1-F2A7-4C66-AD79-6F607EE6FC05}"/>
              </a:ext>
            </a:extLst>
          </p:cNvPr>
          <p:cNvGrpSpPr/>
          <p:nvPr/>
        </p:nvGrpSpPr>
        <p:grpSpPr>
          <a:xfrm>
            <a:off x="7896013" y="2592567"/>
            <a:ext cx="2651760" cy="2787684"/>
            <a:chOff x="5914363" y="1747690"/>
            <a:chExt cx="2080340" cy="2787684"/>
          </a:xfrm>
          <a:solidFill>
            <a:srgbClr val="5A7E83"/>
          </a:solidFill>
        </p:grpSpPr>
        <p:sp>
          <p:nvSpPr>
            <p:cNvPr id="9" name="Rectangle 8">
              <a:extLst>
                <a:ext uri="{FF2B5EF4-FFF2-40B4-BE49-F238E27FC236}">
                  <a16:creationId xmlns:a16="http://schemas.microsoft.com/office/drawing/2014/main" id="{9FEDFE59-628F-4969-988F-F793E7311D1F}"/>
                </a:ext>
              </a:extLst>
            </p:cNvPr>
            <p:cNvSpPr/>
            <p:nvPr/>
          </p:nvSpPr>
          <p:spPr>
            <a:xfrm>
              <a:off x="5914363" y="1747690"/>
              <a:ext cx="2080340" cy="278768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10" name="TextBox 9">
              <a:extLst>
                <a:ext uri="{FF2B5EF4-FFF2-40B4-BE49-F238E27FC236}">
                  <a16:creationId xmlns:a16="http://schemas.microsoft.com/office/drawing/2014/main" id="{8F8CCDC2-9CA4-4980-B846-2A3EC4A7E2BC}"/>
                </a:ext>
              </a:extLst>
            </p:cNvPr>
            <p:cNvSpPr txBox="1"/>
            <p:nvPr/>
          </p:nvSpPr>
          <p:spPr>
            <a:xfrm>
              <a:off x="6122276" y="2215439"/>
              <a:ext cx="1664514" cy="671851"/>
            </a:xfrm>
            <a:prstGeom prst="rect">
              <a:avLst/>
            </a:prstGeom>
            <a:grpFill/>
          </p:spPr>
          <p:txBody>
            <a:bodyPr wrap="square" rtlCol="0" anchor="ctr">
              <a:spAutoFit/>
            </a:bodyPr>
            <a:lstStyle/>
            <a:p>
              <a:pPr algn="ctr">
                <a:lnSpc>
                  <a:spcPct val="150000"/>
                </a:lnSpc>
              </a:pPr>
              <a:r>
                <a:rPr lang="en-US" sz="2800" dirty="0">
                  <a:solidFill>
                    <a:schemeClr val="bg1"/>
                  </a:solidFill>
                </a:rPr>
                <a:t>Markets</a:t>
              </a:r>
            </a:p>
          </p:txBody>
        </p:sp>
      </p:grpSp>
      <p:grpSp>
        <p:nvGrpSpPr>
          <p:cNvPr id="11" name="Group 10">
            <a:extLst>
              <a:ext uri="{FF2B5EF4-FFF2-40B4-BE49-F238E27FC236}">
                <a16:creationId xmlns:a16="http://schemas.microsoft.com/office/drawing/2014/main" id="{C44B6E82-21E9-4212-BEBA-2BAAF34CE9B8}"/>
              </a:ext>
            </a:extLst>
          </p:cNvPr>
          <p:cNvGrpSpPr/>
          <p:nvPr/>
        </p:nvGrpSpPr>
        <p:grpSpPr>
          <a:xfrm>
            <a:off x="4795292" y="2592573"/>
            <a:ext cx="2651760" cy="2787689"/>
            <a:chOff x="3531827" y="1747690"/>
            <a:chExt cx="2080340" cy="2787689"/>
          </a:xfrm>
          <a:solidFill>
            <a:srgbClr val="5A7E83"/>
          </a:solidFill>
        </p:grpSpPr>
        <p:sp>
          <p:nvSpPr>
            <p:cNvPr id="12" name="Rectangle 11">
              <a:extLst>
                <a:ext uri="{FF2B5EF4-FFF2-40B4-BE49-F238E27FC236}">
                  <a16:creationId xmlns:a16="http://schemas.microsoft.com/office/drawing/2014/main" id="{DA2423B0-D578-4DA9-8CF1-CBD7B0CED8FB}"/>
                </a:ext>
              </a:extLst>
            </p:cNvPr>
            <p:cNvSpPr/>
            <p:nvPr/>
          </p:nvSpPr>
          <p:spPr>
            <a:xfrm>
              <a:off x="3531827" y="1747690"/>
              <a:ext cx="2080340" cy="278768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13" name="TextBox 12">
              <a:extLst>
                <a:ext uri="{FF2B5EF4-FFF2-40B4-BE49-F238E27FC236}">
                  <a16:creationId xmlns:a16="http://schemas.microsoft.com/office/drawing/2014/main" id="{FE8272A3-F12E-4278-9C3B-ADEA1CEFFA56}"/>
                </a:ext>
              </a:extLst>
            </p:cNvPr>
            <p:cNvSpPr txBox="1"/>
            <p:nvPr/>
          </p:nvSpPr>
          <p:spPr>
            <a:xfrm>
              <a:off x="3739740" y="2215439"/>
              <a:ext cx="1664514" cy="671851"/>
            </a:xfrm>
            <a:prstGeom prst="rect">
              <a:avLst/>
            </a:prstGeom>
            <a:grpFill/>
          </p:spPr>
          <p:txBody>
            <a:bodyPr wrap="square" rtlCol="0" anchor="ctr">
              <a:spAutoFit/>
            </a:bodyPr>
            <a:lstStyle/>
            <a:p>
              <a:pPr algn="ctr">
                <a:lnSpc>
                  <a:spcPct val="150000"/>
                </a:lnSpc>
              </a:pPr>
              <a:r>
                <a:rPr lang="en-US" sz="2800" dirty="0">
                  <a:solidFill>
                    <a:schemeClr val="bg1"/>
                  </a:solidFill>
                </a:rPr>
                <a:t>Firms</a:t>
              </a:r>
            </a:p>
          </p:txBody>
        </p:sp>
      </p:grpSp>
      <p:pic>
        <p:nvPicPr>
          <p:cNvPr id="4" name="Graphic 3" descr="Bar chart">
            <a:extLst>
              <a:ext uri="{FF2B5EF4-FFF2-40B4-BE49-F238E27FC236}">
                <a16:creationId xmlns:a16="http://schemas.microsoft.com/office/drawing/2014/main" id="{40652D74-3D74-45E8-B04D-7647193B6C9B}"/>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8803816" y="3823112"/>
            <a:ext cx="914400" cy="914400"/>
          </a:xfrm>
          <a:prstGeom prst="rect">
            <a:avLst/>
          </a:prstGeom>
        </p:spPr>
      </p:pic>
      <p:pic>
        <p:nvPicPr>
          <p:cNvPr id="15" name="Graphic 14" descr="Store">
            <a:extLst>
              <a:ext uri="{FF2B5EF4-FFF2-40B4-BE49-F238E27FC236}">
                <a16:creationId xmlns:a16="http://schemas.microsoft.com/office/drawing/2014/main" id="{75DB83EA-A6DE-4E98-821F-5DA47EC5DE23}"/>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5649223" y="3823112"/>
            <a:ext cx="914400" cy="914400"/>
          </a:xfrm>
          <a:prstGeom prst="rect">
            <a:avLst/>
          </a:prstGeom>
        </p:spPr>
      </p:pic>
      <p:pic>
        <p:nvPicPr>
          <p:cNvPr id="17" name="Graphic 16" descr="Group of women">
            <a:extLst>
              <a:ext uri="{FF2B5EF4-FFF2-40B4-BE49-F238E27FC236}">
                <a16:creationId xmlns:a16="http://schemas.microsoft.com/office/drawing/2014/main" id="{890874CE-8FC6-40FF-9012-66B3073F6C07}"/>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2524128" y="3823112"/>
            <a:ext cx="914400" cy="914400"/>
          </a:xfrm>
          <a:prstGeom prst="rect">
            <a:avLst/>
          </a:prstGeom>
        </p:spPr>
      </p:pic>
      <p:sp>
        <p:nvSpPr>
          <p:cNvPr id="16" name="Rectangle 15">
            <a:extLst>
              <a:ext uri="{FF2B5EF4-FFF2-40B4-BE49-F238E27FC236}">
                <a16:creationId xmlns:a16="http://schemas.microsoft.com/office/drawing/2014/main" id="{E63E1045-ACED-4C1F-AC50-AAFD25CC43BB}"/>
              </a:ext>
            </a:extLst>
          </p:cNvPr>
          <p:cNvSpPr/>
          <p:nvPr/>
        </p:nvSpPr>
        <p:spPr>
          <a:xfrm>
            <a:off x="900036" y="1354644"/>
            <a:ext cx="10491019" cy="954107"/>
          </a:xfrm>
          <a:prstGeom prst="rect">
            <a:avLst/>
          </a:prstGeom>
          <a:solidFill>
            <a:srgbClr val="5A7E83"/>
          </a:solidFill>
        </p:spPr>
        <p:txBody>
          <a:bodyPr wrap="square">
            <a:spAutoFit/>
          </a:bodyPr>
          <a:lstStyle/>
          <a:p>
            <a:pPr algn="ctr"/>
            <a:r>
              <a:rPr lang="en-US" sz="2800" dirty="0">
                <a:solidFill>
                  <a:schemeClr val="bg1"/>
                </a:solidFill>
              </a:rPr>
              <a:t>Microeconomics focuses on how individuals, households, businesses, and workers make economic decisions. </a:t>
            </a:r>
          </a:p>
        </p:txBody>
      </p:sp>
    </p:spTree>
    <p:extLst>
      <p:ext uri="{BB962C8B-B14F-4D97-AF65-F5344CB8AC3E}">
        <p14:creationId xmlns:p14="http://schemas.microsoft.com/office/powerpoint/2010/main" val="94695829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Macroeconomics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6" name="Group 15">
            <a:extLst>
              <a:ext uri="{FF2B5EF4-FFF2-40B4-BE49-F238E27FC236}">
                <a16:creationId xmlns:a16="http://schemas.microsoft.com/office/drawing/2014/main" id="{965289A9-C7FE-490E-A0FF-0E751B8B25FE}"/>
              </a:ext>
            </a:extLst>
          </p:cNvPr>
          <p:cNvGrpSpPr/>
          <p:nvPr/>
        </p:nvGrpSpPr>
        <p:grpSpPr>
          <a:xfrm>
            <a:off x="1524001" y="2694245"/>
            <a:ext cx="2654709" cy="2842140"/>
            <a:chOff x="792104" y="1753237"/>
            <a:chExt cx="2654709" cy="2842140"/>
          </a:xfrm>
          <a:solidFill>
            <a:srgbClr val="5A7E83"/>
          </a:solidFill>
        </p:grpSpPr>
        <p:sp>
          <p:nvSpPr>
            <p:cNvPr id="17" name="Rectangle 16">
              <a:extLst>
                <a:ext uri="{FF2B5EF4-FFF2-40B4-BE49-F238E27FC236}">
                  <a16:creationId xmlns:a16="http://schemas.microsoft.com/office/drawing/2014/main" id="{46996F03-849F-4C15-A9B3-60FE23D22A19}"/>
                </a:ext>
              </a:extLst>
            </p:cNvPr>
            <p:cNvSpPr/>
            <p:nvPr/>
          </p:nvSpPr>
          <p:spPr>
            <a:xfrm>
              <a:off x="792104" y="1753237"/>
              <a:ext cx="2654709" cy="284214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18" name="TextBox 17">
              <a:extLst>
                <a:ext uri="{FF2B5EF4-FFF2-40B4-BE49-F238E27FC236}">
                  <a16:creationId xmlns:a16="http://schemas.microsoft.com/office/drawing/2014/main" id="{F66FAAEA-F331-4BE3-889E-C7333819A4BF}"/>
                </a:ext>
              </a:extLst>
            </p:cNvPr>
            <p:cNvSpPr txBox="1"/>
            <p:nvPr/>
          </p:nvSpPr>
          <p:spPr>
            <a:xfrm>
              <a:off x="1287201" y="2220200"/>
              <a:ext cx="1664514" cy="954107"/>
            </a:xfrm>
            <a:prstGeom prst="rect">
              <a:avLst/>
            </a:prstGeom>
            <a:grpFill/>
          </p:spPr>
          <p:txBody>
            <a:bodyPr wrap="square" rtlCol="0" anchor="ctr">
              <a:spAutoFit/>
            </a:bodyPr>
            <a:lstStyle/>
            <a:p>
              <a:pPr algn="ctr"/>
              <a:r>
                <a:rPr lang="en-US" sz="2800" dirty="0">
                  <a:solidFill>
                    <a:schemeClr val="bg1"/>
                  </a:solidFill>
                </a:rPr>
                <a:t>Economic Growth</a:t>
              </a:r>
            </a:p>
          </p:txBody>
        </p:sp>
      </p:grpSp>
      <p:grpSp>
        <p:nvGrpSpPr>
          <p:cNvPr id="19" name="Group 18">
            <a:extLst>
              <a:ext uri="{FF2B5EF4-FFF2-40B4-BE49-F238E27FC236}">
                <a16:creationId xmlns:a16="http://schemas.microsoft.com/office/drawing/2014/main" id="{78AEE6D5-402E-4D4D-BEF6-96A49C9B74BA}"/>
              </a:ext>
            </a:extLst>
          </p:cNvPr>
          <p:cNvGrpSpPr/>
          <p:nvPr/>
        </p:nvGrpSpPr>
        <p:grpSpPr>
          <a:xfrm>
            <a:off x="8013291" y="2694253"/>
            <a:ext cx="2654709" cy="2842130"/>
            <a:chOff x="5339994" y="1747690"/>
            <a:chExt cx="2654709" cy="2842130"/>
          </a:xfrm>
          <a:solidFill>
            <a:srgbClr val="5A7E83"/>
          </a:solidFill>
        </p:grpSpPr>
        <p:sp>
          <p:nvSpPr>
            <p:cNvPr id="20" name="Rectangle 19">
              <a:extLst>
                <a:ext uri="{FF2B5EF4-FFF2-40B4-BE49-F238E27FC236}">
                  <a16:creationId xmlns:a16="http://schemas.microsoft.com/office/drawing/2014/main" id="{D99420FB-70FB-40B4-9DF6-8711A28AE906}"/>
                </a:ext>
              </a:extLst>
            </p:cNvPr>
            <p:cNvSpPr/>
            <p:nvPr/>
          </p:nvSpPr>
          <p:spPr>
            <a:xfrm>
              <a:off x="5339994" y="1747690"/>
              <a:ext cx="2654709" cy="284213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21" name="TextBox 20">
              <a:extLst>
                <a:ext uri="{FF2B5EF4-FFF2-40B4-BE49-F238E27FC236}">
                  <a16:creationId xmlns:a16="http://schemas.microsoft.com/office/drawing/2014/main" id="{8CEFFE39-552C-493D-ACC7-455D8E7F37AF}"/>
                </a:ext>
              </a:extLst>
            </p:cNvPr>
            <p:cNvSpPr txBox="1"/>
            <p:nvPr/>
          </p:nvSpPr>
          <p:spPr>
            <a:xfrm>
              <a:off x="5436166" y="2215166"/>
              <a:ext cx="2462363" cy="671851"/>
            </a:xfrm>
            <a:prstGeom prst="rect">
              <a:avLst/>
            </a:prstGeom>
            <a:grpFill/>
          </p:spPr>
          <p:txBody>
            <a:bodyPr wrap="square" rtlCol="0" anchor="ctr">
              <a:spAutoFit/>
            </a:bodyPr>
            <a:lstStyle/>
            <a:p>
              <a:pPr algn="ctr">
                <a:lnSpc>
                  <a:spcPct val="150000"/>
                </a:lnSpc>
              </a:pPr>
              <a:r>
                <a:rPr lang="en-US" sz="2800" dirty="0">
                  <a:solidFill>
                    <a:schemeClr val="bg1"/>
                  </a:solidFill>
                </a:rPr>
                <a:t>Unemployment</a:t>
              </a:r>
            </a:p>
          </p:txBody>
        </p:sp>
      </p:grpSp>
      <p:grpSp>
        <p:nvGrpSpPr>
          <p:cNvPr id="22" name="Group 21">
            <a:extLst>
              <a:ext uri="{FF2B5EF4-FFF2-40B4-BE49-F238E27FC236}">
                <a16:creationId xmlns:a16="http://schemas.microsoft.com/office/drawing/2014/main" id="{047E8D91-E822-46C4-B5FF-B7F627701B3F}"/>
              </a:ext>
            </a:extLst>
          </p:cNvPr>
          <p:cNvGrpSpPr/>
          <p:nvPr/>
        </p:nvGrpSpPr>
        <p:grpSpPr>
          <a:xfrm>
            <a:off x="4768646" y="2694247"/>
            <a:ext cx="2654709" cy="2842136"/>
            <a:chOff x="2957458" y="1747690"/>
            <a:chExt cx="2654709" cy="2842136"/>
          </a:xfrm>
          <a:solidFill>
            <a:srgbClr val="5A7E83"/>
          </a:solidFill>
        </p:grpSpPr>
        <p:sp>
          <p:nvSpPr>
            <p:cNvPr id="23" name="Rectangle 22">
              <a:extLst>
                <a:ext uri="{FF2B5EF4-FFF2-40B4-BE49-F238E27FC236}">
                  <a16:creationId xmlns:a16="http://schemas.microsoft.com/office/drawing/2014/main" id="{34F140D1-14AB-442D-860D-AC4B863FA955}"/>
                </a:ext>
              </a:extLst>
            </p:cNvPr>
            <p:cNvSpPr/>
            <p:nvPr/>
          </p:nvSpPr>
          <p:spPr>
            <a:xfrm>
              <a:off x="2957458" y="1747690"/>
              <a:ext cx="2654709" cy="284213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24" name="TextBox 23">
              <a:extLst>
                <a:ext uri="{FF2B5EF4-FFF2-40B4-BE49-F238E27FC236}">
                  <a16:creationId xmlns:a16="http://schemas.microsoft.com/office/drawing/2014/main" id="{2E147E28-FD7C-4D51-A420-2F2779128B10}"/>
                </a:ext>
              </a:extLst>
            </p:cNvPr>
            <p:cNvSpPr txBox="1"/>
            <p:nvPr/>
          </p:nvSpPr>
          <p:spPr>
            <a:xfrm>
              <a:off x="3452555" y="2215171"/>
              <a:ext cx="1664514" cy="671851"/>
            </a:xfrm>
            <a:prstGeom prst="rect">
              <a:avLst/>
            </a:prstGeom>
            <a:grpFill/>
          </p:spPr>
          <p:txBody>
            <a:bodyPr wrap="square" rtlCol="0" anchor="ctr">
              <a:spAutoFit/>
            </a:bodyPr>
            <a:lstStyle/>
            <a:p>
              <a:pPr algn="ctr">
                <a:lnSpc>
                  <a:spcPct val="150000"/>
                </a:lnSpc>
              </a:pPr>
              <a:r>
                <a:rPr lang="en-US" sz="2800" dirty="0">
                  <a:solidFill>
                    <a:schemeClr val="bg1"/>
                  </a:solidFill>
                </a:rPr>
                <a:t>Inflation</a:t>
              </a:r>
            </a:p>
          </p:txBody>
        </p:sp>
      </p:grpSp>
      <p:pic>
        <p:nvPicPr>
          <p:cNvPr id="3" name="Graphic 2" descr="Upward trend">
            <a:extLst>
              <a:ext uri="{FF2B5EF4-FFF2-40B4-BE49-F238E27FC236}">
                <a16:creationId xmlns:a16="http://schemas.microsoft.com/office/drawing/2014/main" id="{F7801056-57AD-47BE-BEBE-399D4D7DC6F9}"/>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394157" y="4125078"/>
            <a:ext cx="914400" cy="914400"/>
          </a:xfrm>
          <a:prstGeom prst="rect">
            <a:avLst/>
          </a:prstGeom>
        </p:spPr>
      </p:pic>
      <p:pic>
        <p:nvPicPr>
          <p:cNvPr id="27" name="Graphic 26" descr="Money">
            <a:extLst>
              <a:ext uri="{FF2B5EF4-FFF2-40B4-BE49-F238E27FC236}">
                <a16:creationId xmlns:a16="http://schemas.microsoft.com/office/drawing/2014/main" id="{A51C4FD3-E199-48F1-8368-45953A4D84E6}"/>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5638800" y="4115315"/>
            <a:ext cx="914400" cy="914400"/>
          </a:xfrm>
          <a:prstGeom prst="rect">
            <a:avLst/>
          </a:prstGeom>
        </p:spPr>
      </p:pic>
      <p:pic>
        <p:nvPicPr>
          <p:cNvPr id="29" name="Graphic 28" descr="Briefcase">
            <a:extLst>
              <a:ext uri="{FF2B5EF4-FFF2-40B4-BE49-F238E27FC236}">
                <a16:creationId xmlns:a16="http://schemas.microsoft.com/office/drawing/2014/main" id="{0751E704-8D92-44C8-82B3-5BD680DC6AFD}"/>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8883443" y="4115315"/>
            <a:ext cx="914400" cy="914400"/>
          </a:xfrm>
          <a:prstGeom prst="rect">
            <a:avLst/>
          </a:prstGeom>
        </p:spPr>
      </p:pic>
      <p:sp>
        <p:nvSpPr>
          <p:cNvPr id="25" name="Rectangle 24">
            <a:extLst>
              <a:ext uri="{FF2B5EF4-FFF2-40B4-BE49-F238E27FC236}">
                <a16:creationId xmlns:a16="http://schemas.microsoft.com/office/drawing/2014/main" id="{A0EB3972-0E1D-4BAC-8E48-9631C9B34074}"/>
              </a:ext>
            </a:extLst>
          </p:cNvPr>
          <p:cNvSpPr/>
          <p:nvPr/>
        </p:nvSpPr>
        <p:spPr>
          <a:xfrm>
            <a:off x="850490" y="1442250"/>
            <a:ext cx="10476271" cy="954107"/>
          </a:xfrm>
          <a:prstGeom prst="rect">
            <a:avLst/>
          </a:prstGeom>
          <a:solidFill>
            <a:srgbClr val="5A7E83"/>
          </a:solidFill>
        </p:spPr>
        <p:txBody>
          <a:bodyPr wrap="square">
            <a:spAutoFit/>
          </a:bodyPr>
          <a:lstStyle/>
          <a:p>
            <a:pPr algn="ctr"/>
            <a:r>
              <a:rPr lang="en-US" sz="2800" dirty="0">
                <a:solidFill>
                  <a:schemeClr val="bg1"/>
                </a:solidFill>
              </a:rPr>
              <a:t>Macroeconomics focuses on broad issues of the whole economy, such as unemployment, inflation, government deficits, exports, and imports.</a:t>
            </a:r>
          </a:p>
        </p:txBody>
      </p:sp>
    </p:spTree>
    <p:extLst>
      <p:ext uri="{BB962C8B-B14F-4D97-AF65-F5344CB8AC3E}">
        <p14:creationId xmlns:p14="http://schemas.microsoft.com/office/powerpoint/2010/main" val="11935038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Summary</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433251"/>
            <a:ext cx="9273061" cy="5016758"/>
          </a:xfrm>
          <a:prstGeom prst="rect">
            <a:avLst/>
          </a:prstGeom>
          <a:solidFill>
            <a:srgbClr val="627981"/>
          </a:solidFill>
          <a:ln>
            <a:solidFill>
              <a:srgbClr val="627981"/>
            </a:solidFill>
          </a:ln>
        </p:spPr>
        <p:txBody>
          <a:bodyPr wrap="square" rtlCol="0" anchor="ctr">
            <a:spAutoFit/>
          </a:bodyPr>
          <a:lstStyle/>
          <a:p>
            <a:pPr marL="342900" indent="-342900">
              <a:buFont typeface="Arial" panose="020B0604020202020204" pitchFamily="34" charset="0"/>
              <a:buChar char="•"/>
            </a:pPr>
            <a:r>
              <a:rPr lang="en-US" sz="2000" dirty="0">
                <a:solidFill>
                  <a:schemeClr val="bg1"/>
                </a:solidFill>
              </a:rPr>
              <a:t>Economics seeks to solve the problem of scarcity, which is when human wants for goods and services exceed the available supply.</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A modern economy displays a division of labor, in which people earn income by specializing in what they produce and then use that income to purchase the products they need or want.</a:t>
            </a:r>
          </a:p>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Division and specialization of labor only work when individuals can purchase what they do not produce in markets.</a:t>
            </a:r>
          </a:p>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Learning about economics helps you understand the major problems facing the world today, prepares you to be a good citizen, and helps you become a well-rounded thinker.</a:t>
            </a:r>
          </a:p>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Microeconomics and macroeconomics are two different perspectives on the economy.</a:t>
            </a:r>
          </a:p>
        </p:txBody>
      </p:sp>
    </p:spTree>
    <p:extLst>
      <p:ext uri="{BB962C8B-B14F-4D97-AF65-F5344CB8AC3E}">
        <p14:creationId xmlns:p14="http://schemas.microsoft.com/office/powerpoint/2010/main" val="174497905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9" name="TextBox 8"/>
          <p:cNvSpPr txBox="1"/>
          <p:nvPr/>
        </p:nvSpPr>
        <p:spPr>
          <a:xfrm>
            <a:off x="1463488" y="2551837"/>
            <a:ext cx="9265024" cy="1754326"/>
          </a:xfrm>
          <a:prstGeom prst="rect">
            <a:avLst/>
          </a:prstGeom>
          <a:noFill/>
        </p:spPr>
        <p:txBody>
          <a:bodyPr wrap="square" rtlCol="0">
            <a:spAutoFit/>
          </a:bodyPr>
          <a:lstStyle/>
          <a:p>
            <a:pPr lvl="0" algn="ctr"/>
            <a:r>
              <a:rPr lang="en-US" sz="5400" dirty="0">
                <a:solidFill>
                  <a:prstClr val="black">
                    <a:lumMod val="75000"/>
                    <a:lumOff val="25000"/>
                  </a:prstClr>
                </a:solidFill>
                <a:latin typeface="Century Gothic" panose="020B0502020202020204" pitchFamily="34" charset="0"/>
              </a:rPr>
              <a:t>Economic Theories, Models, and Systems</a:t>
            </a:r>
            <a:endParaRPr lang="en-US" sz="5400" dirty="0">
              <a:solidFill>
                <a:schemeClr val="tx1">
                  <a:lumMod val="75000"/>
                  <a:lumOff val="25000"/>
                </a:schemeClr>
              </a:solidFill>
              <a:latin typeface="Century Gothic" panose="020B0502020202020204" pitchFamily="34" charset="0"/>
            </a:endParaRPr>
          </a:p>
        </p:txBody>
      </p:sp>
      <p:cxnSp>
        <p:nvCxnSpPr>
          <p:cNvPr id="14" name="Straight Connector 13"/>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11" name="Straight Connector 10"/>
          <p:cNvCxnSpPr/>
          <p:nvPr/>
        </p:nvCxnSpPr>
        <p:spPr>
          <a:xfrm>
            <a:off x="2992788" y="2551837"/>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0695089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What Is Economics?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4" name="Group 33">
            <a:extLst>
              <a:ext uri="{FF2B5EF4-FFF2-40B4-BE49-F238E27FC236}">
                <a16:creationId xmlns:a16="http://schemas.microsoft.com/office/drawing/2014/main" id="{535EB0BF-70E3-40C9-8054-79AE266B42A3}"/>
              </a:ext>
            </a:extLst>
          </p:cNvPr>
          <p:cNvGrpSpPr/>
          <p:nvPr/>
        </p:nvGrpSpPr>
        <p:grpSpPr>
          <a:xfrm>
            <a:off x="1795460" y="1383374"/>
            <a:ext cx="8601079" cy="1067579"/>
            <a:chOff x="542922" y="1736761"/>
            <a:chExt cx="8601079" cy="806935"/>
          </a:xfrm>
          <a:solidFill>
            <a:srgbClr val="5A7E83"/>
          </a:solidFill>
        </p:grpSpPr>
        <p:sp>
          <p:nvSpPr>
            <p:cNvPr id="5" name="Rectangle 4">
              <a:extLst>
                <a:ext uri="{FF2B5EF4-FFF2-40B4-BE49-F238E27FC236}">
                  <a16:creationId xmlns:a16="http://schemas.microsoft.com/office/drawing/2014/main" id="{04FE9968-DDEB-4D59-957F-82F3FD08798C}"/>
                </a:ext>
              </a:extLst>
            </p:cNvPr>
            <p:cNvSpPr/>
            <p:nvPr/>
          </p:nvSpPr>
          <p:spPr>
            <a:xfrm>
              <a:off x="542922" y="1736761"/>
              <a:ext cx="8601079"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6" name="TextBox 5">
              <a:extLst>
                <a:ext uri="{FF2B5EF4-FFF2-40B4-BE49-F238E27FC236}">
                  <a16:creationId xmlns:a16="http://schemas.microsoft.com/office/drawing/2014/main" id="{1E12D872-BE7C-4D1E-B0AA-502321BE06C7}"/>
                </a:ext>
              </a:extLst>
            </p:cNvPr>
            <p:cNvSpPr txBox="1"/>
            <p:nvPr/>
          </p:nvSpPr>
          <p:spPr>
            <a:xfrm>
              <a:off x="667087" y="1942890"/>
              <a:ext cx="8349095" cy="442005"/>
            </a:xfrm>
            <a:prstGeom prst="rect">
              <a:avLst/>
            </a:prstGeom>
            <a:grpFill/>
          </p:spPr>
          <p:txBody>
            <a:bodyPr wrap="square" rtlCol="0">
              <a:spAutoFit/>
            </a:bodyPr>
            <a:lstStyle/>
            <a:p>
              <a:pPr algn="ctr"/>
              <a:r>
                <a:rPr lang="en-US" sz="3200" dirty="0">
                  <a:solidFill>
                    <a:schemeClr val="bg1"/>
                  </a:solidFill>
                </a:rPr>
                <a:t>What is economics, and why should you study it?</a:t>
              </a:r>
            </a:p>
          </p:txBody>
        </p:sp>
      </p:grpSp>
      <p:sp>
        <p:nvSpPr>
          <p:cNvPr id="19" name="Up Arrow 16">
            <a:extLst>
              <a:ext uri="{FF2B5EF4-FFF2-40B4-BE49-F238E27FC236}">
                <a16:creationId xmlns:a16="http://schemas.microsoft.com/office/drawing/2014/main" id="{6E6BF6A6-095D-4742-A810-C6214D76B189}"/>
              </a:ext>
            </a:extLst>
          </p:cNvPr>
          <p:cNvSpPr/>
          <p:nvPr/>
        </p:nvSpPr>
        <p:spPr>
          <a:xfrm>
            <a:off x="8098787" y="4058961"/>
            <a:ext cx="661012" cy="834722"/>
          </a:xfrm>
          <a:prstGeom prst="upArrow">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TextBox 22">
            <a:extLst>
              <a:ext uri="{FF2B5EF4-FFF2-40B4-BE49-F238E27FC236}">
                <a16:creationId xmlns:a16="http://schemas.microsoft.com/office/drawing/2014/main" id="{FBF6F0DA-1BC0-4C36-A26B-2A940124A843}"/>
              </a:ext>
            </a:extLst>
          </p:cNvPr>
          <p:cNvSpPr txBox="1"/>
          <p:nvPr/>
        </p:nvSpPr>
        <p:spPr>
          <a:xfrm>
            <a:off x="6463876" y="4851645"/>
            <a:ext cx="3930835" cy="1554480"/>
          </a:xfrm>
          <a:prstGeom prst="rect">
            <a:avLst/>
          </a:prstGeom>
          <a:solidFill>
            <a:srgbClr val="5A7E83"/>
          </a:solidFill>
        </p:spPr>
        <p:txBody>
          <a:bodyPr wrap="square" rtlCol="0" anchor="ctr">
            <a:spAutoFit/>
          </a:bodyPr>
          <a:lstStyle/>
          <a:p>
            <a:pPr algn="ctr"/>
            <a:r>
              <a:rPr lang="en-US" sz="2400" dirty="0">
                <a:solidFill>
                  <a:schemeClr val="bg1"/>
                </a:solidFill>
              </a:rPr>
              <a:t>It is NOT the study of business.</a:t>
            </a:r>
          </a:p>
        </p:txBody>
      </p:sp>
      <p:sp>
        <p:nvSpPr>
          <p:cNvPr id="24" name="Up Arrow 20">
            <a:extLst>
              <a:ext uri="{FF2B5EF4-FFF2-40B4-BE49-F238E27FC236}">
                <a16:creationId xmlns:a16="http://schemas.microsoft.com/office/drawing/2014/main" id="{AA5BABC0-E58B-404C-B0DC-9A02CF80B76E}"/>
              </a:ext>
            </a:extLst>
          </p:cNvPr>
          <p:cNvSpPr/>
          <p:nvPr/>
        </p:nvSpPr>
        <p:spPr>
          <a:xfrm>
            <a:off x="3428543" y="4044834"/>
            <a:ext cx="661012" cy="834722"/>
          </a:xfrm>
          <a:prstGeom prst="upArrow">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7" name="TextBox 26">
            <a:extLst>
              <a:ext uri="{FF2B5EF4-FFF2-40B4-BE49-F238E27FC236}">
                <a16:creationId xmlns:a16="http://schemas.microsoft.com/office/drawing/2014/main" id="{F5000CB3-1C8A-41F3-9795-0EC7E348843E}"/>
              </a:ext>
            </a:extLst>
          </p:cNvPr>
          <p:cNvSpPr txBox="1"/>
          <p:nvPr/>
        </p:nvSpPr>
        <p:spPr>
          <a:xfrm>
            <a:off x="1793632" y="4851645"/>
            <a:ext cx="3930835" cy="1569660"/>
          </a:xfrm>
          <a:prstGeom prst="rect">
            <a:avLst/>
          </a:prstGeom>
          <a:solidFill>
            <a:srgbClr val="5A7E83"/>
          </a:solidFill>
        </p:spPr>
        <p:txBody>
          <a:bodyPr wrap="square" rtlCol="0">
            <a:spAutoFit/>
          </a:bodyPr>
          <a:lstStyle/>
          <a:p>
            <a:pPr algn="ctr"/>
            <a:r>
              <a:rPr lang="en-US" sz="2400" dirty="0">
                <a:solidFill>
                  <a:schemeClr val="bg1"/>
                </a:solidFill>
              </a:rPr>
              <a:t>It is NOT primarily about money or finance or the stock market, although these are all things that economists study. </a:t>
            </a:r>
          </a:p>
        </p:txBody>
      </p:sp>
      <p:grpSp>
        <p:nvGrpSpPr>
          <p:cNvPr id="16" name="Group 33">
            <a:extLst>
              <a:ext uri="{FF2B5EF4-FFF2-40B4-BE49-F238E27FC236}">
                <a16:creationId xmlns:a16="http://schemas.microsoft.com/office/drawing/2014/main" id="{446D10CE-BB8C-4FAB-87D9-C55DFDF52AC1}"/>
              </a:ext>
            </a:extLst>
          </p:cNvPr>
          <p:cNvGrpSpPr/>
          <p:nvPr/>
        </p:nvGrpSpPr>
        <p:grpSpPr>
          <a:xfrm>
            <a:off x="1793632" y="2696418"/>
            <a:ext cx="8601079" cy="1067579"/>
            <a:chOff x="542922" y="1736761"/>
            <a:chExt cx="8601079" cy="806935"/>
          </a:xfrm>
          <a:solidFill>
            <a:srgbClr val="5A7E83"/>
          </a:solidFill>
        </p:grpSpPr>
        <p:sp>
          <p:nvSpPr>
            <p:cNvPr id="17" name="Rectangle 16">
              <a:extLst>
                <a:ext uri="{FF2B5EF4-FFF2-40B4-BE49-F238E27FC236}">
                  <a16:creationId xmlns:a16="http://schemas.microsoft.com/office/drawing/2014/main" id="{6CB0ED4D-095B-4CB4-9B78-B14E9DFEC5A2}"/>
                </a:ext>
              </a:extLst>
            </p:cNvPr>
            <p:cNvSpPr/>
            <p:nvPr/>
          </p:nvSpPr>
          <p:spPr>
            <a:xfrm>
              <a:off x="542922" y="1736761"/>
              <a:ext cx="8601079"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8" name="TextBox 17">
              <a:extLst>
                <a:ext uri="{FF2B5EF4-FFF2-40B4-BE49-F238E27FC236}">
                  <a16:creationId xmlns:a16="http://schemas.microsoft.com/office/drawing/2014/main" id="{2B0DF110-1E9A-4653-82F0-3CECF8183A61}"/>
                </a:ext>
              </a:extLst>
            </p:cNvPr>
            <p:cNvSpPr txBox="1"/>
            <p:nvPr/>
          </p:nvSpPr>
          <p:spPr>
            <a:xfrm>
              <a:off x="668913" y="1901816"/>
              <a:ext cx="8349095" cy="442005"/>
            </a:xfrm>
            <a:prstGeom prst="rect">
              <a:avLst/>
            </a:prstGeom>
            <a:grpFill/>
          </p:spPr>
          <p:txBody>
            <a:bodyPr wrap="square" rtlCol="0">
              <a:spAutoFit/>
            </a:bodyPr>
            <a:lstStyle/>
            <a:p>
              <a:pPr algn="ctr"/>
              <a:r>
                <a:rPr lang="en-US" sz="3200" dirty="0">
                  <a:solidFill>
                    <a:schemeClr val="bg1"/>
                  </a:solidFill>
                </a:rPr>
                <a:t>Economics may not be what you think it is.</a:t>
              </a:r>
            </a:p>
          </p:txBody>
        </p:sp>
      </p:grpSp>
    </p:spTree>
    <p:extLst>
      <p:ext uri="{BB962C8B-B14F-4D97-AF65-F5344CB8AC3E}">
        <p14:creationId xmlns:p14="http://schemas.microsoft.com/office/powerpoint/2010/main" val="44345650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Introduction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EE2AC7C4-ADAC-4E3B-951B-D131BD622E2B}"/>
              </a:ext>
            </a:extLst>
          </p:cNvPr>
          <p:cNvGrpSpPr/>
          <p:nvPr/>
        </p:nvGrpSpPr>
        <p:grpSpPr>
          <a:xfrm>
            <a:off x="1289100" y="5269158"/>
            <a:ext cx="9613800" cy="1202930"/>
            <a:chOff x="542923" y="1736761"/>
            <a:chExt cx="8168458" cy="1447969"/>
          </a:xfrm>
          <a:solidFill>
            <a:srgbClr val="627981"/>
          </a:solidFill>
        </p:grpSpPr>
        <p:sp>
          <p:nvSpPr>
            <p:cNvPr id="18" name="Rectangle 17">
              <a:extLst>
                <a:ext uri="{FF2B5EF4-FFF2-40B4-BE49-F238E27FC236}">
                  <a16:creationId xmlns:a16="http://schemas.microsoft.com/office/drawing/2014/main" id="{8CD01859-1108-4F52-A07A-1AD8AB7E5EA2}"/>
                </a:ext>
              </a:extLst>
            </p:cNvPr>
            <p:cNvSpPr/>
            <p:nvPr/>
          </p:nvSpPr>
          <p:spPr>
            <a:xfrm>
              <a:off x="542923" y="1736761"/>
              <a:ext cx="8168458" cy="14479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1" name="TextBox 20">
              <a:extLst>
                <a:ext uri="{FF2B5EF4-FFF2-40B4-BE49-F238E27FC236}">
                  <a16:creationId xmlns:a16="http://schemas.microsoft.com/office/drawing/2014/main" id="{DEEEDF26-0386-44F8-AB42-EB4A740E663E}"/>
                </a:ext>
              </a:extLst>
            </p:cNvPr>
            <p:cNvSpPr txBox="1"/>
            <p:nvPr/>
          </p:nvSpPr>
          <p:spPr>
            <a:xfrm>
              <a:off x="655854" y="1786285"/>
              <a:ext cx="7807571" cy="1222555"/>
            </a:xfrm>
            <a:prstGeom prst="rect">
              <a:avLst/>
            </a:prstGeom>
            <a:grpFill/>
          </p:spPr>
          <p:txBody>
            <a:bodyPr wrap="square" rtlCol="0">
              <a:spAutoFit/>
            </a:bodyPr>
            <a:lstStyle/>
            <a:p>
              <a:pPr algn="ctr"/>
              <a:r>
                <a:rPr lang="en-US" sz="2000" dirty="0">
                  <a:solidFill>
                    <a:schemeClr val="bg1"/>
                  </a:solidFill>
                </a:rPr>
                <a:t>One of the most influential economists in modern times was John Maynard Keynes. He famously wrote, “[Economics] is a method rather than a doctrine, an apparatus of the mind, a technique of thinking, which helps its possessor to draw correct conclusions.”</a:t>
              </a:r>
            </a:p>
          </p:txBody>
        </p:sp>
      </p:grpSp>
      <p:pic>
        <p:nvPicPr>
          <p:cNvPr id="1026" name="Picture 2" descr="A black-and-white photograph of John Maynard Keynes.">
            <a:extLst>
              <a:ext uri="{FF2B5EF4-FFF2-40B4-BE49-F238E27FC236}">
                <a16:creationId xmlns:a16="http://schemas.microsoft.com/office/drawing/2014/main" id="{D38A1577-C59F-4518-BB51-398B6B4902D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46463" y="1367822"/>
            <a:ext cx="3099074" cy="371888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1914783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Thinking Like Economists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EE2AC7C4-ADAC-4E3B-951B-D131BD622E2B}"/>
              </a:ext>
            </a:extLst>
          </p:cNvPr>
          <p:cNvGrpSpPr/>
          <p:nvPr/>
        </p:nvGrpSpPr>
        <p:grpSpPr>
          <a:xfrm>
            <a:off x="2135749" y="1620241"/>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8CD01859-1108-4F52-A07A-1AD8AB7E5EA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1" name="TextBox 20">
              <a:extLst>
                <a:ext uri="{FF2B5EF4-FFF2-40B4-BE49-F238E27FC236}">
                  <a16:creationId xmlns:a16="http://schemas.microsoft.com/office/drawing/2014/main" id="{DEEEDF26-0386-44F8-AB42-EB4A740E663E}"/>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a:t>
              </a:r>
              <a:r>
                <a:rPr lang="en-US" sz="2000" b="1" dirty="0">
                  <a:solidFill>
                    <a:schemeClr val="bg1"/>
                  </a:solidFill>
                </a:rPr>
                <a:t>theory</a:t>
              </a:r>
              <a:r>
                <a:rPr lang="en-US" sz="2000" dirty="0">
                  <a:solidFill>
                    <a:schemeClr val="bg1"/>
                  </a:solidFill>
                </a:rPr>
                <a:t> is a simplified representation of how two or more variables interact with each other.</a:t>
              </a:r>
            </a:p>
          </p:txBody>
        </p:sp>
      </p:grpSp>
      <p:grpSp>
        <p:nvGrpSpPr>
          <p:cNvPr id="22" name="Group 21">
            <a:extLst>
              <a:ext uri="{FF2B5EF4-FFF2-40B4-BE49-F238E27FC236}">
                <a16:creationId xmlns:a16="http://schemas.microsoft.com/office/drawing/2014/main" id="{F92EEBF3-8930-4AE5-B77E-B83ACE7C8E52}"/>
              </a:ext>
            </a:extLst>
          </p:cNvPr>
          <p:cNvGrpSpPr/>
          <p:nvPr/>
        </p:nvGrpSpPr>
        <p:grpSpPr>
          <a:xfrm>
            <a:off x="2135749" y="2523086"/>
            <a:ext cx="8058154" cy="806935"/>
            <a:chOff x="542923" y="1736761"/>
            <a:chExt cx="8058154" cy="806935"/>
          </a:xfrm>
          <a:solidFill>
            <a:srgbClr val="627981"/>
          </a:solidFill>
        </p:grpSpPr>
        <p:sp>
          <p:nvSpPr>
            <p:cNvPr id="23" name="Rectangle 22">
              <a:extLst>
                <a:ext uri="{FF2B5EF4-FFF2-40B4-BE49-F238E27FC236}">
                  <a16:creationId xmlns:a16="http://schemas.microsoft.com/office/drawing/2014/main" id="{0D82DA22-DC3F-48C8-9D5C-F79D0371740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4" name="TextBox 23">
              <a:extLst>
                <a:ext uri="{FF2B5EF4-FFF2-40B4-BE49-F238E27FC236}">
                  <a16:creationId xmlns:a16="http://schemas.microsoft.com/office/drawing/2014/main" id="{81389E9B-D8B8-4CC3-96F4-5843707D1D9C}"/>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purpose of a theory is to take a complex, real-world issue and simplify it down to its essentials.</a:t>
              </a:r>
            </a:p>
          </p:txBody>
        </p:sp>
      </p:grpSp>
      <p:grpSp>
        <p:nvGrpSpPr>
          <p:cNvPr id="25" name="Group 24">
            <a:extLst>
              <a:ext uri="{FF2B5EF4-FFF2-40B4-BE49-F238E27FC236}">
                <a16:creationId xmlns:a16="http://schemas.microsoft.com/office/drawing/2014/main" id="{8DB6A52F-82D8-4E33-B2E5-C25FAD275BD7}"/>
              </a:ext>
            </a:extLst>
          </p:cNvPr>
          <p:cNvGrpSpPr/>
          <p:nvPr/>
        </p:nvGrpSpPr>
        <p:grpSpPr>
          <a:xfrm>
            <a:off x="2135749" y="3425931"/>
            <a:ext cx="8058154" cy="806935"/>
            <a:chOff x="542923" y="1736761"/>
            <a:chExt cx="8058154" cy="806935"/>
          </a:xfrm>
          <a:solidFill>
            <a:srgbClr val="627981"/>
          </a:solidFill>
        </p:grpSpPr>
        <p:sp>
          <p:nvSpPr>
            <p:cNvPr id="27" name="Rectangle 26">
              <a:extLst>
                <a:ext uri="{FF2B5EF4-FFF2-40B4-BE49-F238E27FC236}">
                  <a16:creationId xmlns:a16="http://schemas.microsoft.com/office/drawing/2014/main" id="{CC1171FD-B99F-4514-9359-1506153153F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8" name="TextBox 27">
              <a:extLst>
                <a:ext uri="{FF2B5EF4-FFF2-40B4-BE49-F238E27FC236}">
                  <a16:creationId xmlns:a16="http://schemas.microsoft.com/office/drawing/2014/main" id="{D8B08E61-8BEA-4E7C-8C5E-DEC507ED5426}"/>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theory is a more abstract representation, while a </a:t>
              </a:r>
              <a:r>
                <a:rPr lang="en-US" sz="2000" b="1" dirty="0">
                  <a:solidFill>
                    <a:schemeClr val="bg1"/>
                  </a:solidFill>
                </a:rPr>
                <a:t>model</a:t>
              </a:r>
              <a:r>
                <a:rPr lang="en-US" sz="2000" dirty="0">
                  <a:solidFill>
                    <a:schemeClr val="bg1"/>
                  </a:solidFill>
                </a:rPr>
                <a:t> is a more applied or empirical representation.</a:t>
              </a:r>
            </a:p>
          </p:txBody>
        </p:sp>
      </p:grpSp>
      <p:grpSp>
        <p:nvGrpSpPr>
          <p:cNvPr id="29" name="Group 28">
            <a:extLst>
              <a:ext uri="{FF2B5EF4-FFF2-40B4-BE49-F238E27FC236}">
                <a16:creationId xmlns:a16="http://schemas.microsoft.com/office/drawing/2014/main" id="{8CFB9E29-3C88-40F2-89D7-07FEBC71404C}"/>
              </a:ext>
            </a:extLst>
          </p:cNvPr>
          <p:cNvGrpSpPr/>
          <p:nvPr/>
        </p:nvGrpSpPr>
        <p:grpSpPr>
          <a:xfrm>
            <a:off x="2135749" y="4322035"/>
            <a:ext cx="8058154" cy="806935"/>
            <a:chOff x="542923" y="1736761"/>
            <a:chExt cx="8058154" cy="806935"/>
          </a:xfrm>
          <a:solidFill>
            <a:srgbClr val="627981"/>
          </a:solidFill>
        </p:grpSpPr>
        <p:sp>
          <p:nvSpPr>
            <p:cNvPr id="30" name="Rectangle 29">
              <a:extLst>
                <a:ext uri="{FF2B5EF4-FFF2-40B4-BE49-F238E27FC236}">
                  <a16:creationId xmlns:a16="http://schemas.microsoft.com/office/drawing/2014/main" id="{1625985B-5680-4F0A-BEB3-071CAD3C10F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31" name="TextBox 30">
              <a:extLst>
                <a:ext uri="{FF2B5EF4-FFF2-40B4-BE49-F238E27FC236}">
                  <a16:creationId xmlns:a16="http://schemas.microsoft.com/office/drawing/2014/main" id="{14452B8F-510D-4540-AE83-AEA5DD9F68B3}"/>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We use models to test theories, but for this course we will use the terms interchangeably.</a:t>
              </a:r>
            </a:p>
          </p:txBody>
        </p:sp>
      </p:grpSp>
    </p:spTree>
    <p:extLst>
      <p:ext uri="{BB962C8B-B14F-4D97-AF65-F5344CB8AC3E}">
        <p14:creationId xmlns:p14="http://schemas.microsoft.com/office/powerpoint/2010/main" val="92622053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Circular Flow Diagram</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2050" name="Picture 2" descr="A circular flow diagram, which shows how households and firms interact in the goods and services market and in the labor market. The direction of the arrows shows that in the goods and services market, households receive goods and services and pay firms for them. In the labor market, households provide labor and receive payment from firms through wages, salaries, and benefits.">
            <a:extLst>
              <a:ext uri="{FF2B5EF4-FFF2-40B4-BE49-F238E27FC236}">
                <a16:creationId xmlns:a16="http://schemas.microsoft.com/office/drawing/2014/main" id="{2326F6FD-7ABB-4A37-8B2A-935D6ECD98BF}"/>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 t="9597" r="-575"/>
          <a:stretch/>
        </p:blipFill>
        <p:spPr bwMode="auto">
          <a:xfrm>
            <a:off x="3222077" y="1497739"/>
            <a:ext cx="5747846" cy="46412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3878350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Economic Systems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3" name="Group 12">
            <a:extLst>
              <a:ext uri="{FF2B5EF4-FFF2-40B4-BE49-F238E27FC236}">
                <a16:creationId xmlns:a16="http://schemas.microsoft.com/office/drawing/2014/main" id="{616BBBF3-6109-473E-A953-28EB71364D68}"/>
              </a:ext>
            </a:extLst>
          </p:cNvPr>
          <p:cNvGrpSpPr/>
          <p:nvPr/>
        </p:nvGrpSpPr>
        <p:grpSpPr>
          <a:xfrm>
            <a:off x="2135749" y="1620241"/>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45404268-8B24-4817-979E-502A23866C2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6" name="TextBox 15">
              <a:extLst>
                <a:ext uri="{FF2B5EF4-FFF2-40B4-BE49-F238E27FC236}">
                  <a16:creationId xmlns:a16="http://schemas.microsoft.com/office/drawing/2014/main" id="{3AC82C40-FCDE-4EB2-A4D1-E43DF1C2F4BE}"/>
                </a:ext>
              </a:extLst>
            </p:cNvPr>
            <p:cNvSpPr txBox="1"/>
            <p:nvPr/>
          </p:nvSpPr>
          <p:spPr>
            <a:xfrm>
              <a:off x="655854" y="194017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There are at least three ways that societies organize an economy.</a:t>
              </a:r>
            </a:p>
          </p:txBody>
        </p:sp>
      </p:grpSp>
      <p:grpSp>
        <p:nvGrpSpPr>
          <p:cNvPr id="17" name="Group 16">
            <a:extLst>
              <a:ext uri="{FF2B5EF4-FFF2-40B4-BE49-F238E27FC236}">
                <a16:creationId xmlns:a16="http://schemas.microsoft.com/office/drawing/2014/main" id="{584C0046-99FC-4EA4-ACBD-5BD6E227369B}"/>
              </a:ext>
            </a:extLst>
          </p:cNvPr>
          <p:cNvGrpSpPr/>
          <p:nvPr/>
        </p:nvGrpSpPr>
        <p:grpSpPr>
          <a:xfrm>
            <a:off x="2135749" y="2523086"/>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FD7FDEAD-8843-4404-A7D9-589FCA6A79B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0" name="TextBox 19">
              <a:extLst>
                <a:ext uri="{FF2B5EF4-FFF2-40B4-BE49-F238E27FC236}">
                  <a16:creationId xmlns:a16="http://schemas.microsoft.com/office/drawing/2014/main" id="{9F556E6F-63A7-4B58-8BEE-32795EC94A2A}"/>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Traditional economies </a:t>
              </a:r>
              <a:r>
                <a:rPr lang="en-US" sz="2000" dirty="0">
                  <a:solidFill>
                    <a:schemeClr val="bg1"/>
                  </a:solidFill>
                </a:rPr>
                <a:t>organize their economic affairs the way they have always done (i.e. according to tradition). </a:t>
              </a:r>
            </a:p>
          </p:txBody>
        </p:sp>
      </p:grpSp>
      <p:grpSp>
        <p:nvGrpSpPr>
          <p:cNvPr id="21" name="Group 20">
            <a:extLst>
              <a:ext uri="{FF2B5EF4-FFF2-40B4-BE49-F238E27FC236}">
                <a16:creationId xmlns:a16="http://schemas.microsoft.com/office/drawing/2014/main" id="{D103C932-E6DB-455A-9BD1-56E97FC52D08}"/>
              </a:ext>
            </a:extLst>
          </p:cNvPr>
          <p:cNvGrpSpPr/>
          <p:nvPr/>
        </p:nvGrpSpPr>
        <p:grpSpPr>
          <a:xfrm>
            <a:off x="2135749" y="3425931"/>
            <a:ext cx="8058154" cy="806935"/>
            <a:chOff x="542923" y="1736761"/>
            <a:chExt cx="8058154" cy="806935"/>
          </a:xfrm>
          <a:solidFill>
            <a:srgbClr val="627981"/>
          </a:solidFill>
        </p:grpSpPr>
        <p:sp>
          <p:nvSpPr>
            <p:cNvPr id="22" name="Rectangle 21">
              <a:extLst>
                <a:ext uri="{FF2B5EF4-FFF2-40B4-BE49-F238E27FC236}">
                  <a16:creationId xmlns:a16="http://schemas.microsoft.com/office/drawing/2014/main" id="{AD122FE0-8E7B-4E3F-A88E-C1B71860B8C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3" name="TextBox 22">
              <a:extLst>
                <a:ext uri="{FF2B5EF4-FFF2-40B4-BE49-F238E27FC236}">
                  <a16:creationId xmlns:a16="http://schemas.microsoft.com/office/drawing/2014/main" id="{EB789F09-7042-45A6-8CA2-13FC7C991F03}"/>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a </a:t>
              </a:r>
              <a:r>
                <a:rPr lang="en-US" sz="2000" b="1" dirty="0">
                  <a:solidFill>
                    <a:schemeClr val="bg1"/>
                  </a:solidFill>
                </a:rPr>
                <a:t>command economy</a:t>
              </a:r>
              <a:r>
                <a:rPr lang="en-US" sz="2000" dirty="0">
                  <a:solidFill>
                    <a:schemeClr val="bg1"/>
                  </a:solidFill>
                </a:rPr>
                <a:t>, economic effort is devoted to goals passed down from a ruler or ruling class.</a:t>
              </a:r>
            </a:p>
          </p:txBody>
        </p:sp>
      </p:grpSp>
      <p:grpSp>
        <p:nvGrpSpPr>
          <p:cNvPr id="24" name="Group 23">
            <a:extLst>
              <a:ext uri="{FF2B5EF4-FFF2-40B4-BE49-F238E27FC236}">
                <a16:creationId xmlns:a16="http://schemas.microsoft.com/office/drawing/2014/main" id="{C8F427D9-E714-4192-B4D8-E029CFF7DE9E}"/>
              </a:ext>
            </a:extLst>
          </p:cNvPr>
          <p:cNvGrpSpPr/>
          <p:nvPr/>
        </p:nvGrpSpPr>
        <p:grpSpPr>
          <a:xfrm>
            <a:off x="2135749" y="4322035"/>
            <a:ext cx="8058154" cy="806935"/>
            <a:chOff x="542923" y="1736761"/>
            <a:chExt cx="8058154" cy="806935"/>
          </a:xfrm>
          <a:solidFill>
            <a:srgbClr val="627981"/>
          </a:solidFill>
        </p:grpSpPr>
        <p:sp>
          <p:nvSpPr>
            <p:cNvPr id="25" name="Rectangle 24">
              <a:extLst>
                <a:ext uri="{FF2B5EF4-FFF2-40B4-BE49-F238E27FC236}">
                  <a16:creationId xmlns:a16="http://schemas.microsoft.com/office/drawing/2014/main" id="{413ADB11-FC7C-498E-B4FA-31F118704DD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7" name="TextBox 26">
              <a:extLst>
                <a:ext uri="{FF2B5EF4-FFF2-40B4-BE49-F238E27FC236}">
                  <a16:creationId xmlns:a16="http://schemas.microsoft.com/office/drawing/2014/main" id="{4423A75B-90C0-4FD2-BBA0-B48B9CE28DB3}"/>
                </a:ext>
              </a:extLst>
            </p:cNvPr>
            <p:cNvSpPr txBox="1"/>
            <p:nvPr/>
          </p:nvSpPr>
          <p:spPr>
            <a:xfrm>
              <a:off x="599388" y="192595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 In a </a:t>
              </a:r>
              <a:r>
                <a:rPr lang="en-US" sz="2000" b="1" dirty="0">
                  <a:solidFill>
                    <a:schemeClr val="bg1"/>
                  </a:solidFill>
                </a:rPr>
                <a:t>market economy</a:t>
              </a:r>
              <a:r>
                <a:rPr lang="en-US" sz="2000" dirty="0">
                  <a:solidFill>
                    <a:schemeClr val="bg1"/>
                  </a:solidFill>
                </a:rPr>
                <a:t>, decision-making is decentralized.</a:t>
              </a:r>
            </a:p>
          </p:txBody>
        </p:sp>
      </p:grpSp>
    </p:spTree>
    <p:extLst>
      <p:ext uri="{BB962C8B-B14F-4D97-AF65-F5344CB8AC3E}">
        <p14:creationId xmlns:p14="http://schemas.microsoft.com/office/powerpoint/2010/main" val="148601910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Traditional Economies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11" name="Graphic 10" descr="Farmer">
            <a:extLst>
              <a:ext uri="{FF2B5EF4-FFF2-40B4-BE49-F238E27FC236}">
                <a16:creationId xmlns:a16="http://schemas.microsoft.com/office/drawing/2014/main" id="{C88F4EA6-52BD-479D-A560-4B8AA18F3682}"/>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744965" y="4328776"/>
            <a:ext cx="2407500" cy="2407500"/>
          </a:xfrm>
          <a:prstGeom prst="rect">
            <a:avLst/>
          </a:prstGeom>
        </p:spPr>
      </p:pic>
      <p:pic>
        <p:nvPicPr>
          <p:cNvPr id="13" name="Graphic 12" descr="Farm scene">
            <a:extLst>
              <a:ext uri="{FF2B5EF4-FFF2-40B4-BE49-F238E27FC236}">
                <a16:creationId xmlns:a16="http://schemas.microsoft.com/office/drawing/2014/main" id="{79775FC0-5714-40C2-A267-EEBCAD3A5FBA}"/>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6164826" y="4264398"/>
            <a:ext cx="2407500" cy="2407500"/>
          </a:xfrm>
          <a:prstGeom prst="rect">
            <a:avLst/>
          </a:prstGeom>
        </p:spPr>
      </p:pic>
      <p:grpSp>
        <p:nvGrpSpPr>
          <p:cNvPr id="12" name="Group 11">
            <a:extLst>
              <a:ext uri="{FF2B5EF4-FFF2-40B4-BE49-F238E27FC236}">
                <a16:creationId xmlns:a16="http://schemas.microsoft.com/office/drawing/2014/main" id="{07601578-FD01-4AA8-9D6F-AFDF8DC0A02A}"/>
              </a:ext>
            </a:extLst>
          </p:cNvPr>
          <p:cNvGrpSpPr/>
          <p:nvPr/>
        </p:nvGrpSpPr>
        <p:grpSpPr>
          <a:xfrm>
            <a:off x="2135749" y="1620241"/>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7D47CACD-1C22-44C0-BA03-1CE067EE33C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6" name="TextBox 15">
              <a:extLst>
                <a:ext uri="{FF2B5EF4-FFF2-40B4-BE49-F238E27FC236}">
                  <a16:creationId xmlns:a16="http://schemas.microsoft.com/office/drawing/2014/main" id="{CEC4C7D8-2950-4DE8-9A83-388C6FE8EB7D}"/>
                </a:ext>
              </a:extLst>
            </p:cNvPr>
            <p:cNvSpPr txBox="1"/>
            <p:nvPr/>
          </p:nvSpPr>
          <p:spPr>
            <a:xfrm>
              <a:off x="655853" y="1799031"/>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Traditional economies are the oldest economic system and are used in parts of Asia, Africa, and South America. </a:t>
              </a:r>
            </a:p>
          </p:txBody>
        </p:sp>
      </p:grpSp>
      <p:grpSp>
        <p:nvGrpSpPr>
          <p:cNvPr id="17" name="Group 16">
            <a:extLst>
              <a:ext uri="{FF2B5EF4-FFF2-40B4-BE49-F238E27FC236}">
                <a16:creationId xmlns:a16="http://schemas.microsoft.com/office/drawing/2014/main" id="{F5CBB25E-B718-4D0B-AC40-D2A69FC71AFC}"/>
              </a:ext>
            </a:extLst>
          </p:cNvPr>
          <p:cNvGrpSpPr/>
          <p:nvPr/>
        </p:nvGrpSpPr>
        <p:grpSpPr>
          <a:xfrm>
            <a:off x="2135749" y="2523086"/>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4C70BBF4-C6F2-4C81-9C4A-AB5363177DE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9" name="TextBox 18">
              <a:extLst>
                <a:ext uri="{FF2B5EF4-FFF2-40B4-BE49-F238E27FC236}">
                  <a16:creationId xmlns:a16="http://schemas.microsoft.com/office/drawing/2014/main" id="{E2170554-6FB6-4730-B62D-7242D262302C}"/>
                </a:ext>
              </a:extLst>
            </p:cNvPr>
            <p:cNvSpPr txBox="1"/>
            <p:nvPr/>
          </p:nvSpPr>
          <p:spPr>
            <a:xfrm>
              <a:off x="66821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traditional economies, occupations stay in the family, and most families are farmers who grow the crops using traditional methods.</a:t>
              </a:r>
            </a:p>
          </p:txBody>
        </p:sp>
      </p:grpSp>
      <p:grpSp>
        <p:nvGrpSpPr>
          <p:cNvPr id="20" name="Group 19">
            <a:extLst>
              <a:ext uri="{FF2B5EF4-FFF2-40B4-BE49-F238E27FC236}">
                <a16:creationId xmlns:a16="http://schemas.microsoft.com/office/drawing/2014/main" id="{D3A685D1-74D9-49F6-8396-401ABBAA1A55}"/>
              </a:ext>
            </a:extLst>
          </p:cNvPr>
          <p:cNvGrpSpPr/>
          <p:nvPr/>
        </p:nvGrpSpPr>
        <p:grpSpPr>
          <a:xfrm>
            <a:off x="2135749" y="3425931"/>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4FD22643-1088-4F6B-88DC-6AA16C31FED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2" name="TextBox 21">
              <a:extLst>
                <a:ext uri="{FF2B5EF4-FFF2-40B4-BE49-F238E27FC236}">
                  <a16:creationId xmlns:a16="http://schemas.microsoft.com/office/drawing/2014/main" id="{BFE789FA-96EB-49D2-BEF7-77EB95FFF979}"/>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Because tradition drives the way of life, there is little economic progress or development.</a:t>
              </a:r>
            </a:p>
          </p:txBody>
        </p:sp>
      </p:grpSp>
    </p:spTree>
    <p:extLst>
      <p:ext uri="{BB962C8B-B14F-4D97-AF65-F5344CB8AC3E}">
        <p14:creationId xmlns:p14="http://schemas.microsoft.com/office/powerpoint/2010/main" val="398104756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Command Economies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15" name="Graphic 14" descr="Court building">
            <a:extLst>
              <a:ext uri="{FF2B5EF4-FFF2-40B4-BE49-F238E27FC236}">
                <a16:creationId xmlns:a16="http://schemas.microsoft.com/office/drawing/2014/main" id="{C983B5AE-7B82-4A68-A3F8-C393FC07D35F}"/>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756943" y="4179887"/>
            <a:ext cx="2678113" cy="2678113"/>
          </a:xfrm>
          <a:prstGeom prst="rect">
            <a:avLst/>
          </a:prstGeom>
        </p:spPr>
      </p:pic>
      <p:grpSp>
        <p:nvGrpSpPr>
          <p:cNvPr id="11" name="Group 10">
            <a:extLst>
              <a:ext uri="{FF2B5EF4-FFF2-40B4-BE49-F238E27FC236}">
                <a16:creationId xmlns:a16="http://schemas.microsoft.com/office/drawing/2014/main" id="{73DE2E8F-E16C-4BBF-BB9F-93037B475C3B}"/>
              </a:ext>
            </a:extLst>
          </p:cNvPr>
          <p:cNvGrpSpPr/>
          <p:nvPr/>
        </p:nvGrpSpPr>
        <p:grpSpPr>
          <a:xfrm>
            <a:off x="2135749" y="1620241"/>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8457BDA1-B3AC-40CA-9B91-3D16F6DA6B9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7" name="TextBox 16">
              <a:extLst>
                <a:ext uri="{FF2B5EF4-FFF2-40B4-BE49-F238E27FC236}">
                  <a16:creationId xmlns:a16="http://schemas.microsoft.com/office/drawing/2014/main" id="{BD5AF6A2-ACB4-438C-88A3-C959339B9698}"/>
                </a:ext>
              </a:extLst>
            </p:cNvPr>
            <p:cNvSpPr txBox="1"/>
            <p:nvPr/>
          </p:nvSpPr>
          <p:spPr>
            <a:xfrm>
              <a:off x="655853" y="1799031"/>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a command economy, economic effort is devoted to goals passed down from a ruler or ruling class. </a:t>
              </a:r>
            </a:p>
          </p:txBody>
        </p:sp>
      </p:grpSp>
      <p:grpSp>
        <p:nvGrpSpPr>
          <p:cNvPr id="18" name="Group 17">
            <a:extLst>
              <a:ext uri="{FF2B5EF4-FFF2-40B4-BE49-F238E27FC236}">
                <a16:creationId xmlns:a16="http://schemas.microsoft.com/office/drawing/2014/main" id="{D2A82A00-448F-4178-8D7D-EDC19EB83712}"/>
              </a:ext>
            </a:extLst>
          </p:cNvPr>
          <p:cNvGrpSpPr/>
          <p:nvPr/>
        </p:nvGrpSpPr>
        <p:grpSpPr>
          <a:xfrm>
            <a:off x="2135749" y="2523086"/>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1961BEB6-A7CB-4167-AEC4-AD53A2A6CD3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0" name="TextBox 19">
              <a:extLst>
                <a:ext uri="{FF2B5EF4-FFF2-40B4-BE49-F238E27FC236}">
                  <a16:creationId xmlns:a16="http://schemas.microsoft.com/office/drawing/2014/main" id="{B92B77B1-BA52-4226-9BCD-F41EFE4635DD}"/>
                </a:ext>
              </a:extLst>
            </p:cNvPr>
            <p:cNvSpPr txBox="1"/>
            <p:nvPr/>
          </p:nvSpPr>
          <p:spPr>
            <a:xfrm>
              <a:off x="66821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Ancient Egypt was a good example: a large part of economic life was devoted to building pyramids.</a:t>
              </a:r>
            </a:p>
          </p:txBody>
        </p:sp>
      </p:grpSp>
      <p:grpSp>
        <p:nvGrpSpPr>
          <p:cNvPr id="21" name="Group 20">
            <a:extLst>
              <a:ext uri="{FF2B5EF4-FFF2-40B4-BE49-F238E27FC236}">
                <a16:creationId xmlns:a16="http://schemas.microsoft.com/office/drawing/2014/main" id="{62249389-D30C-4BFB-888D-02B1D3C4665E}"/>
              </a:ext>
            </a:extLst>
          </p:cNvPr>
          <p:cNvGrpSpPr/>
          <p:nvPr/>
        </p:nvGrpSpPr>
        <p:grpSpPr>
          <a:xfrm>
            <a:off x="2135749" y="3425931"/>
            <a:ext cx="8058154" cy="806935"/>
            <a:chOff x="542923" y="1736761"/>
            <a:chExt cx="8058154" cy="806935"/>
          </a:xfrm>
          <a:solidFill>
            <a:srgbClr val="627981"/>
          </a:solidFill>
        </p:grpSpPr>
        <p:sp>
          <p:nvSpPr>
            <p:cNvPr id="22" name="Rectangle 21">
              <a:extLst>
                <a:ext uri="{FF2B5EF4-FFF2-40B4-BE49-F238E27FC236}">
                  <a16:creationId xmlns:a16="http://schemas.microsoft.com/office/drawing/2014/main" id="{322558F6-CAFE-4CEB-87EF-67D23792FED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3" name="TextBox 22">
              <a:extLst>
                <a:ext uri="{FF2B5EF4-FFF2-40B4-BE49-F238E27FC236}">
                  <a16:creationId xmlns:a16="http://schemas.microsoft.com/office/drawing/2014/main" id="{1CBF96ED-56F8-45E0-877A-5DD391431D89}"/>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a command economy, the government decides what goods and services will be produced and what prices it will charge for them.</a:t>
              </a:r>
            </a:p>
          </p:txBody>
        </p:sp>
      </p:grpSp>
    </p:spTree>
    <p:extLst>
      <p:ext uri="{BB962C8B-B14F-4D97-AF65-F5344CB8AC3E}">
        <p14:creationId xmlns:p14="http://schemas.microsoft.com/office/powerpoint/2010/main" val="204211031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Market Economies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a:extLst>
              <a:ext uri="{FF2B5EF4-FFF2-40B4-BE49-F238E27FC236}">
                <a16:creationId xmlns:a16="http://schemas.microsoft.com/office/drawing/2014/main" id="{747EC024-BA06-4570-B246-04BC05450B7F}"/>
              </a:ext>
            </a:extLst>
          </p:cNvPr>
          <p:cNvGrpSpPr/>
          <p:nvPr/>
        </p:nvGrpSpPr>
        <p:grpSpPr>
          <a:xfrm>
            <a:off x="2135749" y="1620241"/>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0FA7522E-ED19-49DB-95E8-2F24DD157C0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2" name="TextBox 11">
              <a:extLst>
                <a:ext uri="{FF2B5EF4-FFF2-40B4-BE49-F238E27FC236}">
                  <a16:creationId xmlns:a16="http://schemas.microsoft.com/office/drawing/2014/main" id="{85BFEDD7-21DD-47DB-9E05-A1C7819F5C0E}"/>
                </a:ext>
              </a:extLst>
            </p:cNvPr>
            <p:cNvSpPr txBox="1"/>
            <p:nvPr/>
          </p:nvSpPr>
          <p:spPr>
            <a:xfrm>
              <a:off x="655853" y="1799031"/>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Although command economies have a very centralized structure for economic decisions, market economies are very decentralized.</a:t>
              </a:r>
            </a:p>
          </p:txBody>
        </p:sp>
      </p:grpSp>
      <p:grpSp>
        <p:nvGrpSpPr>
          <p:cNvPr id="13" name="Group 12">
            <a:extLst>
              <a:ext uri="{FF2B5EF4-FFF2-40B4-BE49-F238E27FC236}">
                <a16:creationId xmlns:a16="http://schemas.microsoft.com/office/drawing/2014/main" id="{396F1675-EEA7-47CB-BF1C-6ED98C21F848}"/>
              </a:ext>
            </a:extLst>
          </p:cNvPr>
          <p:cNvGrpSpPr/>
          <p:nvPr/>
        </p:nvGrpSpPr>
        <p:grpSpPr>
          <a:xfrm>
            <a:off x="2135749" y="2523086"/>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16E49FA2-C721-4A00-ABB9-84FBE1B53AD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5" name="TextBox 14">
              <a:extLst>
                <a:ext uri="{FF2B5EF4-FFF2-40B4-BE49-F238E27FC236}">
                  <a16:creationId xmlns:a16="http://schemas.microsoft.com/office/drawing/2014/main" id="{ED130EEB-2245-4F94-A202-0F2DC2F3798C}"/>
                </a:ext>
              </a:extLst>
            </p:cNvPr>
            <p:cNvSpPr txBox="1"/>
            <p:nvPr/>
          </p:nvSpPr>
          <p:spPr>
            <a:xfrm>
              <a:off x="66821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a:t>
              </a:r>
              <a:r>
                <a:rPr lang="en-US" sz="2000" b="1" dirty="0">
                  <a:solidFill>
                    <a:schemeClr val="bg1"/>
                  </a:solidFill>
                </a:rPr>
                <a:t>market</a:t>
              </a:r>
              <a:r>
                <a:rPr lang="en-US" sz="2000" dirty="0">
                  <a:solidFill>
                    <a:schemeClr val="bg1"/>
                  </a:solidFill>
                </a:rPr>
                <a:t> is an institution that brings together buyers and sellers of goods or services, who may be either individuals or businesses.</a:t>
              </a:r>
            </a:p>
          </p:txBody>
        </p:sp>
      </p:grpSp>
      <p:grpSp>
        <p:nvGrpSpPr>
          <p:cNvPr id="16" name="Group 15">
            <a:extLst>
              <a:ext uri="{FF2B5EF4-FFF2-40B4-BE49-F238E27FC236}">
                <a16:creationId xmlns:a16="http://schemas.microsoft.com/office/drawing/2014/main" id="{26E8D377-0752-4D9E-B1BB-45B9FF7A9672}"/>
              </a:ext>
            </a:extLst>
          </p:cNvPr>
          <p:cNvGrpSpPr/>
          <p:nvPr/>
        </p:nvGrpSpPr>
        <p:grpSpPr>
          <a:xfrm>
            <a:off x="2135749" y="3425931"/>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10765A8C-3F49-4569-B9F4-B7B31A6D737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8" name="TextBox 17">
              <a:extLst>
                <a:ext uri="{FF2B5EF4-FFF2-40B4-BE49-F238E27FC236}">
                  <a16:creationId xmlns:a16="http://schemas.microsoft.com/office/drawing/2014/main" id="{15E03D44-58A2-42AD-9E3F-C32CCF79220D}"/>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New York Stock Exchange is a prime example of a market which brings buyers and sellers together.</a:t>
              </a:r>
            </a:p>
          </p:txBody>
        </p:sp>
      </p:grpSp>
      <p:grpSp>
        <p:nvGrpSpPr>
          <p:cNvPr id="19" name="Group 18">
            <a:extLst>
              <a:ext uri="{FF2B5EF4-FFF2-40B4-BE49-F238E27FC236}">
                <a16:creationId xmlns:a16="http://schemas.microsoft.com/office/drawing/2014/main" id="{29676DAF-82BA-4A0B-A38C-90C57993E135}"/>
              </a:ext>
            </a:extLst>
          </p:cNvPr>
          <p:cNvGrpSpPr/>
          <p:nvPr/>
        </p:nvGrpSpPr>
        <p:grpSpPr>
          <a:xfrm>
            <a:off x="2135749" y="4313010"/>
            <a:ext cx="8058154" cy="1047195"/>
            <a:chOff x="542923" y="1736761"/>
            <a:chExt cx="8058154" cy="1047195"/>
          </a:xfrm>
          <a:solidFill>
            <a:srgbClr val="627981"/>
          </a:solidFill>
        </p:grpSpPr>
        <p:sp>
          <p:nvSpPr>
            <p:cNvPr id="20" name="Rectangle 19">
              <a:extLst>
                <a:ext uri="{FF2B5EF4-FFF2-40B4-BE49-F238E27FC236}">
                  <a16:creationId xmlns:a16="http://schemas.microsoft.com/office/drawing/2014/main" id="{832CDDC7-F521-4F63-954A-B7BB27114DAA}"/>
                </a:ext>
              </a:extLst>
            </p:cNvPr>
            <p:cNvSpPr/>
            <p:nvPr/>
          </p:nvSpPr>
          <p:spPr>
            <a:xfrm>
              <a:off x="542923" y="1736761"/>
              <a:ext cx="8058154" cy="104719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1" name="TextBox 20">
              <a:extLst>
                <a:ext uri="{FF2B5EF4-FFF2-40B4-BE49-F238E27FC236}">
                  <a16:creationId xmlns:a16="http://schemas.microsoft.com/office/drawing/2014/main" id="{CCAAE7BD-36DA-4E1E-91EE-BDE375E3C7EF}"/>
                </a:ext>
              </a:extLst>
            </p:cNvPr>
            <p:cNvSpPr txBox="1"/>
            <p:nvPr/>
          </p:nvSpPr>
          <p:spPr>
            <a:xfrm>
              <a:off x="599388" y="1768293"/>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Market economies are based on </a:t>
              </a:r>
              <a:r>
                <a:rPr lang="en-US" sz="2000" b="1" dirty="0">
                  <a:solidFill>
                    <a:schemeClr val="bg1"/>
                  </a:solidFill>
                </a:rPr>
                <a:t>private enterprise</a:t>
              </a:r>
              <a:r>
                <a:rPr lang="en-US" sz="2000" dirty="0">
                  <a:solidFill>
                    <a:schemeClr val="bg1"/>
                  </a:solidFill>
                </a:rPr>
                <a:t>: private individuals own and operate the means of production (resources and businesses). Businesses supply goods and services based on demand. </a:t>
              </a:r>
            </a:p>
          </p:txBody>
        </p:sp>
      </p:grpSp>
    </p:spTree>
    <p:extLst>
      <p:ext uri="{BB962C8B-B14F-4D97-AF65-F5344CB8AC3E}">
        <p14:creationId xmlns:p14="http://schemas.microsoft.com/office/powerpoint/2010/main" val="49628381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On Your Own</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809865"/>
            <a:ext cx="9273061" cy="1920240"/>
          </a:xfrm>
          <a:prstGeom prst="rect">
            <a:avLst/>
          </a:prstGeom>
          <a:solidFill>
            <a:srgbClr val="627981"/>
          </a:solidFill>
          <a:ln>
            <a:solidFill>
              <a:srgbClr val="627981"/>
            </a:solidFill>
          </a:ln>
        </p:spPr>
        <p:txBody>
          <a:bodyPr wrap="square" rtlCol="0" anchor="ctr">
            <a:spAutoFit/>
          </a:bodyPr>
          <a:lstStyle/>
          <a:p>
            <a:pPr algn="ctr"/>
            <a:r>
              <a:rPr lang="en-US" sz="2000" dirty="0">
                <a:solidFill>
                  <a:schemeClr val="bg1"/>
                </a:solidFill>
              </a:rPr>
              <a:t>Suppose you are creating a new smartphone app. Your idea is to set up the parameters for a new society in which players can create, build, conquer, sell, and make purchases. Would you set up the new society to be a traditional economy, a command economy, or a market-oriented economy? Why? Which type do you think would make the most enjoyable game?</a:t>
            </a:r>
          </a:p>
        </p:txBody>
      </p:sp>
    </p:spTree>
    <p:extLst>
      <p:ext uri="{BB962C8B-B14F-4D97-AF65-F5344CB8AC3E}">
        <p14:creationId xmlns:p14="http://schemas.microsoft.com/office/powerpoint/2010/main" val="149441979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Mixed Economies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a:extLst>
              <a:ext uri="{FF2B5EF4-FFF2-40B4-BE49-F238E27FC236}">
                <a16:creationId xmlns:a16="http://schemas.microsoft.com/office/drawing/2014/main" id="{747EC024-BA06-4570-B246-04BC05450B7F}"/>
              </a:ext>
            </a:extLst>
          </p:cNvPr>
          <p:cNvGrpSpPr/>
          <p:nvPr/>
        </p:nvGrpSpPr>
        <p:grpSpPr>
          <a:xfrm>
            <a:off x="2135749" y="1620241"/>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0FA7522E-ED19-49DB-95E8-2F24DD157C0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2" name="TextBox 11">
              <a:extLst>
                <a:ext uri="{FF2B5EF4-FFF2-40B4-BE49-F238E27FC236}">
                  <a16:creationId xmlns:a16="http://schemas.microsoft.com/office/drawing/2014/main" id="{85BFEDD7-21DD-47DB-9E05-A1C7819F5C0E}"/>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Most economies in the real world are mixed; they combine elements of command and market (and even traditional) systems.</a:t>
              </a:r>
            </a:p>
          </p:txBody>
        </p:sp>
      </p:grpSp>
      <p:grpSp>
        <p:nvGrpSpPr>
          <p:cNvPr id="13" name="Group 12">
            <a:extLst>
              <a:ext uri="{FF2B5EF4-FFF2-40B4-BE49-F238E27FC236}">
                <a16:creationId xmlns:a16="http://schemas.microsoft.com/office/drawing/2014/main" id="{396F1675-EEA7-47CB-BF1C-6ED98C21F848}"/>
              </a:ext>
            </a:extLst>
          </p:cNvPr>
          <p:cNvGrpSpPr/>
          <p:nvPr/>
        </p:nvGrpSpPr>
        <p:grpSpPr>
          <a:xfrm>
            <a:off x="2135749" y="2523086"/>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16E49FA2-C721-4A00-ABB9-84FBE1B53AD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5" name="TextBox 14">
              <a:extLst>
                <a:ext uri="{FF2B5EF4-FFF2-40B4-BE49-F238E27FC236}">
                  <a16:creationId xmlns:a16="http://schemas.microsoft.com/office/drawing/2014/main" id="{ED130EEB-2245-4F94-A202-0F2DC2F3798C}"/>
                </a:ext>
              </a:extLst>
            </p:cNvPr>
            <p:cNvSpPr txBox="1"/>
            <p:nvPr/>
          </p:nvSpPr>
          <p:spPr>
            <a:xfrm>
              <a:off x="66821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U.S. economy is positioned toward the market-oriented end of the spectrum.</a:t>
              </a:r>
            </a:p>
          </p:txBody>
        </p:sp>
      </p:grpSp>
      <p:grpSp>
        <p:nvGrpSpPr>
          <p:cNvPr id="16" name="Group 15">
            <a:extLst>
              <a:ext uri="{FF2B5EF4-FFF2-40B4-BE49-F238E27FC236}">
                <a16:creationId xmlns:a16="http://schemas.microsoft.com/office/drawing/2014/main" id="{26E8D377-0752-4D9E-B1BB-45B9FF7A9672}"/>
              </a:ext>
            </a:extLst>
          </p:cNvPr>
          <p:cNvGrpSpPr/>
          <p:nvPr/>
        </p:nvGrpSpPr>
        <p:grpSpPr>
          <a:xfrm>
            <a:off x="2135749" y="3425931"/>
            <a:ext cx="8058154" cy="1047195"/>
            <a:chOff x="542923" y="1736761"/>
            <a:chExt cx="8058154" cy="1047195"/>
          </a:xfrm>
          <a:solidFill>
            <a:srgbClr val="627981"/>
          </a:solidFill>
        </p:grpSpPr>
        <p:sp>
          <p:nvSpPr>
            <p:cNvPr id="17" name="Rectangle 16">
              <a:extLst>
                <a:ext uri="{FF2B5EF4-FFF2-40B4-BE49-F238E27FC236}">
                  <a16:creationId xmlns:a16="http://schemas.microsoft.com/office/drawing/2014/main" id="{10765A8C-3F49-4569-B9F4-B7B31A6D7377}"/>
                </a:ext>
              </a:extLst>
            </p:cNvPr>
            <p:cNvSpPr/>
            <p:nvPr/>
          </p:nvSpPr>
          <p:spPr>
            <a:xfrm>
              <a:off x="542923" y="1736761"/>
              <a:ext cx="8058154" cy="104719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8" name="TextBox 17">
              <a:extLst>
                <a:ext uri="{FF2B5EF4-FFF2-40B4-BE49-F238E27FC236}">
                  <a16:creationId xmlns:a16="http://schemas.microsoft.com/office/drawing/2014/main" id="{15E03D44-58A2-42AD-9E3F-C32CCF79220D}"/>
                </a:ext>
              </a:extLst>
            </p:cNvPr>
            <p:cNvSpPr txBox="1"/>
            <p:nvPr/>
          </p:nvSpPr>
          <p:spPr>
            <a:xfrm>
              <a:off x="599388" y="1768293"/>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Many countries in Europe and Latin America, while primarily market-oriented, have a greater degree of government involvement in economic decisions than the U.S. economy.</a:t>
              </a:r>
            </a:p>
          </p:txBody>
        </p:sp>
      </p:grpSp>
      <p:grpSp>
        <p:nvGrpSpPr>
          <p:cNvPr id="19" name="Group 18">
            <a:extLst>
              <a:ext uri="{FF2B5EF4-FFF2-40B4-BE49-F238E27FC236}">
                <a16:creationId xmlns:a16="http://schemas.microsoft.com/office/drawing/2014/main" id="{29676DAF-82BA-4A0B-A38C-90C57993E135}"/>
              </a:ext>
            </a:extLst>
          </p:cNvPr>
          <p:cNvGrpSpPr/>
          <p:nvPr/>
        </p:nvGrpSpPr>
        <p:grpSpPr>
          <a:xfrm>
            <a:off x="2135749" y="4569036"/>
            <a:ext cx="8058154" cy="1047195"/>
            <a:chOff x="542923" y="1736761"/>
            <a:chExt cx="8058154" cy="1047195"/>
          </a:xfrm>
          <a:solidFill>
            <a:srgbClr val="627981"/>
          </a:solidFill>
        </p:grpSpPr>
        <p:sp>
          <p:nvSpPr>
            <p:cNvPr id="20" name="Rectangle 19">
              <a:extLst>
                <a:ext uri="{FF2B5EF4-FFF2-40B4-BE49-F238E27FC236}">
                  <a16:creationId xmlns:a16="http://schemas.microsoft.com/office/drawing/2014/main" id="{832CDDC7-F521-4F63-954A-B7BB27114DAA}"/>
                </a:ext>
              </a:extLst>
            </p:cNvPr>
            <p:cNvSpPr/>
            <p:nvPr/>
          </p:nvSpPr>
          <p:spPr>
            <a:xfrm>
              <a:off x="542923" y="1736761"/>
              <a:ext cx="8058154" cy="104719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1" name="TextBox 20">
              <a:extLst>
                <a:ext uri="{FF2B5EF4-FFF2-40B4-BE49-F238E27FC236}">
                  <a16:creationId xmlns:a16="http://schemas.microsoft.com/office/drawing/2014/main" id="{CCAAE7BD-36DA-4E1E-91EE-BDE375E3C7EF}"/>
                </a:ext>
              </a:extLst>
            </p:cNvPr>
            <p:cNvSpPr txBox="1"/>
            <p:nvPr/>
          </p:nvSpPr>
          <p:spPr>
            <a:xfrm>
              <a:off x="599388" y="1768293"/>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China and Russia, while over the past several decades have moved more in the direction of having a market-oriented system, remain closer to the command economy end of the spectrum.</a:t>
              </a:r>
            </a:p>
          </p:txBody>
        </p:sp>
      </p:grpSp>
    </p:spTree>
    <p:extLst>
      <p:ext uri="{BB962C8B-B14F-4D97-AF65-F5344CB8AC3E}">
        <p14:creationId xmlns:p14="http://schemas.microsoft.com/office/powerpoint/2010/main" val="309446544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Regulations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0" name="Group 9">
            <a:extLst>
              <a:ext uri="{FF2B5EF4-FFF2-40B4-BE49-F238E27FC236}">
                <a16:creationId xmlns:a16="http://schemas.microsoft.com/office/drawing/2014/main" id="{1C7B1FE9-842B-4BE6-886B-E411260BD002}"/>
              </a:ext>
            </a:extLst>
          </p:cNvPr>
          <p:cNvGrpSpPr/>
          <p:nvPr/>
        </p:nvGrpSpPr>
        <p:grpSpPr>
          <a:xfrm>
            <a:off x="2135749" y="1620241"/>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1A1C6E78-6F6A-4C0B-948A-C2BE34C00C0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3" name="TextBox 12">
              <a:extLst>
                <a:ext uri="{FF2B5EF4-FFF2-40B4-BE49-F238E27FC236}">
                  <a16:creationId xmlns:a16="http://schemas.microsoft.com/office/drawing/2014/main" id="{77F99223-2F2E-42A8-8BBA-0C3313D722EB}"/>
                </a:ext>
              </a:extLst>
            </p:cNvPr>
            <p:cNvSpPr txBox="1"/>
            <p:nvPr/>
          </p:nvSpPr>
          <p:spPr>
            <a:xfrm>
              <a:off x="655854" y="194017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Markets and government regulations are always entangled.</a:t>
              </a:r>
            </a:p>
          </p:txBody>
        </p:sp>
      </p:grpSp>
      <p:grpSp>
        <p:nvGrpSpPr>
          <p:cNvPr id="14" name="Group 13">
            <a:extLst>
              <a:ext uri="{FF2B5EF4-FFF2-40B4-BE49-F238E27FC236}">
                <a16:creationId xmlns:a16="http://schemas.microsoft.com/office/drawing/2014/main" id="{849AD5F9-A160-44ED-9248-8C64485985B5}"/>
              </a:ext>
            </a:extLst>
          </p:cNvPr>
          <p:cNvGrpSpPr/>
          <p:nvPr/>
        </p:nvGrpSpPr>
        <p:grpSpPr>
          <a:xfrm>
            <a:off x="2135749" y="2523086"/>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A8062848-9BE5-4F1F-8092-F6DE1AA6B6F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6" name="TextBox 15">
              <a:extLst>
                <a:ext uri="{FF2B5EF4-FFF2-40B4-BE49-F238E27FC236}">
                  <a16:creationId xmlns:a16="http://schemas.microsoft.com/office/drawing/2014/main" id="{DC7D8468-E2DB-48AE-ABC5-1F08AE01594B}"/>
                </a:ext>
              </a:extLst>
            </p:cNvPr>
            <p:cNvSpPr txBox="1"/>
            <p:nvPr/>
          </p:nvSpPr>
          <p:spPr>
            <a:xfrm>
              <a:off x="655853" y="194017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There is no such thing as an absolutely free market.</a:t>
              </a:r>
            </a:p>
          </p:txBody>
        </p:sp>
      </p:grpSp>
      <p:grpSp>
        <p:nvGrpSpPr>
          <p:cNvPr id="17" name="Group 16">
            <a:extLst>
              <a:ext uri="{FF2B5EF4-FFF2-40B4-BE49-F238E27FC236}">
                <a16:creationId xmlns:a16="http://schemas.microsoft.com/office/drawing/2014/main" id="{607CE155-4F24-4449-AC53-DB0CD466DE1E}"/>
              </a:ext>
            </a:extLst>
          </p:cNvPr>
          <p:cNvGrpSpPr/>
          <p:nvPr/>
        </p:nvGrpSpPr>
        <p:grpSpPr>
          <a:xfrm>
            <a:off x="2135749" y="3425931"/>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423B9C0F-E74F-48C3-9B82-B003939D2CA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9" name="TextBox 18">
              <a:extLst>
                <a:ext uri="{FF2B5EF4-FFF2-40B4-BE49-F238E27FC236}">
                  <a16:creationId xmlns:a16="http://schemas.microsoft.com/office/drawing/2014/main" id="{53B814EC-255E-40BC-99C1-BB34906959FE}"/>
                </a:ext>
              </a:extLst>
            </p:cNvPr>
            <p:cNvSpPr txBox="1"/>
            <p:nvPr/>
          </p:nvSpPr>
          <p:spPr>
            <a:xfrm>
              <a:off x="655852" y="194017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Regulations define the "rules of the game" in the economy.</a:t>
              </a:r>
            </a:p>
          </p:txBody>
        </p:sp>
      </p:grpSp>
      <p:grpSp>
        <p:nvGrpSpPr>
          <p:cNvPr id="20" name="Group 19">
            <a:extLst>
              <a:ext uri="{FF2B5EF4-FFF2-40B4-BE49-F238E27FC236}">
                <a16:creationId xmlns:a16="http://schemas.microsoft.com/office/drawing/2014/main" id="{69F7839F-501A-47E0-8226-27D4F8F9266E}"/>
              </a:ext>
            </a:extLst>
          </p:cNvPr>
          <p:cNvGrpSpPr/>
          <p:nvPr/>
        </p:nvGrpSpPr>
        <p:grpSpPr>
          <a:xfrm>
            <a:off x="2135749" y="4313010"/>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846E9DFC-52CF-44F7-9B8F-41FEF20329D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2" name="TextBox 21">
              <a:extLst>
                <a:ext uri="{FF2B5EF4-FFF2-40B4-BE49-F238E27FC236}">
                  <a16:creationId xmlns:a16="http://schemas.microsoft.com/office/drawing/2014/main" id="{732DFDE6-D198-4594-B4A2-AC69E67F77A3}"/>
                </a:ext>
              </a:extLst>
            </p:cNvPr>
            <p:cNvSpPr txBox="1"/>
            <p:nvPr/>
          </p:nvSpPr>
          <p:spPr>
            <a:xfrm>
              <a:off x="655851"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degree of regulation increases from economies that are primarily market-oriented to those that are primarily command-oriented.</a:t>
              </a:r>
            </a:p>
          </p:txBody>
        </p:sp>
      </p:grpSp>
    </p:spTree>
    <p:extLst>
      <p:ext uri="{BB962C8B-B14F-4D97-AF65-F5344CB8AC3E}">
        <p14:creationId xmlns:p14="http://schemas.microsoft.com/office/powerpoint/2010/main" val="284860412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What Is Economics?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5" name="Rectangle 14">
            <a:extLst>
              <a:ext uri="{FF2B5EF4-FFF2-40B4-BE49-F238E27FC236}">
                <a16:creationId xmlns:a16="http://schemas.microsoft.com/office/drawing/2014/main" id="{325CF618-6C01-4703-9D9A-B43367FA0C2E}"/>
              </a:ext>
            </a:extLst>
          </p:cNvPr>
          <p:cNvSpPr/>
          <p:nvPr/>
        </p:nvSpPr>
        <p:spPr>
          <a:xfrm>
            <a:off x="3620962" y="1863841"/>
            <a:ext cx="4950072" cy="1093742"/>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rgbClr val="323542"/>
              </a:solidFill>
            </a:endParaRPr>
          </a:p>
        </p:txBody>
      </p:sp>
      <p:sp>
        <p:nvSpPr>
          <p:cNvPr id="16" name="Rectangle 15">
            <a:extLst>
              <a:ext uri="{FF2B5EF4-FFF2-40B4-BE49-F238E27FC236}">
                <a16:creationId xmlns:a16="http://schemas.microsoft.com/office/drawing/2014/main" id="{341FF043-27E6-4FF0-BD88-74D14DE8F00E}"/>
              </a:ext>
            </a:extLst>
          </p:cNvPr>
          <p:cNvSpPr/>
          <p:nvPr/>
        </p:nvSpPr>
        <p:spPr>
          <a:xfrm>
            <a:off x="4880350" y="1998818"/>
            <a:ext cx="2431308" cy="707886"/>
          </a:xfrm>
          <a:prstGeom prst="rect">
            <a:avLst/>
          </a:prstGeom>
        </p:spPr>
        <p:txBody>
          <a:bodyPr wrap="none">
            <a:spAutoFit/>
          </a:bodyPr>
          <a:lstStyle/>
          <a:p>
            <a:pPr algn="ctr"/>
            <a:r>
              <a:rPr lang="en-US" sz="4000" b="1" dirty="0">
                <a:solidFill>
                  <a:schemeClr val="bg1"/>
                </a:solidFill>
              </a:rPr>
              <a:t>Economics</a:t>
            </a:r>
            <a:endParaRPr lang="en-US" sz="4000" dirty="0">
              <a:solidFill>
                <a:schemeClr val="bg1"/>
              </a:solidFill>
            </a:endParaRPr>
          </a:p>
        </p:txBody>
      </p:sp>
      <p:sp>
        <p:nvSpPr>
          <p:cNvPr id="17" name="Rectangle 16">
            <a:extLst>
              <a:ext uri="{FF2B5EF4-FFF2-40B4-BE49-F238E27FC236}">
                <a16:creationId xmlns:a16="http://schemas.microsoft.com/office/drawing/2014/main" id="{869AA872-6455-403A-8237-4E2DF9E2B17F}"/>
              </a:ext>
            </a:extLst>
          </p:cNvPr>
          <p:cNvSpPr/>
          <p:nvPr/>
        </p:nvSpPr>
        <p:spPr>
          <a:xfrm>
            <a:off x="1881187" y="3800821"/>
            <a:ext cx="8429625" cy="869118"/>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rgbClr val="323542"/>
              </a:solidFill>
            </a:endParaRPr>
          </a:p>
        </p:txBody>
      </p:sp>
      <p:sp>
        <p:nvSpPr>
          <p:cNvPr id="18" name="TextBox 17">
            <a:extLst>
              <a:ext uri="{FF2B5EF4-FFF2-40B4-BE49-F238E27FC236}">
                <a16:creationId xmlns:a16="http://schemas.microsoft.com/office/drawing/2014/main" id="{F71F4CD7-7475-4401-BA2F-14D4FB98D4FB}"/>
              </a:ext>
            </a:extLst>
          </p:cNvPr>
          <p:cNvSpPr txBox="1"/>
          <p:nvPr/>
        </p:nvSpPr>
        <p:spPr>
          <a:xfrm>
            <a:off x="2096457" y="4004547"/>
            <a:ext cx="7999081" cy="461665"/>
          </a:xfrm>
          <a:prstGeom prst="rect">
            <a:avLst/>
          </a:prstGeom>
          <a:solidFill>
            <a:srgbClr val="5A7E83"/>
          </a:solidFill>
        </p:spPr>
        <p:txBody>
          <a:bodyPr wrap="square" rtlCol="0">
            <a:spAutoFit/>
          </a:bodyPr>
          <a:lstStyle/>
          <a:p>
            <a:pPr algn="ctr"/>
            <a:r>
              <a:rPr lang="en-US" sz="2400" dirty="0">
                <a:solidFill>
                  <a:schemeClr val="bg1"/>
                </a:solidFill>
                <a:cs typeface="Times New Roman" panose="02020603050405020304" pitchFamily="18" charset="0"/>
              </a:rPr>
              <a:t>the study of how people make decisions in the face of </a:t>
            </a:r>
            <a:r>
              <a:rPr lang="en-US" sz="2400" b="1" dirty="0">
                <a:solidFill>
                  <a:schemeClr val="bg1"/>
                </a:solidFill>
                <a:cs typeface="Times New Roman" panose="02020603050405020304" pitchFamily="18" charset="0"/>
              </a:rPr>
              <a:t>scarcity</a:t>
            </a:r>
            <a:endParaRPr lang="en-US" sz="2400" dirty="0">
              <a:solidFill>
                <a:schemeClr val="bg1"/>
              </a:solidFill>
            </a:endParaRPr>
          </a:p>
        </p:txBody>
      </p:sp>
      <p:sp>
        <p:nvSpPr>
          <p:cNvPr id="28" name="Up Arrow 4">
            <a:extLst>
              <a:ext uri="{FF2B5EF4-FFF2-40B4-BE49-F238E27FC236}">
                <a16:creationId xmlns:a16="http://schemas.microsoft.com/office/drawing/2014/main" id="{3422DE0E-FAC1-46A2-9F2B-B2BF7575E577}"/>
              </a:ext>
            </a:extLst>
          </p:cNvPr>
          <p:cNvSpPr/>
          <p:nvPr/>
        </p:nvSpPr>
        <p:spPr>
          <a:xfrm>
            <a:off x="5765492" y="3227946"/>
            <a:ext cx="661012" cy="738130"/>
          </a:xfrm>
          <a:prstGeom prst="upArrow">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Speech Bubble: Oval 2">
            <a:extLst>
              <a:ext uri="{FF2B5EF4-FFF2-40B4-BE49-F238E27FC236}">
                <a16:creationId xmlns:a16="http://schemas.microsoft.com/office/drawing/2014/main" id="{2D86F995-181E-44C2-B074-7881EE2FE620}"/>
              </a:ext>
            </a:extLst>
          </p:cNvPr>
          <p:cNvSpPr/>
          <p:nvPr/>
        </p:nvSpPr>
        <p:spPr>
          <a:xfrm>
            <a:off x="9183919" y="1500381"/>
            <a:ext cx="2253780" cy="1959570"/>
          </a:xfrm>
          <a:prstGeom prst="wedgeEllipseCallout">
            <a:avLst>
              <a:gd name="adj1" fmla="val -43975"/>
              <a:gd name="adj2" fmla="val 61114"/>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bg1"/>
                </a:solidFill>
              </a:rPr>
              <a:t>Sometimes it is called the science of scarcity!</a:t>
            </a:r>
          </a:p>
        </p:txBody>
      </p:sp>
    </p:spTree>
    <p:extLst>
      <p:ext uri="{BB962C8B-B14F-4D97-AF65-F5344CB8AC3E}">
        <p14:creationId xmlns:p14="http://schemas.microsoft.com/office/powerpoint/2010/main" val="306186768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Globalization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0" name="Group 9">
            <a:extLst>
              <a:ext uri="{FF2B5EF4-FFF2-40B4-BE49-F238E27FC236}">
                <a16:creationId xmlns:a16="http://schemas.microsoft.com/office/drawing/2014/main" id="{F25A8FAE-F264-487B-912A-69325B771BFF}"/>
              </a:ext>
            </a:extLst>
          </p:cNvPr>
          <p:cNvGrpSpPr/>
          <p:nvPr/>
        </p:nvGrpSpPr>
        <p:grpSpPr>
          <a:xfrm>
            <a:off x="2066923" y="1422414"/>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EF0D40ED-D3C0-4771-BA43-9B3EDCE1B54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6" name="TextBox 15">
              <a:extLst>
                <a:ext uri="{FF2B5EF4-FFF2-40B4-BE49-F238E27FC236}">
                  <a16:creationId xmlns:a16="http://schemas.microsoft.com/office/drawing/2014/main" id="{1C3348F5-160C-4A4C-B7B3-9051C9BBCABF}"/>
                </a:ext>
              </a:extLst>
            </p:cNvPr>
            <p:cNvSpPr txBox="1"/>
            <p:nvPr/>
          </p:nvSpPr>
          <p:spPr>
            <a:xfrm>
              <a:off x="655851" y="1767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Globalization</a:t>
              </a:r>
              <a:r>
                <a:rPr lang="en-US" sz="2000" dirty="0">
                  <a:solidFill>
                    <a:schemeClr val="bg1"/>
                  </a:solidFill>
                </a:rPr>
                <a:t> is the trend in which buying and selling in markets have increasingly crossed national borders.</a:t>
              </a:r>
            </a:p>
          </p:txBody>
        </p:sp>
      </p:grpSp>
      <p:grpSp>
        <p:nvGrpSpPr>
          <p:cNvPr id="17" name="Group 16">
            <a:extLst>
              <a:ext uri="{FF2B5EF4-FFF2-40B4-BE49-F238E27FC236}">
                <a16:creationId xmlns:a16="http://schemas.microsoft.com/office/drawing/2014/main" id="{A78F9C25-22CC-4A3F-B8F5-E0037A05228D}"/>
              </a:ext>
            </a:extLst>
          </p:cNvPr>
          <p:cNvGrpSpPr/>
          <p:nvPr/>
        </p:nvGrpSpPr>
        <p:grpSpPr>
          <a:xfrm>
            <a:off x="2066923" y="2387047"/>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D37DC30A-9F9B-443C-8278-2AFF0AADF47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9" name="TextBox 18">
              <a:extLst>
                <a:ext uri="{FF2B5EF4-FFF2-40B4-BE49-F238E27FC236}">
                  <a16:creationId xmlns:a16="http://schemas.microsoft.com/office/drawing/2014/main" id="{0D559CB7-67E7-4EA3-931E-3105FC39DC6C}"/>
                </a:ext>
              </a:extLst>
            </p:cNvPr>
            <p:cNvSpPr txBox="1"/>
            <p:nvPr/>
          </p:nvSpPr>
          <p:spPr>
            <a:xfrm>
              <a:off x="655851" y="1752210"/>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Improvements in shipping and innovations in computing and telecommunications have contributed to globalization.</a:t>
              </a:r>
            </a:p>
          </p:txBody>
        </p:sp>
      </p:grpSp>
      <p:pic>
        <p:nvPicPr>
          <p:cNvPr id="3074" name="Picture 2" descr="A photograph of a cargo ship transporting goods.">
            <a:extLst>
              <a:ext uri="{FF2B5EF4-FFF2-40B4-BE49-F238E27FC236}">
                <a16:creationId xmlns:a16="http://schemas.microsoft.com/office/drawing/2014/main" id="{1E8DAC12-1E98-4A70-8D35-3CB2349FA6F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38500" y="3540275"/>
            <a:ext cx="5715000" cy="26003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3065006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Trade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0" name="Group 9">
            <a:extLst>
              <a:ext uri="{FF2B5EF4-FFF2-40B4-BE49-F238E27FC236}">
                <a16:creationId xmlns:a16="http://schemas.microsoft.com/office/drawing/2014/main" id="{0E766D03-CF4E-4A42-9DE0-A27C65CCD456}"/>
              </a:ext>
            </a:extLst>
          </p:cNvPr>
          <p:cNvGrpSpPr/>
          <p:nvPr/>
        </p:nvGrpSpPr>
        <p:grpSpPr>
          <a:xfrm>
            <a:off x="2135749" y="1620241"/>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A57B3B8A-65D3-41E8-B479-B514567A0A6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4" name="TextBox 13">
              <a:extLst>
                <a:ext uri="{FF2B5EF4-FFF2-40B4-BE49-F238E27FC236}">
                  <a16:creationId xmlns:a16="http://schemas.microsoft.com/office/drawing/2014/main" id="{A19DFA7C-A30F-4D0C-B9DF-4FFD25648684}"/>
                </a:ext>
              </a:extLst>
            </p:cNvPr>
            <p:cNvSpPr txBox="1"/>
            <p:nvPr/>
          </p:nvSpPr>
          <p:spPr>
            <a:xfrm>
              <a:off x="655852" y="1780860"/>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Exports</a:t>
              </a:r>
              <a:r>
                <a:rPr lang="en-US" sz="2000" dirty="0">
                  <a:solidFill>
                    <a:schemeClr val="bg1"/>
                  </a:solidFill>
                </a:rPr>
                <a:t> are the goods and services that are produced domestically and sold abroad.</a:t>
              </a:r>
            </a:p>
          </p:txBody>
        </p:sp>
      </p:grpSp>
      <p:grpSp>
        <p:nvGrpSpPr>
          <p:cNvPr id="15" name="Group 14">
            <a:extLst>
              <a:ext uri="{FF2B5EF4-FFF2-40B4-BE49-F238E27FC236}">
                <a16:creationId xmlns:a16="http://schemas.microsoft.com/office/drawing/2014/main" id="{BFDA0D44-9A74-444B-8233-836CC356410E}"/>
              </a:ext>
            </a:extLst>
          </p:cNvPr>
          <p:cNvGrpSpPr/>
          <p:nvPr/>
        </p:nvGrpSpPr>
        <p:grpSpPr>
          <a:xfrm>
            <a:off x="2135749" y="2523086"/>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19B373D8-F187-4604-A4A4-14C63593DC6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7" name="TextBox 16">
              <a:extLst>
                <a:ext uri="{FF2B5EF4-FFF2-40B4-BE49-F238E27FC236}">
                  <a16:creationId xmlns:a16="http://schemas.microsoft.com/office/drawing/2014/main" id="{774F6DAA-62D8-493C-B130-91B7A99786F5}"/>
                </a:ext>
              </a:extLst>
            </p:cNvPr>
            <p:cNvSpPr txBox="1"/>
            <p:nvPr/>
          </p:nvSpPr>
          <p:spPr>
            <a:xfrm>
              <a:off x="655852" y="178931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Imports</a:t>
              </a:r>
              <a:r>
                <a:rPr lang="en-US" sz="2000" dirty="0">
                  <a:solidFill>
                    <a:schemeClr val="bg1"/>
                  </a:solidFill>
                </a:rPr>
                <a:t> are the goods and services that are produced abroad and then sold domestically.</a:t>
              </a:r>
            </a:p>
          </p:txBody>
        </p:sp>
      </p:grpSp>
      <p:grpSp>
        <p:nvGrpSpPr>
          <p:cNvPr id="18" name="Group 17">
            <a:extLst>
              <a:ext uri="{FF2B5EF4-FFF2-40B4-BE49-F238E27FC236}">
                <a16:creationId xmlns:a16="http://schemas.microsoft.com/office/drawing/2014/main" id="{A6D4549E-B401-44B9-822C-C274A15334B1}"/>
              </a:ext>
            </a:extLst>
          </p:cNvPr>
          <p:cNvGrpSpPr/>
          <p:nvPr/>
        </p:nvGrpSpPr>
        <p:grpSpPr>
          <a:xfrm>
            <a:off x="2135749" y="3425931"/>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2FB017F1-687C-4CBB-9202-06AD4269CA2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0" name="TextBox 19">
              <a:extLst>
                <a:ext uri="{FF2B5EF4-FFF2-40B4-BE49-F238E27FC236}">
                  <a16:creationId xmlns:a16="http://schemas.microsoft.com/office/drawing/2014/main" id="{D960F2FE-4029-4E33-B9D7-0B86C89B6B80}"/>
                </a:ext>
              </a:extLst>
            </p:cNvPr>
            <p:cNvSpPr txBox="1"/>
            <p:nvPr/>
          </p:nvSpPr>
          <p:spPr>
            <a:xfrm>
              <a:off x="655852" y="178620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Gross domestic product </a:t>
              </a:r>
              <a:r>
                <a:rPr lang="en-US" sz="2000" dirty="0">
                  <a:solidFill>
                    <a:schemeClr val="bg1"/>
                  </a:solidFill>
                </a:rPr>
                <a:t>(GDP) measures the size of total production in an economy. </a:t>
              </a:r>
            </a:p>
          </p:txBody>
        </p:sp>
      </p:grpSp>
      <p:grpSp>
        <p:nvGrpSpPr>
          <p:cNvPr id="21" name="Group 20">
            <a:extLst>
              <a:ext uri="{FF2B5EF4-FFF2-40B4-BE49-F238E27FC236}">
                <a16:creationId xmlns:a16="http://schemas.microsoft.com/office/drawing/2014/main" id="{E14F75E4-BE3B-4633-B371-BA18027A3E43}"/>
              </a:ext>
            </a:extLst>
          </p:cNvPr>
          <p:cNvGrpSpPr/>
          <p:nvPr/>
        </p:nvGrpSpPr>
        <p:grpSpPr>
          <a:xfrm>
            <a:off x="2135749" y="4328776"/>
            <a:ext cx="8058154" cy="806935"/>
            <a:chOff x="542923" y="1736761"/>
            <a:chExt cx="8058154" cy="806935"/>
          </a:xfrm>
          <a:solidFill>
            <a:srgbClr val="627981"/>
          </a:solidFill>
        </p:grpSpPr>
        <p:sp>
          <p:nvSpPr>
            <p:cNvPr id="22" name="Rectangle 21">
              <a:extLst>
                <a:ext uri="{FF2B5EF4-FFF2-40B4-BE49-F238E27FC236}">
                  <a16:creationId xmlns:a16="http://schemas.microsoft.com/office/drawing/2014/main" id="{447B734A-FE0D-4FC2-AE6D-E5E4B01DF3C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3" name="TextBox 22">
              <a:extLst>
                <a:ext uri="{FF2B5EF4-FFF2-40B4-BE49-F238E27FC236}">
                  <a16:creationId xmlns:a16="http://schemas.microsoft.com/office/drawing/2014/main" id="{4BF0600A-61F3-4865-A17D-022C0591A63F}"/>
                </a:ext>
              </a:extLst>
            </p:cNvPr>
            <p:cNvSpPr txBox="1"/>
            <p:nvPr/>
          </p:nvSpPr>
          <p:spPr>
            <a:xfrm>
              <a:off x="655852" y="178620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Thus, the ratio of exports divided by GDP measures what share of a country's total economic production is sold in other countries.</a:t>
              </a:r>
            </a:p>
          </p:txBody>
        </p:sp>
      </p:grpSp>
    </p:spTree>
    <p:extLst>
      <p:ext uri="{BB962C8B-B14F-4D97-AF65-F5344CB8AC3E}">
        <p14:creationId xmlns:p14="http://schemas.microsoft.com/office/powerpoint/2010/main" val="48536392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Summary</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690062"/>
            <a:ext cx="9273061" cy="3477875"/>
          </a:xfrm>
          <a:prstGeom prst="rect">
            <a:avLst/>
          </a:prstGeom>
          <a:solidFill>
            <a:srgbClr val="627981"/>
          </a:solidFill>
          <a:ln>
            <a:solidFill>
              <a:srgbClr val="627981"/>
            </a:solidFill>
          </a:ln>
        </p:spPr>
        <p:txBody>
          <a:bodyPr wrap="square" rtlCol="0" anchor="ctr">
            <a:spAutoFit/>
          </a:bodyPr>
          <a:lstStyle/>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Economists analyze problems differently than other disciplinary experts do.</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The main tools economists use are economic theories or models.</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We can organize societies as traditional, command, or market-oriented economies.</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The last few decades have seen globalization evolve as a result of growth in commercial and financial networks that cross national borders, making businesses and workers from different economies increasingly interdependent.</a:t>
            </a:r>
          </a:p>
          <a:p>
            <a:endParaRPr lang="en-US" sz="2000" dirty="0">
              <a:solidFill>
                <a:schemeClr val="bg1"/>
              </a:solidFill>
            </a:endParaRPr>
          </a:p>
        </p:txBody>
      </p:sp>
    </p:spTree>
    <p:extLst>
      <p:ext uri="{BB962C8B-B14F-4D97-AF65-F5344CB8AC3E}">
        <p14:creationId xmlns:p14="http://schemas.microsoft.com/office/powerpoint/2010/main" val="371709919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solidFill>
          <a:srgbClr val="5A7E83"/>
        </a:solidFill>
        <a:effectLst/>
      </p:bgPr>
    </p:bg>
    <p:spTree>
      <p:nvGrpSpPr>
        <p:cNvPr id="1" name=""/>
        <p:cNvGrpSpPr/>
        <p:nvPr/>
      </p:nvGrpSpPr>
      <p:grpSpPr>
        <a:xfrm>
          <a:off x="0" y="0"/>
          <a:ext cx="0" cy="0"/>
          <a:chOff x="0" y="0"/>
          <a:chExt cx="0" cy="0"/>
        </a:xfrm>
      </p:grpSpPr>
      <p:cxnSp>
        <p:nvCxnSpPr>
          <p:cNvPr id="11" name="Straight Connector 10"/>
          <p:cNvCxnSpPr/>
          <p:nvPr/>
        </p:nvCxnSpPr>
        <p:spPr>
          <a:xfrm>
            <a:off x="1859169" y="2729726"/>
            <a:ext cx="842962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a:xfrm>
            <a:off x="1524000" y="1410227"/>
            <a:ext cx="9144000" cy="120032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72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81108" y="3050910"/>
            <a:ext cx="609600" cy="609600"/>
          </a:xfrm>
          <a:prstGeom prst="rect">
            <a:avLst/>
          </a:prstGeom>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66179" y="3050910"/>
            <a:ext cx="609600" cy="609600"/>
          </a:xfrm>
          <a:prstGeom prst="rect">
            <a:avLst/>
          </a:prstGeom>
        </p:spPr>
      </p:pic>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17122" y="3050910"/>
            <a:ext cx="609600" cy="609600"/>
          </a:xfrm>
          <a:prstGeom prst="rect">
            <a:avLst/>
          </a:prstGeom>
        </p:spPr>
      </p:pic>
      <p:pic>
        <p:nvPicPr>
          <p:cNvPr id="9" name="Picture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68065" y="3050910"/>
            <a:ext cx="609600" cy="609600"/>
          </a:xfrm>
          <a:prstGeom prst="rect">
            <a:avLst/>
          </a:prstGeom>
        </p:spPr>
      </p:pic>
    </p:spTree>
    <p:extLst>
      <p:ext uri="{BB962C8B-B14F-4D97-AF65-F5344CB8AC3E}">
        <p14:creationId xmlns:p14="http://schemas.microsoft.com/office/powerpoint/2010/main" val="424003317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3999" y="378577"/>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FRED</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4" name="Group 13">
            <a:extLst>
              <a:ext uri="{FF2B5EF4-FFF2-40B4-BE49-F238E27FC236}">
                <a16:creationId xmlns:a16="http://schemas.microsoft.com/office/drawing/2014/main" id="{07A8CF69-5CD1-4892-82FC-34A3EA082138}"/>
              </a:ext>
            </a:extLst>
          </p:cNvPr>
          <p:cNvGrpSpPr/>
          <p:nvPr/>
        </p:nvGrpSpPr>
        <p:grpSpPr>
          <a:xfrm>
            <a:off x="2135749" y="1620241"/>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A1094039-3219-4A8B-903C-D16BC500BDE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6" name="TextBox 15">
              <a:extLst>
                <a:ext uri="{FF2B5EF4-FFF2-40B4-BE49-F238E27FC236}">
                  <a16:creationId xmlns:a16="http://schemas.microsoft.com/office/drawing/2014/main" id="{D21E5F1A-81E0-4970-83AD-D79FB967E25A}"/>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Data is important in economics because it describes and measures the issues and problems that economics seeks to understand.</a:t>
              </a:r>
            </a:p>
          </p:txBody>
        </p:sp>
      </p:grpSp>
      <p:grpSp>
        <p:nvGrpSpPr>
          <p:cNvPr id="17" name="Group 16">
            <a:extLst>
              <a:ext uri="{FF2B5EF4-FFF2-40B4-BE49-F238E27FC236}">
                <a16:creationId xmlns:a16="http://schemas.microsoft.com/office/drawing/2014/main" id="{814C246D-55AE-40B3-8B12-FA1A95C318E6}"/>
              </a:ext>
            </a:extLst>
          </p:cNvPr>
          <p:cNvGrpSpPr/>
          <p:nvPr/>
        </p:nvGrpSpPr>
        <p:grpSpPr>
          <a:xfrm>
            <a:off x="2135749" y="2523086"/>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8A5C311E-3FCE-43B8-87A9-FAF5DB3F14D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9" name="TextBox 18">
              <a:extLst>
                <a:ext uri="{FF2B5EF4-FFF2-40B4-BE49-F238E27FC236}">
                  <a16:creationId xmlns:a16="http://schemas.microsoft.com/office/drawing/2014/main" id="{127BBAD0-C25F-4D77-811D-99007F8D4537}"/>
                </a:ext>
              </a:extLst>
            </p:cNvPr>
            <p:cNvSpPr txBox="1"/>
            <p:nvPr/>
          </p:nvSpPr>
          <p:spPr>
            <a:xfrm>
              <a:off x="599388" y="1910187"/>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variety of government agencies publish economic and social data.</a:t>
              </a:r>
            </a:p>
          </p:txBody>
        </p:sp>
      </p:grpSp>
      <p:grpSp>
        <p:nvGrpSpPr>
          <p:cNvPr id="20" name="Group 19">
            <a:extLst>
              <a:ext uri="{FF2B5EF4-FFF2-40B4-BE49-F238E27FC236}">
                <a16:creationId xmlns:a16="http://schemas.microsoft.com/office/drawing/2014/main" id="{4A0713FB-980E-497E-A670-6EADB7900DE0}"/>
              </a:ext>
            </a:extLst>
          </p:cNvPr>
          <p:cNvGrpSpPr/>
          <p:nvPr/>
        </p:nvGrpSpPr>
        <p:grpSpPr>
          <a:xfrm>
            <a:off x="2135749" y="3425931"/>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98CD9020-6157-4C25-8672-F18424AC89E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2" name="TextBox 21">
              <a:extLst>
                <a:ext uri="{FF2B5EF4-FFF2-40B4-BE49-F238E27FC236}">
                  <a16:creationId xmlns:a16="http://schemas.microsoft.com/office/drawing/2014/main" id="{F1060C57-8353-4CD3-AD2E-8CAD0948302E}"/>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this course, we will generally use data from the St. Louis Federal Reserve Bank's FRED database. </a:t>
              </a:r>
            </a:p>
          </p:txBody>
        </p:sp>
      </p:grpSp>
      <p:sp>
        <p:nvSpPr>
          <p:cNvPr id="25" name="Rectangle 24">
            <a:extLst>
              <a:ext uri="{FF2B5EF4-FFF2-40B4-BE49-F238E27FC236}">
                <a16:creationId xmlns:a16="http://schemas.microsoft.com/office/drawing/2014/main" id="{5C891059-9146-44AC-8ACF-093B4A86FD26}"/>
              </a:ext>
            </a:extLst>
          </p:cNvPr>
          <p:cNvSpPr/>
          <p:nvPr/>
        </p:nvSpPr>
        <p:spPr>
          <a:xfrm>
            <a:off x="1881190" y="4680374"/>
            <a:ext cx="8429625" cy="584775"/>
          </a:xfrm>
          <a:prstGeom prst="rect">
            <a:avLst/>
          </a:prstGeom>
        </p:spPr>
        <p:txBody>
          <a:bodyPr wrap="square">
            <a:spAutoFit/>
          </a:bodyPr>
          <a:lstStyle/>
          <a:p>
            <a:pPr algn="ctr"/>
            <a:r>
              <a:rPr lang="en-US" sz="3200" dirty="0"/>
              <a:t>Federal Reserve Economic Data</a:t>
            </a:r>
          </a:p>
        </p:txBody>
      </p:sp>
      <p:sp>
        <p:nvSpPr>
          <p:cNvPr id="27" name="Rectangle 26">
            <a:extLst>
              <a:ext uri="{FF2B5EF4-FFF2-40B4-BE49-F238E27FC236}">
                <a16:creationId xmlns:a16="http://schemas.microsoft.com/office/drawing/2014/main" id="{D6493714-FDC5-425D-93F1-641F5D9BDD5E}"/>
              </a:ext>
            </a:extLst>
          </p:cNvPr>
          <p:cNvSpPr/>
          <p:nvPr/>
        </p:nvSpPr>
        <p:spPr>
          <a:xfrm>
            <a:off x="3819863" y="5349820"/>
            <a:ext cx="4552272" cy="584775"/>
          </a:xfrm>
          <a:prstGeom prst="rect">
            <a:avLst/>
          </a:prstGeom>
        </p:spPr>
        <p:txBody>
          <a:bodyPr wrap="none">
            <a:spAutoFit/>
          </a:bodyPr>
          <a:lstStyle/>
          <a:p>
            <a:r>
              <a:rPr lang="en-US" sz="3200" dirty="0"/>
              <a:t>hawkes.biz/</a:t>
            </a:r>
            <a:r>
              <a:rPr lang="en-US" sz="3200" dirty="0" err="1"/>
              <a:t>fredcategories</a:t>
            </a:r>
            <a:endParaRPr lang="en-US" sz="3200" dirty="0"/>
          </a:p>
        </p:txBody>
      </p:sp>
    </p:spTree>
    <p:extLst>
      <p:ext uri="{BB962C8B-B14F-4D97-AF65-F5344CB8AC3E}">
        <p14:creationId xmlns:p14="http://schemas.microsoft.com/office/powerpoint/2010/main" val="153553068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The Problem</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215BEF3E-2C16-46F2-9433-3FD2C4D404F9}"/>
              </a:ext>
            </a:extLst>
          </p:cNvPr>
          <p:cNvSpPr/>
          <p:nvPr/>
        </p:nvSpPr>
        <p:spPr>
          <a:xfrm>
            <a:off x="1881188" y="1383374"/>
            <a:ext cx="4110997" cy="584775"/>
          </a:xfrm>
          <a:prstGeom prst="rect">
            <a:avLst/>
          </a:prstGeom>
          <a:solidFill>
            <a:srgbClr val="5A7E83"/>
          </a:solidFill>
        </p:spPr>
        <p:txBody>
          <a:bodyPr wrap="square">
            <a:spAutoFit/>
          </a:bodyPr>
          <a:lstStyle/>
          <a:p>
            <a:r>
              <a:rPr lang="en-US" sz="3200" dirty="0">
                <a:solidFill>
                  <a:schemeClr val="bg1"/>
                </a:solidFill>
              </a:rPr>
              <a:t> Resources are </a:t>
            </a:r>
            <a:r>
              <a:rPr lang="en-US" sz="3200" b="1" dirty="0">
                <a:solidFill>
                  <a:schemeClr val="bg1"/>
                </a:solidFill>
              </a:rPr>
              <a:t>LIMITED</a:t>
            </a:r>
            <a:endParaRPr lang="en-US" sz="3200" dirty="0">
              <a:solidFill>
                <a:schemeClr val="bg1"/>
              </a:solidFill>
            </a:endParaRPr>
          </a:p>
        </p:txBody>
      </p:sp>
      <p:sp>
        <p:nvSpPr>
          <p:cNvPr id="3" name="Rectangle 2">
            <a:extLst>
              <a:ext uri="{FF2B5EF4-FFF2-40B4-BE49-F238E27FC236}">
                <a16:creationId xmlns:a16="http://schemas.microsoft.com/office/drawing/2014/main" id="{A5F35CD6-A2F7-4927-BE57-536677DC5FD3}"/>
              </a:ext>
            </a:extLst>
          </p:cNvPr>
          <p:cNvSpPr/>
          <p:nvPr/>
        </p:nvSpPr>
        <p:spPr>
          <a:xfrm>
            <a:off x="6199817" y="1383374"/>
            <a:ext cx="4110995" cy="584775"/>
          </a:xfrm>
          <a:prstGeom prst="rect">
            <a:avLst/>
          </a:prstGeom>
          <a:solidFill>
            <a:srgbClr val="5A7E83"/>
          </a:solidFill>
        </p:spPr>
        <p:txBody>
          <a:bodyPr wrap="square">
            <a:spAutoFit/>
          </a:bodyPr>
          <a:lstStyle/>
          <a:p>
            <a:r>
              <a:rPr lang="en-US" sz="3200" dirty="0">
                <a:solidFill>
                  <a:schemeClr val="bg1"/>
                </a:solidFill>
              </a:rPr>
              <a:t> Wants are </a:t>
            </a:r>
            <a:r>
              <a:rPr lang="en-US" sz="3200" b="1" dirty="0">
                <a:solidFill>
                  <a:schemeClr val="bg1"/>
                </a:solidFill>
              </a:rPr>
              <a:t>UNLIMITED</a:t>
            </a:r>
            <a:endParaRPr lang="en-US" sz="3200" dirty="0">
              <a:solidFill>
                <a:schemeClr val="bg1"/>
              </a:solidFill>
            </a:endParaRPr>
          </a:p>
        </p:txBody>
      </p:sp>
      <p:grpSp>
        <p:nvGrpSpPr>
          <p:cNvPr id="8" name="Group 7">
            <a:extLst>
              <a:ext uri="{FF2B5EF4-FFF2-40B4-BE49-F238E27FC236}">
                <a16:creationId xmlns:a16="http://schemas.microsoft.com/office/drawing/2014/main" id="{A2E054AB-A486-44B9-8A22-993E04A7D924}"/>
              </a:ext>
            </a:extLst>
          </p:cNvPr>
          <p:cNvGrpSpPr/>
          <p:nvPr/>
        </p:nvGrpSpPr>
        <p:grpSpPr>
          <a:xfrm>
            <a:off x="2066923" y="5474626"/>
            <a:ext cx="8058154" cy="806935"/>
            <a:chOff x="542923" y="1736761"/>
            <a:chExt cx="8058154" cy="806935"/>
          </a:xfrm>
          <a:solidFill>
            <a:srgbClr val="627981"/>
          </a:solidFill>
        </p:grpSpPr>
        <p:sp>
          <p:nvSpPr>
            <p:cNvPr id="9" name="Rectangle 8">
              <a:extLst>
                <a:ext uri="{FF2B5EF4-FFF2-40B4-BE49-F238E27FC236}">
                  <a16:creationId xmlns:a16="http://schemas.microsoft.com/office/drawing/2014/main" id="{B38AD1F2-B003-4C05-A48C-32D6EDD34CC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0" name="TextBox 9">
              <a:extLst>
                <a:ext uri="{FF2B5EF4-FFF2-40B4-BE49-F238E27FC236}">
                  <a16:creationId xmlns:a16="http://schemas.microsoft.com/office/drawing/2014/main" id="{0705475F-F837-482D-B5E1-A4DF43D8A6A0}"/>
                </a:ext>
              </a:extLst>
            </p:cNvPr>
            <p:cNvSpPr txBox="1"/>
            <p:nvPr/>
          </p:nvSpPr>
          <p:spPr>
            <a:xfrm>
              <a:off x="668214" y="1940173"/>
              <a:ext cx="7807571" cy="400110"/>
            </a:xfrm>
            <a:prstGeom prst="rect">
              <a:avLst/>
            </a:prstGeom>
            <a:grpFill/>
          </p:spPr>
          <p:txBody>
            <a:bodyPr wrap="square" rtlCol="0">
              <a:spAutoFit/>
            </a:bodyPr>
            <a:lstStyle/>
            <a:p>
              <a:pPr algn="ctr"/>
              <a:r>
                <a:rPr lang="en-US" sz="2000" dirty="0">
                  <a:solidFill>
                    <a:schemeClr val="bg1"/>
                  </a:solidFill>
                </a:rPr>
                <a:t>Food banks are a reminder that scarcity of resources is real.</a:t>
              </a:r>
            </a:p>
          </p:txBody>
        </p:sp>
      </p:grpSp>
      <p:pic>
        <p:nvPicPr>
          <p:cNvPr id="4" name="Picture 2" descr="A photo of a man holding a can of soup in a food bank">
            <a:extLst>
              <a:ext uri="{FF2B5EF4-FFF2-40B4-BE49-F238E27FC236}">
                <a16:creationId xmlns:a16="http://schemas.microsoft.com/office/drawing/2014/main" id="{121208AA-E963-4647-687D-BF7B707B5964}"/>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7678" t="19855" r="25148" b="22574"/>
          <a:stretch/>
        </p:blipFill>
        <p:spPr bwMode="auto">
          <a:xfrm>
            <a:off x="3859261" y="2306318"/>
            <a:ext cx="4265847" cy="286511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873218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Choice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AA7F1D1C-3E3E-492A-88F1-B1A88B457B09}"/>
              </a:ext>
            </a:extLst>
          </p:cNvPr>
          <p:cNvSpPr/>
          <p:nvPr/>
        </p:nvSpPr>
        <p:spPr>
          <a:xfrm>
            <a:off x="850490" y="1763288"/>
            <a:ext cx="10491019" cy="523220"/>
          </a:xfrm>
          <a:prstGeom prst="rect">
            <a:avLst/>
          </a:prstGeom>
          <a:solidFill>
            <a:srgbClr val="5A7E83"/>
          </a:solidFill>
        </p:spPr>
        <p:txBody>
          <a:bodyPr wrap="square">
            <a:spAutoFit/>
          </a:bodyPr>
          <a:lstStyle/>
          <a:p>
            <a:r>
              <a:rPr lang="en-US" sz="2800" dirty="0">
                <a:solidFill>
                  <a:schemeClr val="bg1"/>
                </a:solidFill>
              </a:rPr>
              <a:t>Since resources are finite, we must make the best choices that we can.</a:t>
            </a:r>
          </a:p>
        </p:txBody>
      </p:sp>
      <p:grpSp>
        <p:nvGrpSpPr>
          <p:cNvPr id="5" name="Group 4">
            <a:extLst>
              <a:ext uri="{FF2B5EF4-FFF2-40B4-BE49-F238E27FC236}">
                <a16:creationId xmlns:a16="http://schemas.microsoft.com/office/drawing/2014/main" id="{6875F38C-9435-4222-9822-3321262DB8D1}"/>
              </a:ext>
            </a:extLst>
          </p:cNvPr>
          <p:cNvGrpSpPr/>
          <p:nvPr/>
        </p:nvGrpSpPr>
        <p:grpSpPr>
          <a:xfrm>
            <a:off x="2624129" y="3849056"/>
            <a:ext cx="2080340" cy="1617913"/>
            <a:chOff x="1149291" y="1753237"/>
            <a:chExt cx="2080340" cy="1617913"/>
          </a:xfrm>
          <a:solidFill>
            <a:srgbClr val="627981"/>
          </a:solidFill>
        </p:grpSpPr>
        <p:sp>
          <p:nvSpPr>
            <p:cNvPr id="6" name="Rectangle 5">
              <a:extLst>
                <a:ext uri="{FF2B5EF4-FFF2-40B4-BE49-F238E27FC236}">
                  <a16:creationId xmlns:a16="http://schemas.microsoft.com/office/drawing/2014/main" id="{664B4FC7-CC01-4AB2-B84D-DC48E8B883F9}"/>
                </a:ext>
              </a:extLst>
            </p:cNvPr>
            <p:cNvSpPr/>
            <p:nvPr/>
          </p:nvSpPr>
          <p:spPr>
            <a:xfrm>
              <a:off x="1149291" y="1753237"/>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bg1"/>
                </a:solidFill>
              </a:endParaRPr>
            </a:p>
          </p:txBody>
        </p:sp>
        <p:sp>
          <p:nvSpPr>
            <p:cNvPr id="7" name="TextBox 6">
              <a:extLst>
                <a:ext uri="{FF2B5EF4-FFF2-40B4-BE49-F238E27FC236}">
                  <a16:creationId xmlns:a16="http://schemas.microsoft.com/office/drawing/2014/main" id="{43222915-C25E-472C-A783-54528C375332}"/>
                </a:ext>
              </a:extLst>
            </p:cNvPr>
            <p:cNvSpPr txBox="1"/>
            <p:nvPr/>
          </p:nvSpPr>
          <p:spPr>
            <a:xfrm>
              <a:off x="1206105" y="2258976"/>
              <a:ext cx="1966711" cy="584775"/>
            </a:xfrm>
            <a:prstGeom prst="rect">
              <a:avLst/>
            </a:prstGeom>
            <a:grpFill/>
          </p:spPr>
          <p:txBody>
            <a:bodyPr wrap="square" rtlCol="0" anchor="ctr">
              <a:spAutoFit/>
            </a:bodyPr>
            <a:lstStyle/>
            <a:p>
              <a:pPr algn="ctr"/>
              <a:r>
                <a:rPr lang="en-US" sz="3200" dirty="0">
                  <a:solidFill>
                    <a:schemeClr val="bg1"/>
                  </a:solidFill>
                </a:rPr>
                <a:t>Individuals</a:t>
              </a:r>
            </a:p>
          </p:txBody>
        </p:sp>
      </p:grpSp>
      <p:grpSp>
        <p:nvGrpSpPr>
          <p:cNvPr id="8" name="Group 7">
            <a:extLst>
              <a:ext uri="{FF2B5EF4-FFF2-40B4-BE49-F238E27FC236}">
                <a16:creationId xmlns:a16="http://schemas.microsoft.com/office/drawing/2014/main" id="{EADDA3DC-ED1A-431D-97DA-7C0ACF1045E2}"/>
              </a:ext>
            </a:extLst>
          </p:cNvPr>
          <p:cNvGrpSpPr/>
          <p:nvPr/>
        </p:nvGrpSpPr>
        <p:grpSpPr>
          <a:xfrm>
            <a:off x="7461209" y="3849056"/>
            <a:ext cx="2080340" cy="1617913"/>
            <a:chOff x="5914363" y="1747690"/>
            <a:chExt cx="2080340" cy="1617913"/>
          </a:xfrm>
          <a:solidFill>
            <a:srgbClr val="627981"/>
          </a:solidFill>
        </p:grpSpPr>
        <p:sp>
          <p:nvSpPr>
            <p:cNvPr id="9" name="Rectangle 8">
              <a:extLst>
                <a:ext uri="{FF2B5EF4-FFF2-40B4-BE49-F238E27FC236}">
                  <a16:creationId xmlns:a16="http://schemas.microsoft.com/office/drawing/2014/main" id="{07784427-4896-400E-AD83-838A44DFCA64}"/>
                </a:ext>
              </a:extLst>
            </p:cNvPr>
            <p:cNvSpPr/>
            <p:nvPr/>
          </p:nvSpPr>
          <p:spPr>
            <a:xfrm>
              <a:off x="5914363" y="1747690"/>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bg1"/>
                </a:solidFill>
              </a:endParaRPr>
            </a:p>
          </p:txBody>
        </p:sp>
        <p:sp>
          <p:nvSpPr>
            <p:cNvPr id="10" name="TextBox 9">
              <a:extLst>
                <a:ext uri="{FF2B5EF4-FFF2-40B4-BE49-F238E27FC236}">
                  <a16:creationId xmlns:a16="http://schemas.microsoft.com/office/drawing/2014/main" id="{821728FE-9463-4403-8FB6-87DBD424A77F}"/>
                </a:ext>
              </a:extLst>
            </p:cNvPr>
            <p:cNvSpPr txBox="1"/>
            <p:nvPr/>
          </p:nvSpPr>
          <p:spPr>
            <a:xfrm>
              <a:off x="6122276" y="2258976"/>
              <a:ext cx="1664514" cy="584775"/>
            </a:xfrm>
            <a:prstGeom prst="rect">
              <a:avLst/>
            </a:prstGeom>
            <a:grpFill/>
          </p:spPr>
          <p:txBody>
            <a:bodyPr wrap="square" rtlCol="0" anchor="ctr">
              <a:spAutoFit/>
            </a:bodyPr>
            <a:lstStyle/>
            <a:p>
              <a:pPr algn="ctr"/>
              <a:r>
                <a:rPr lang="en-US" sz="3200" dirty="0">
                  <a:solidFill>
                    <a:schemeClr val="bg1"/>
                  </a:solidFill>
                </a:rPr>
                <a:t>Nations</a:t>
              </a:r>
            </a:p>
          </p:txBody>
        </p:sp>
      </p:grpSp>
      <p:grpSp>
        <p:nvGrpSpPr>
          <p:cNvPr id="11" name="Group 10">
            <a:extLst>
              <a:ext uri="{FF2B5EF4-FFF2-40B4-BE49-F238E27FC236}">
                <a16:creationId xmlns:a16="http://schemas.microsoft.com/office/drawing/2014/main" id="{F69816C1-5A8C-4DA7-B16A-DB73671E3DDE}"/>
              </a:ext>
            </a:extLst>
          </p:cNvPr>
          <p:cNvGrpSpPr/>
          <p:nvPr/>
        </p:nvGrpSpPr>
        <p:grpSpPr>
          <a:xfrm>
            <a:off x="5042669" y="3838225"/>
            <a:ext cx="2080340" cy="1617913"/>
            <a:chOff x="3531827" y="1747690"/>
            <a:chExt cx="2080340" cy="1617913"/>
          </a:xfrm>
          <a:solidFill>
            <a:srgbClr val="627981"/>
          </a:solidFill>
        </p:grpSpPr>
        <p:sp>
          <p:nvSpPr>
            <p:cNvPr id="12" name="Rectangle 11">
              <a:extLst>
                <a:ext uri="{FF2B5EF4-FFF2-40B4-BE49-F238E27FC236}">
                  <a16:creationId xmlns:a16="http://schemas.microsoft.com/office/drawing/2014/main" id="{59F6DAC2-F615-4D8F-801E-922435E4AB40}"/>
                </a:ext>
              </a:extLst>
            </p:cNvPr>
            <p:cNvSpPr/>
            <p:nvPr/>
          </p:nvSpPr>
          <p:spPr>
            <a:xfrm>
              <a:off x="3531827" y="1747690"/>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bg1"/>
                </a:solidFill>
              </a:endParaRPr>
            </a:p>
          </p:txBody>
        </p:sp>
        <p:sp>
          <p:nvSpPr>
            <p:cNvPr id="13" name="TextBox 12">
              <a:extLst>
                <a:ext uri="{FF2B5EF4-FFF2-40B4-BE49-F238E27FC236}">
                  <a16:creationId xmlns:a16="http://schemas.microsoft.com/office/drawing/2014/main" id="{32B92577-0126-4F08-AA4D-671956AA1C54}"/>
                </a:ext>
              </a:extLst>
            </p:cNvPr>
            <p:cNvSpPr txBox="1"/>
            <p:nvPr/>
          </p:nvSpPr>
          <p:spPr>
            <a:xfrm>
              <a:off x="3739740" y="2258976"/>
              <a:ext cx="1664514" cy="584775"/>
            </a:xfrm>
            <a:prstGeom prst="rect">
              <a:avLst/>
            </a:prstGeom>
            <a:grpFill/>
          </p:spPr>
          <p:txBody>
            <a:bodyPr wrap="square" rtlCol="0" anchor="ctr">
              <a:spAutoFit/>
            </a:bodyPr>
            <a:lstStyle/>
            <a:p>
              <a:pPr algn="ctr"/>
              <a:r>
                <a:rPr lang="en-US" sz="3200" dirty="0">
                  <a:solidFill>
                    <a:schemeClr val="bg1"/>
                  </a:solidFill>
                </a:rPr>
                <a:t>Towns</a:t>
              </a:r>
            </a:p>
          </p:txBody>
        </p:sp>
      </p:grpSp>
      <p:sp>
        <p:nvSpPr>
          <p:cNvPr id="14" name="Rectangle 13">
            <a:extLst>
              <a:ext uri="{FF2B5EF4-FFF2-40B4-BE49-F238E27FC236}">
                <a16:creationId xmlns:a16="http://schemas.microsoft.com/office/drawing/2014/main" id="{727BC527-98A9-49BF-ABF0-033F21B1AB59}"/>
              </a:ext>
            </a:extLst>
          </p:cNvPr>
          <p:cNvSpPr/>
          <p:nvPr/>
        </p:nvSpPr>
        <p:spPr>
          <a:xfrm>
            <a:off x="850490" y="2585313"/>
            <a:ext cx="10491019" cy="954107"/>
          </a:xfrm>
          <a:prstGeom prst="rect">
            <a:avLst/>
          </a:prstGeom>
          <a:solidFill>
            <a:srgbClr val="5A7E83"/>
          </a:solidFill>
        </p:spPr>
        <p:txBody>
          <a:bodyPr wrap="square">
            <a:spAutoFit/>
          </a:bodyPr>
          <a:lstStyle/>
          <a:p>
            <a:r>
              <a:rPr lang="en-US" sz="2800" dirty="0">
                <a:solidFill>
                  <a:schemeClr val="bg1"/>
                </a:solidFill>
              </a:rPr>
              <a:t>Every society, at every level, must make choices about how to use its resources. </a:t>
            </a:r>
          </a:p>
        </p:txBody>
      </p:sp>
    </p:spTree>
    <p:extLst>
      <p:ext uri="{BB962C8B-B14F-4D97-AF65-F5344CB8AC3E}">
        <p14:creationId xmlns:p14="http://schemas.microsoft.com/office/powerpoint/2010/main" val="133699509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Choice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AA7F1D1C-3E3E-492A-88F1-B1A88B457B09}"/>
              </a:ext>
            </a:extLst>
          </p:cNvPr>
          <p:cNvSpPr/>
          <p:nvPr/>
        </p:nvSpPr>
        <p:spPr>
          <a:xfrm>
            <a:off x="2342535" y="1548204"/>
            <a:ext cx="7506929" cy="954107"/>
          </a:xfrm>
          <a:prstGeom prst="rect">
            <a:avLst/>
          </a:prstGeom>
          <a:solidFill>
            <a:srgbClr val="5A7E83"/>
          </a:solidFill>
        </p:spPr>
        <p:txBody>
          <a:bodyPr wrap="square">
            <a:spAutoFit/>
          </a:bodyPr>
          <a:lstStyle/>
          <a:p>
            <a:pPr algn="ctr"/>
            <a:r>
              <a:rPr lang="en-US" sz="2800" b="1" dirty="0">
                <a:solidFill>
                  <a:schemeClr val="bg1"/>
                </a:solidFill>
              </a:rPr>
              <a:t>Choice</a:t>
            </a:r>
            <a:r>
              <a:rPr lang="en-US" sz="2800" dirty="0">
                <a:solidFill>
                  <a:schemeClr val="bg1"/>
                </a:solidFill>
              </a:rPr>
              <a:t>: </a:t>
            </a:r>
          </a:p>
          <a:p>
            <a:pPr algn="ctr"/>
            <a:r>
              <a:rPr lang="en-US" sz="2800" dirty="0">
                <a:solidFill>
                  <a:schemeClr val="bg1"/>
                </a:solidFill>
              </a:rPr>
              <a:t>How will we produce goods and services?</a:t>
            </a:r>
          </a:p>
        </p:txBody>
      </p:sp>
      <p:sp>
        <p:nvSpPr>
          <p:cNvPr id="18" name="TextBox 17">
            <a:extLst>
              <a:ext uri="{FF2B5EF4-FFF2-40B4-BE49-F238E27FC236}">
                <a16:creationId xmlns:a16="http://schemas.microsoft.com/office/drawing/2014/main" id="{BA549359-7D9F-4D20-8D83-A086EC6E6C2D}"/>
              </a:ext>
            </a:extLst>
          </p:cNvPr>
          <p:cNvSpPr txBox="1"/>
          <p:nvPr/>
        </p:nvSpPr>
        <p:spPr>
          <a:xfrm>
            <a:off x="1881188" y="3870558"/>
            <a:ext cx="2560320" cy="2560320"/>
          </a:xfrm>
          <a:prstGeom prst="rect">
            <a:avLst/>
          </a:prstGeom>
          <a:solidFill>
            <a:srgbClr val="5A7E83"/>
          </a:solidFill>
        </p:spPr>
        <p:txBody>
          <a:bodyPr wrap="square" rtlCol="0" anchor="ctr">
            <a:noAutofit/>
          </a:bodyPr>
          <a:lstStyle/>
          <a:p>
            <a:pPr algn="ctr"/>
            <a:r>
              <a:rPr lang="en-US" sz="2800" dirty="0">
                <a:solidFill>
                  <a:schemeClr val="bg1"/>
                </a:solidFill>
              </a:rPr>
              <a:t>Make everything yourself</a:t>
            </a:r>
          </a:p>
        </p:txBody>
      </p:sp>
      <p:sp>
        <p:nvSpPr>
          <p:cNvPr id="21" name="TextBox 20">
            <a:extLst>
              <a:ext uri="{FF2B5EF4-FFF2-40B4-BE49-F238E27FC236}">
                <a16:creationId xmlns:a16="http://schemas.microsoft.com/office/drawing/2014/main" id="{78AA6D75-1852-4FD5-AE7B-349BFBC9CEBA}"/>
              </a:ext>
            </a:extLst>
          </p:cNvPr>
          <p:cNvSpPr txBox="1"/>
          <p:nvPr/>
        </p:nvSpPr>
        <p:spPr>
          <a:xfrm>
            <a:off x="7750494" y="3870558"/>
            <a:ext cx="2560320" cy="2560320"/>
          </a:xfrm>
          <a:prstGeom prst="rect">
            <a:avLst/>
          </a:prstGeom>
          <a:solidFill>
            <a:srgbClr val="5A7E83"/>
          </a:solidFill>
          <a:ln>
            <a:noFill/>
          </a:ln>
        </p:spPr>
        <p:txBody>
          <a:bodyPr wrap="square" rtlCol="0" anchor="ctr">
            <a:noAutofit/>
          </a:bodyPr>
          <a:lstStyle/>
          <a:p>
            <a:pPr algn="ctr"/>
            <a:r>
              <a:rPr lang="en-US" sz="2800" dirty="0">
                <a:solidFill>
                  <a:schemeClr val="bg1"/>
                </a:solidFill>
              </a:rPr>
              <a:t>Make some things; trade for everything else</a:t>
            </a:r>
          </a:p>
        </p:txBody>
      </p:sp>
      <p:cxnSp>
        <p:nvCxnSpPr>
          <p:cNvPr id="14" name="Straight Arrow Connector 13">
            <a:extLst>
              <a:ext uri="{FF2B5EF4-FFF2-40B4-BE49-F238E27FC236}">
                <a16:creationId xmlns:a16="http://schemas.microsoft.com/office/drawing/2014/main" id="{203351AB-9BE6-4E2E-8D7A-87CA167688E2}"/>
              </a:ext>
            </a:extLst>
          </p:cNvPr>
          <p:cNvCxnSpPr>
            <a:cxnSpLocks/>
            <a:stCxn id="2" idx="2"/>
            <a:endCxn id="18" idx="0"/>
          </p:cNvCxnSpPr>
          <p:nvPr/>
        </p:nvCxnSpPr>
        <p:spPr>
          <a:xfrm flipH="1">
            <a:off x="3161348" y="2502311"/>
            <a:ext cx="2934652" cy="1368247"/>
          </a:xfrm>
          <a:prstGeom prst="straightConnector1">
            <a:avLst/>
          </a:prstGeom>
          <a:ln w="762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7" name="Straight Arrow Connector 26">
            <a:extLst>
              <a:ext uri="{FF2B5EF4-FFF2-40B4-BE49-F238E27FC236}">
                <a16:creationId xmlns:a16="http://schemas.microsoft.com/office/drawing/2014/main" id="{19A03BFA-E682-4571-AC89-5095C05D8B02}"/>
              </a:ext>
            </a:extLst>
          </p:cNvPr>
          <p:cNvCxnSpPr>
            <a:cxnSpLocks/>
            <a:stCxn id="2" idx="2"/>
            <a:endCxn id="21" idx="0"/>
          </p:cNvCxnSpPr>
          <p:nvPr/>
        </p:nvCxnSpPr>
        <p:spPr>
          <a:xfrm>
            <a:off x="6096000" y="2502311"/>
            <a:ext cx="2934654" cy="1368247"/>
          </a:xfrm>
          <a:prstGeom prst="straightConnector1">
            <a:avLst/>
          </a:prstGeom>
          <a:ln w="76200">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0614070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Adam Smith</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E6CFA59A-8B0D-493D-B987-3EFBE580804B}"/>
              </a:ext>
            </a:extLst>
          </p:cNvPr>
          <p:cNvSpPr txBox="1"/>
          <p:nvPr/>
        </p:nvSpPr>
        <p:spPr>
          <a:xfrm>
            <a:off x="4382999" y="5027593"/>
            <a:ext cx="3426002" cy="1384995"/>
          </a:xfrm>
          <a:prstGeom prst="rect">
            <a:avLst/>
          </a:prstGeom>
          <a:noFill/>
        </p:spPr>
        <p:txBody>
          <a:bodyPr wrap="none" rtlCol="0">
            <a:spAutoFit/>
          </a:bodyPr>
          <a:lstStyle/>
          <a:p>
            <a:pPr algn="ctr"/>
            <a:r>
              <a:rPr lang="en-US" sz="2800" dirty="0"/>
              <a:t>Adam Smith</a:t>
            </a:r>
          </a:p>
          <a:p>
            <a:pPr algn="ctr"/>
            <a:r>
              <a:rPr lang="en-US" sz="2800" i="1" dirty="0"/>
              <a:t>The Wealth of Nations</a:t>
            </a:r>
          </a:p>
          <a:p>
            <a:pPr algn="ctr"/>
            <a:r>
              <a:rPr lang="en-US" sz="2800" dirty="0"/>
              <a:t>1776</a:t>
            </a:r>
          </a:p>
        </p:txBody>
      </p:sp>
      <p:pic>
        <p:nvPicPr>
          <p:cNvPr id="4" name="Picture 3" descr="Portrait of Adam Smith">
            <a:extLst>
              <a:ext uri="{FF2B5EF4-FFF2-40B4-BE49-F238E27FC236}">
                <a16:creationId xmlns:a16="http://schemas.microsoft.com/office/drawing/2014/main" id="{1DB292ED-A79F-44E9-85F4-21A2C92B8FF9}"/>
              </a:ext>
              <a:ext uri="{C183D7F6-B498-43B3-948B-1728B52AA6E4}">
                <adec:decorative xmlns:adec="http://schemas.microsoft.com/office/drawing/2017/decorative" val="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39327" y="1364905"/>
            <a:ext cx="2313346" cy="3452224"/>
          </a:xfrm>
          <a:prstGeom prst="rect">
            <a:avLst/>
          </a:prstGeom>
        </p:spPr>
      </p:pic>
    </p:spTree>
    <p:extLst>
      <p:ext uri="{BB962C8B-B14F-4D97-AF65-F5344CB8AC3E}">
        <p14:creationId xmlns:p14="http://schemas.microsoft.com/office/powerpoint/2010/main" val="302425716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The Division of and Specialization of Labor</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83E1F0A5-5327-43AA-A187-7654A0F75747}"/>
              </a:ext>
            </a:extLst>
          </p:cNvPr>
          <p:cNvSpPr/>
          <p:nvPr/>
        </p:nvSpPr>
        <p:spPr>
          <a:xfrm>
            <a:off x="3889434" y="1572850"/>
            <a:ext cx="4413131" cy="584775"/>
          </a:xfrm>
          <a:prstGeom prst="rect">
            <a:avLst/>
          </a:prstGeom>
        </p:spPr>
        <p:txBody>
          <a:bodyPr wrap="none">
            <a:spAutoFit/>
          </a:bodyPr>
          <a:lstStyle/>
          <a:p>
            <a:r>
              <a:rPr lang="en-US" sz="3200" dirty="0"/>
              <a:t>Adam Smith's Pin Factory</a:t>
            </a:r>
          </a:p>
        </p:txBody>
      </p:sp>
      <p:sp>
        <p:nvSpPr>
          <p:cNvPr id="3" name="TextBox 2">
            <a:extLst>
              <a:ext uri="{FF2B5EF4-FFF2-40B4-BE49-F238E27FC236}">
                <a16:creationId xmlns:a16="http://schemas.microsoft.com/office/drawing/2014/main" id="{AB3FCF29-72D3-4702-B9EF-71B01AB0425F}"/>
              </a:ext>
            </a:extLst>
          </p:cNvPr>
          <p:cNvSpPr txBox="1"/>
          <p:nvPr/>
        </p:nvSpPr>
        <p:spPr>
          <a:xfrm>
            <a:off x="3401739" y="2376913"/>
            <a:ext cx="1471428" cy="523220"/>
          </a:xfrm>
          <a:prstGeom prst="rect">
            <a:avLst/>
          </a:prstGeom>
          <a:noFill/>
        </p:spPr>
        <p:txBody>
          <a:bodyPr wrap="none" rtlCol="0">
            <a:spAutoFit/>
          </a:bodyPr>
          <a:lstStyle/>
          <a:p>
            <a:r>
              <a:rPr lang="en-US" sz="2800" dirty="0"/>
              <a:t>1 worker</a:t>
            </a:r>
          </a:p>
        </p:txBody>
      </p:sp>
      <p:sp>
        <p:nvSpPr>
          <p:cNvPr id="6" name="TextBox 5">
            <a:extLst>
              <a:ext uri="{FF2B5EF4-FFF2-40B4-BE49-F238E27FC236}">
                <a16:creationId xmlns:a16="http://schemas.microsoft.com/office/drawing/2014/main" id="{B2C6E18B-4459-4B16-8D4C-54114DB6933D}"/>
              </a:ext>
            </a:extLst>
          </p:cNvPr>
          <p:cNvSpPr txBox="1"/>
          <p:nvPr/>
        </p:nvSpPr>
        <p:spPr>
          <a:xfrm>
            <a:off x="7318835" y="2376913"/>
            <a:ext cx="1233030" cy="523220"/>
          </a:xfrm>
          <a:prstGeom prst="rect">
            <a:avLst/>
          </a:prstGeom>
          <a:noFill/>
        </p:spPr>
        <p:txBody>
          <a:bodyPr wrap="none" rtlCol="0">
            <a:spAutoFit/>
          </a:bodyPr>
          <a:lstStyle/>
          <a:p>
            <a:r>
              <a:rPr lang="en-US" sz="2800" dirty="0"/>
              <a:t>10 pins</a:t>
            </a:r>
          </a:p>
        </p:txBody>
      </p:sp>
      <p:sp>
        <p:nvSpPr>
          <p:cNvPr id="7" name="TextBox 6">
            <a:extLst>
              <a:ext uri="{FF2B5EF4-FFF2-40B4-BE49-F238E27FC236}">
                <a16:creationId xmlns:a16="http://schemas.microsoft.com/office/drawing/2014/main" id="{FC2399BE-05E8-41EB-A471-4A9F45058DC2}"/>
              </a:ext>
            </a:extLst>
          </p:cNvPr>
          <p:cNvSpPr txBox="1"/>
          <p:nvPr/>
        </p:nvSpPr>
        <p:spPr>
          <a:xfrm>
            <a:off x="6941327" y="5720092"/>
            <a:ext cx="1988045" cy="523220"/>
          </a:xfrm>
          <a:prstGeom prst="rect">
            <a:avLst/>
          </a:prstGeom>
          <a:noFill/>
        </p:spPr>
        <p:txBody>
          <a:bodyPr wrap="none" rtlCol="0">
            <a:spAutoFit/>
          </a:bodyPr>
          <a:lstStyle/>
          <a:p>
            <a:r>
              <a:rPr lang="en-US" sz="2800" dirty="0"/>
              <a:t>48,000 pins!</a:t>
            </a:r>
          </a:p>
        </p:txBody>
      </p:sp>
      <p:sp>
        <p:nvSpPr>
          <p:cNvPr id="8" name="TextBox 7">
            <a:extLst>
              <a:ext uri="{FF2B5EF4-FFF2-40B4-BE49-F238E27FC236}">
                <a16:creationId xmlns:a16="http://schemas.microsoft.com/office/drawing/2014/main" id="{C43C56DE-B230-49F7-BEF7-FED179DD26BA}"/>
              </a:ext>
            </a:extLst>
          </p:cNvPr>
          <p:cNvSpPr txBox="1"/>
          <p:nvPr/>
        </p:nvSpPr>
        <p:spPr>
          <a:xfrm>
            <a:off x="2994894" y="5720092"/>
            <a:ext cx="1789080" cy="523220"/>
          </a:xfrm>
          <a:prstGeom prst="rect">
            <a:avLst/>
          </a:prstGeom>
          <a:noFill/>
        </p:spPr>
        <p:txBody>
          <a:bodyPr wrap="none" rtlCol="0">
            <a:spAutoFit/>
          </a:bodyPr>
          <a:lstStyle/>
          <a:p>
            <a:r>
              <a:rPr lang="en-US" sz="2800" dirty="0"/>
              <a:t>10 workers</a:t>
            </a:r>
          </a:p>
        </p:txBody>
      </p:sp>
      <p:pic>
        <p:nvPicPr>
          <p:cNvPr id="5" name="Picture 4" descr="A group of people in a store.">
            <a:extLst>
              <a:ext uri="{FF2B5EF4-FFF2-40B4-BE49-F238E27FC236}">
                <a16:creationId xmlns:a16="http://schemas.microsoft.com/office/drawing/2014/main" id="{751BBF06-E394-4BB6-9E99-B7F0D43D5EF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89488" y="3125539"/>
            <a:ext cx="3413023" cy="2275349"/>
          </a:xfrm>
          <a:prstGeom prst="rect">
            <a:avLst/>
          </a:prstGeom>
        </p:spPr>
      </p:pic>
      <p:cxnSp>
        <p:nvCxnSpPr>
          <p:cNvPr id="11" name="Straight Arrow Connector 10">
            <a:extLst>
              <a:ext uri="{FF2B5EF4-FFF2-40B4-BE49-F238E27FC236}">
                <a16:creationId xmlns:a16="http://schemas.microsoft.com/office/drawing/2014/main" id="{1808914E-3EFC-4C36-9E9E-E8E4CFC2B385}"/>
              </a:ext>
            </a:extLst>
          </p:cNvPr>
          <p:cNvCxnSpPr>
            <a:cxnSpLocks/>
            <a:stCxn id="3" idx="3"/>
            <a:endCxn id="6" idx="1"/>
          </p:cNvCxnSpPr>
          <p:nvPr/>
        </p:nvCxnSpPr>
        <p:spPr>
          <a:xfrm>
            <a:off x="4873167" y="2638523"/>
            <a:ext cx="2445668" cy="0"/>
          </a:xfrm>
          <a:prstGeom prst="straightConnector1">
            <a:avLst/>
          </a:prstGeom>
          <a:ln w="57150">
            <a:solidFill>
              <a:srgbClr val="5A7E83"/>
            </a:solidFill>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a:extLst>
              <a:ext uri="{FF2B5EF4-FFF2-40B4-BE49-F238E27FC236}">
                <a16:creationId xmlns:a16="http://schemas.microsoft.com/office/drawing/2014/main" id="{F1318CC1-7C26-4D65-850B-93DBF744C271}"/>
              </a:ext>
            </a:extLst>
          </p:cNvPr>
          <p:cNvCxnSpPr>
            <a:cxnSpLocks/>
            <a:stCxn id="8" idx="3"/>
            <a:endCxn id="7" idx="1"/>
          </p:cNvCxnSpPr>
          <p:nvPr/>
        </p:nvCxnSpPr>
        <p:spPr>
          <a:xfrm>
            <a:off x="4783974" y="5981702"/>
            <a:ext cx="2157353" cy="0"/>
          </a:xfrm>
          <a:prstGeom prst="straightConnector1">
            <a:avLst/>
          </a:prstGeom>
          <a:ln w="57150">
            <a:solidFill>
              <a:srgbClr val="5A7E83"/>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0417376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500</TotalTime>
  <Words>3532</Words>
  <Application>Microsoft Office PowerPoint</Application>
  <PresentationFormat>Widescreen</PresentationFormat>
  <Paragraphs>250</Paragraphs>
  <Slides>33</Slides>
  <Notes>30</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33</vt:i4>
      </vt:variant>
    </vt:vector>
  </HeadingPairs>
  <TitlesOfParts>
    <vt:vector size="39" baseType="lpstr">
      <vt:lpstr>Arial</vt:lpstr>
      <vt:lpstr>Calibri</vt:lpstr>
      <vt:lpstr>Calibri Light</vt:lpstr>
      <vt:lpstr>Century Gothic</vt:lpstr>
      <vt:lpstr>Office Theme</vt: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Caitlin Edahl</dc:creator>
  <cp:lastModifiedBy>Kelsey Gamel</cp:lastModifiedBy>
  <cp:revision>51</cp:revision>
  <dcterms:created xsi:type="dcterms:W3CDTF">2017-06-16T13:06:21Z</dcterms:created>
  <dcterms:modified xsi:type="dcterms:W3CDTF">2023-08-02T20:22:30Z</dcterms:modified>
</cp:coreProperties>
</file>