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367" r:id="rId4"/>
    <p:sldId id="368" r:id="rId5"/>
    <p:sldId id="369" r:id="rId6"/>
    <p:sldId id="370" r:id="rId7"/>
    <p:sldId id="371" r:id="rId8"/>
    <p:sldId id="257" r:id="rId9"/>
    <p:sldId id="372" r:id="rId10"/>
    <p:sldId id="373" r:id="rId11"/>
    <p:sldId id="365" r:id="rId12"/>
    <p:sldId id="366" r:id="rId13"/>
    <p:sldId id="374" r:id="rId14"/>
    <p:sldId id="375" r:id="rId15"/>
    <p:sldId id="376" r:id="rId16"/>
    <p:sldId id="377" r:id="rId17"/>
    <p:sldId id="380" r:id="rId18"/>
    <p:sldId id="36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how a profit-maximizing monopoly calculates marginal revenue and marginal cost and struggles with inefficiency.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4996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When price is equal to $125, a monopolist can sell 10 units of output, and when price is equal to $100, a monopolist can sell 20 units of output. What is the firm's marginal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first chooses the quantity where MR=MC. The monopolist then decides what price to charge by looking at the demand curve it faces. If the price charged is above average cost, the monopoly is earning positive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3136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3285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quantity sold increases by one unit, marginal revenue is affected in two ways. </a:t>
            </a:r>
            <a:r>
              <a:rPr lang="en-US" sz="1200" dirty="0">
                <a:solidFill>
                  <a:schemeClr val="bg1"/>
                </a:solidFill>
              </a:rPr>
              <a:t>First, one additional unit is sold at the new market price. Second, all the previous units, which were sold at the higher price, now sell for less.</a:t>
            </a:r>
            <a:r>
              <a:rPr lang="en-US" sz="1200" kern="1200" dirty="0">
                <a:solidFill>
                  <a:schemeClr val="tx1"/>
                </a:solidFill>
                <a:effectLst/>
                <a:latin typeface="+mn-lt"/>
                <a:ea typeface="+mn-ea"/>
                <a:cs typeface="+mn-cs"/>
              </a:rPr>
              <a:t> Because of the lower price on all units sold, the marginal revenue of selling a unit is less than the price of that unit, and the marginal revenue curve is below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54467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object to the fact that monopolies often do not supply enough output to be allocatively efficient. Allocative efficiency is an economic concept regarding efficiency at the social or societal level. Allocative efficiency refers to the quantity where the marginal benefit to society of one more unit just equals the marginal cost. In the case of monopoly, price is always greater than marginal cost at the profit-maximizing level of output, so it is not allocatively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84316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a company that you would consider to be a monopoly? Why do you think it is a monopoly? How do you think this company determines how much to produce?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monopoly firm, with barriers to entry so that it need not fear competition from other producers. How will this monopoly choose its profit-maximizing quantity of output, and what price will it charge?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perfect competition, a firm takes the market price and determines the optimal quantity. In a monopoly, the lone firm determines the optimal price and quantity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perceives the demand curve that it faces to be flat. The flat shape means that the firm can sell either a low quantity or a high quantity at exactly the same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22988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perceives the demand curve that it faces to be the same as the market demand curve, which for most goods is downward-sloping. If the monopolist chooses a high level of output, it can charge only a relatively low price. Conversely, if the monopolist chooses a low level of output, it can then charge a higher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0683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020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real world, a monopolist often does not have enough information to analyze its entire total revenue or total cost curves. However, a monopolist often has experience with how changing output by small amounts will affect MR and MC. A monopolist can use information on MR and MC to seek out the profit-maximizing combination of quantity and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monopoly, marginal revenue decreases as it sells additional units of output. The marginal cost curve is upward-sloping. The profit-maximizing choice for a monopoly is to produce at the quantity where marginal revenue is equal to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5570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marginal revenue is greater than marginal cost, the monopolist should increase output. If marginal revenue equals marginal cost, the monopolist is maximizing profit at this level of output. If marginal revenue is less than marginal cost, the monopolist should decrease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24013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12311" y="2214037"/>
            <a:ext cx="11967377"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a Profit-Maximizing Monopoly Chooses Output and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938992"/>
          </a:xfrm>
          <a:prstGeom prst="rect">
            <a:avLst/>
          </a:prstGeom>
          <a:solidFill>
            <a:srgbClr val="627981"/>
          </a:solidFill>
        </p:spPr>
        <p:txBody>
          <a:bodyPr wrap="square" rtlCol="0">
            <a:spAutoFit/>
          </a:bodyPr>
          <a:lstStyle/>
          <a:p>
            <a:pPr algn="ctr"/>
            <a:r>
              <a:rPr lang="en-US" sz="2400" dirty="0">
                <a:solidFill>
                  <a:schemeClr val="bg1"/>
                </a:solidFill>
              </a:rPr>
              <a:t>When price is equal to $125, a monopolist can sell 10 units of output, and when price is equal to $100, a monopolist can sell 20 units of output.</a:t>
            </a:r>
          </a:p>
          <a:p>
            <a:pPr algn="ctr"/>
            <a:endParaRPr lang="en-US" sz="2400" dirty="0">
              <a:solidFill>
                <a:schemeClr val="bg1"/>
              </a:solidFill>
            </a:endParaRPr>
          </a:p>
          <a:p>
            <a:pPr algn="ctr"/>
            <a:r>
              <a:rPr lang="en-US" sz="2400" dirty="0">
                <a:solidFill>
                  <a:schemeClr val="bg1"/>
                </a:solidFill>
              </a:rPr>
              <a:t>What is the firm's marginal revenue?</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69332"/>
          </a:xfrm>
          <a:prstGeom prst="rect">
            <a:avLst/>
          </a:prstGeom>
          <a:noFill/>
        </p:spPr>
        <p:txBody>
          <a:bodyPr wrap="square" rtlCol="0">
            <a:spAutoFit/>
          </a:bodyPr>
          <a:lstStyle/>
          <a:p>
            <a:r>
              <a:rPr lang="en-US" dirty="0">
                <a:solidFill>
                  <a:schemeClr val="bg1"/>
                </a:solidFill>
              </a:rPr>
              <a:t>1. Calculate total revenue at each price by multiplying price and quantity:</a:t>
            </a:r>
          </a:p>
        </p:txBody>
      </p:sp>
      <p:graphicFrame>
        <p:nvGraphicFramePr>
          <p:cNvPr id="4" name="Object 3">
            <a:extLst>
              <a:ext uri="{FF2B5EF4-FFF2-40B4-BE49-F238E27FC236}">
                <a16:creationId xmlns:a16="http://schemas.microsoft.com/office/drawing/2014/main" id="{EB861194-B04C-42D1-9E06-B80418AB03CD}"/>
              </a:ext>
            </a:extLst>
          </p:cNvPr>
          <p:cNvGraphicFramePr>
            <a:graphicFrameLocks noChangeAspect="1"/>
          </p:cNvGraphicFramePr>
          <p:nvPr>
            <p:extLst>
              <p:ext uri="{D42A27DB-BD31-4B8C-83A1-F6EECF244321}">
                <p14:modId xmlns:p14="http://schemas.microsoft.com/office/powerpoint/2010/main" val="4149372846"/>
              </p:ext>
            </p:extLst>
          </p:nvPr>
        </p:nvGraphicFramePr>
        <p:xfrm>
          <a:off x="4028279" y="3672554"/>
          <a:ext cx="4133850" cy="692150"/>
        </p:xfrm>
        <a:graphic>
          <a:graphicData uri="http://schemas.openxmlformats.org/presentationml/2006/ole">
            <mc:AlternateContent xmlns:mc="http://schemas.openxmlformats.org/markup-compatibility/2006">
              <mc:Choice xmlns:v="urn:schemas-microsoft-com:vml" Requires="v">
                <p:oleObj name="Equation" r:id="rId3" imgW="2273040" imgH="380880" progId="Equation.DSMT4">
                  <p:embed/>
                </p:oleObj>
              </mc:Choice>
              <mc:Fallback>
                <p:oleObj name="Equation" r:id="rId3" imgW="2273040" imgH="3808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4"/>
                      <a:stretch>
                        <a:fillRect/>
                      </a:stretch>
                    </p:blipFill>
                    <p:spPr>
                      <a:xfrm>
                        <a:off x="4028279" y="3672554"/>
                        <a:ext cx="4133850" cy="692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795A56C9-2901-4187-92B6-A933A23297BC}"/>
              </a:ext>
            </a:extLst>
          </p:cNvPr>
          <p:cNvSpPr txBox="1"/>
          <p:nvPr/>
        </p:nvSpPr>
        <p:spPr>
          <a:xfrm>
            <a:off x="1880392" y="3150936"/>
            <a:ext cx="8429625" cy="369332"/>
          </a:xfrm>
          <a:prstGeom prst="rect">
            <a:avLst/>
          </a:prstGeom>
          <a:noFill/>
        </p:spPr>
        <p:txBody>
          <a:bodyPr wrap="square" rtlCol="0">
            <a:spAutoFit/>
          </a:bodyPr>
          <a:lstStyle/>
          <a:p>
            <a:r>
              <a:rPr lang="en-US" dirty="0">
                <a:solidFill>
                  <a:schemeClr val="bg1"/>
                </a:solidFill>
              </a:rPr>
              <a:t>2. Recall that marginal revenue is calculated as follows:</a:t>
            </a:r>
          </a:p>
        </p:txBody>
      </p:sp>
      <p:sp>
        <p:nvSpPr>
          <p:cNvPr id="14" name="TextBox 13">
            <a:extLst>
              <a:ext uri="{FF2B5EF4-FFF2-40B4-BE49-F238E27FC236}">
                <a16:creationId xmlns:a16="http://schemas.microsoft.com/office/drawing/2014/main" id="{4C51554F-6A71-479E-A7C4-711C9DBC39C5}"/>
              </a:ext>
            </a:extLst>
          </p:cNvPr>
          <p:cNvSpPr txBox="1"/>
          <p:nvPr/>
        </p:nvSpPr>
        <p:spPr>
          <a:xfrm>
            <a:off x="1880392" y="4538492"/>
            <a:ext cx="8429625" cy="369332"/>
          </a:xfrm>
          <a:prstGeom prst="rect">
            <a:avLst/>
          </a:prstGeom>
          <a:noFill/>
        </p:spPr>
        <p:txBody>
          <a:bodyPr wrap="square" rtlCol="0">
            <a:spAutoFit/>
          </a:bodyPr>
          <a:lstStyle/>
          <a:p>
            <a:r>
              <a:rPr lang="en-US" dirty="0">
                <a:solidFill>
                  <a:schemeClr val="bg1"/>
                </a:solidFill>
              </a:rPr>
              <a:t>3. Plug in the given values into the marginal revenue equation:</a:t>
            </a:r>
          </a:p>
        </p:txBody>
      </p:sp>
      <p:graphicFrame>
        <p:nvGraphicFramePr>
          <p:cNvPr id="17" name="Object 16">
            <a:extLst>
              <a:ext uri="{FF2B5EF4-FFF2-40B4-BE49-F238E27FC236}">
                <a16:creationId xmlns:a16="http://schemas.microsoft.com/office/drawing/2014/main" id="{EDD5F8E3-DD51-4BBF-8416-B95AB9FFFF49}"/>
              </a:ext>
            </a:extLst>
          </p:cNvPr>
          <p:cNvGraphicFramePr>
            <a:graphicFrameLocks noChangeAspect="1"/>
          </p:cNvGraphicFramePr>
          <p:nvPr>
            <p:extLst>
              <p:ext uri="{D42A27DB-BD31-4B8C-83A1-F6EECF244321}">
                <p14:modId xmlns:p14="http://schemas.microsoft.com/office/powerpoint/2010/main" val="3232014107"/>
              </p:ext>
            </p:extLst>
          </p:nvPr>
        </p:nvGraphicFramePr>
        <p:xfrm>
          <a:off x="5194300" y="2305050"/>
          <a:ext cx="1800225" cy="323850"/>
        </p:xfrm>
        <a:graphic>
          <a:graphicData uri="http://schemas.openxmlformats.org/presentationml/2006/ole">
            <mc:AlternateContent xmlns:mc="http://schemas.openxmlformats.org/markup-compatibility/2006">
              <mc:Choice xmlns:v="urn:schemas-microsoft-com:vml" Requires="v">
                <p:oleObj name="Equation" r:id="rId5" imgW="990360" imgH="177480" progId="Equation.DSMT4">
                  <p:embed/>
                </p:oleObj>
              </mc:Choice>
              <mc:Fallback>
                <p:oleObj name="Equation" r:id="rId5" imgW="990360" imgH="177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194300" y="2305050"/>
                        <a:ext cx="1800225" cy="3238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13982A2-22CA-4934-99B3-EDF948C9092D}"/>
              </a:ext>
            </a:extLst>
          </p:cNvPr>
          <p:cNvGraphicFramePr>
            <a:graphicFrameLocks noChangeAspect="1"/>
          </p:cNvGraphicFramePr>
          <p:nvPr>
            <p:extLst>
              <p:ext uri="{D42A27DB-BD31-4B8C-83A1-F6EECF244321}">
                <p14:modId xmlns:p14="http://schemas.microsoft.com/office/powerpoint/2010/main" val="366238840"/>
              </p:ext>
            </p:extLst>
          </p:nvPr>
        </p:nvGraphicFramePr>
        <p:xfrm>
          <a:off x="5172075" y="2690813"/>
          <a:ext cx="1846263" cy="322262"/>
        </p:xfrm>
        <a:graphic>
          <a:graphicData uri="http://schemas.openxmlformats.org/presentationml/2006/ole">
            <mc:AlternateContent xmlns:mc="http://schemas.openxmlformats.org/markup-compatibility/2006">
              <mc:Choice xmlns:v="urn:schemas-microsoft-com:vml" Requires="v">
                <p:oleObj name="Equation" r:id="rId7" imgW="1015920" imgH="177480" progId="Equation.DSMT4">
                  <p:embed/>
                </p:oleObj>
              </mc:Choice>
              <mc:Fallback>
                <p:oleObj name="Equation" r:id="rId7" imgW="1015920" imgH="177480" progId="Equation.DSMT4">
                  <p:embed/>
                  <p:pic>
                    <p:nvPicPr>
                      <p:cNvPr id="17" name="Object 16">
                        <a:extLst>
                          <a:ext uri="{FF2B5EF4-FFF2-40B4-BE49-F238E27FC236}">
                            <a16:creationId xmlns:a16="http://schemas.microsoft.com/office/drawing/2014/main" id="{EDD5F8E3-DD51-4BBF-8416-B95AB9FFFF49}"/>
                          </a:ext>
                        </a:extLst>
                      </p:cNvPr>
                      <p:cNvPicPr/>
                      <p:nvPr/>
                    </p:nvPicPr>
                    <p:blipFill>
                      <a:blip r:embed="rId8"/>
                      <a:stretch>
                        <a:fillRect/>
                      </a:stretch>
                    </p:blipFill>
                    <p:spPr>
                      <a:xfrm>
                        <a:off x="5172075" y="2690813"/>
                        <a:ext cx="1846263" cy="3222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C718931-E552-4F9D-9B42-A060309B92D1}"/>
              </a:ext>
            </a:extLst>
          </p:cNvPr>
          <p:cNvGraphicFramePr>
            <a:graphicFrameLocks noChangeAspect="1"/>
          </p:cNvGraphicFramePr>
          <p:nvPr>
            <p:extLst>
              <p:ext uri="{D42A27DB-BD31-4B8C-83A1-F6EECF244321}">
                <p14:modId xmlns:p14="http://schemas.microsoft.com/office/powerpoint/2010/main" val="2329143232"/>
              </p:ext>
            </p:extLst>
          </p:nvPr>
        </p:nvGraphicFramePr>
        <p:xfrm>
          <a:off x="3692525" y="5133975"/>
          <a:ext cx="4803775" cy="692150"/>
        </p:xfrm>
        <a:graphic>
          <a:graphicData uri="http://schemas.openxmlformats.org/presentationml/2006/ole">
            <mc:AlternateContent xmlns:mc="http://schemas.openxmlformats.org/markup-compatibility/2006">
              <mc:Choice xmlns:v="urn:schemas-microsoft-com:vml" Requires="v">
                <p:oleObj name="Equation" r:id="rId9" imgW="2641320" imgH="380880" progId="Equation.DSMT4">
                  <p:embed/>
                </p:oleObj>
              </mc:Choice>
              <mc:Fallback>
                <p:oleObj name="Equation" r:id="rId9" imgW="2641320" imgH="3808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10"/>
                      <a:stretch>
                        <a:fillRect/>
                      </a:stretch>
                    </p:blipFill>
                    <p:spPr>
                      <a:xfrm>
                        <a:off x="3692525" y="5133975"/>
                        <a:ext cx="4803775" cy="692150"/>
                      </a:xfrm>
                      <a:prstGeom prst="rect">
                        <a:avLst/>
                      </a:prstGeom>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Illustrating Monopoly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C8DB29-710C-4513-8CC0-127D83233EB6}"/>
              </a:ext>
            </a:extLst>
          </p:cNvPr>
          <p:cNvGrpSpPr/>
          <p:nvPr/>
        </p:nvGrpSpPr>
        <p:grpSpPr>
          <a:xfrm>
            <a:off x="966788" y="1667262"/>
            <a:ext cx="4029079" cy="862118"/>
            <a:chOff x="542922" y="1736760"/>
            <a:chExt cx="8058155" cy="179849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897192"/>
              <a:ext cx="7807571" cy="147674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first chooses the quantity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a:t>
              </a:r>
            </a:p>
          </p:txBody>
        </p:sp>
      </p:grpSp>
      <p:grpSp>
        <p:nvGrpSpPr>
          <p:cNvPr id="18" name="Group 17">
            <a:extLst>
              <a:ext uri="{FF2B5EF4-FFF2-40B4-BE49-F238E27FC236}">
                <a16:creationId xmlns:a16="http://schemas.microsoft.com/office/drawing/2014/main" id="{949399C8-640E-4A6D-8A33-737C699525EF}"/>
              </a:ext>
            </a:extLst>
          </p:cNvPr>
          <p:cNvGrpSpPr/>
          <p:nvPr/>
        </p:nvGrpSpPr>
        <p:grpSpPr>
          <a:xfrm>
            <a:off x="966788" y="2652606"/>
            <a:ext cx="4029079" cy="1092567"/>
            <a:chOff x="542922" y="1736758"/>
            <a:chExt cx="8058155" cy="2279244"/>
          </a:xfrm>
          <a:solidFill>
            <a:srgbClr val="627981"/>
          </a:solidFill>
        </p:grpSpPr>
        <p:sp>
          <p:nvSpPr>
            <p:cNvPr id="19" name="Rectangle 18">
              <a:extLst>
                <a:ext uri="{FF2B5EF4-FFF2-40B4-BE49-F238E27FC236}">
                  <a16:creationId xmlns:a16="http://schemas.microsoft.com/office/drawing/2014/main" id="{A64A394D-5C32-4402-91B6-EC4F4849527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AA88B4E-9C6C-4250-8268-51DE951A4B70}"/>
                </a:ext>
              </a:extLst>
            </p:cNvPr>
            <p:cNvSpPr txBox="1"/>
            <p:nvPr/>
          </p:nvSpPr>
          <p:spPr>
            <a:xfrm>
              <a:off x="542922" y="183141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monopolist then decides what price to charge by looking at the demand curve it faces.</a:t>
              </a:r>
            </a:p>
          </p:txBody>
        </p:sp>
      </p:grpSp>
      <p:grpSp>
        <p:nvGrpSpPr>
          <p:cNvPr id="21" name="Group 20">
            <a:extLst>
              <a:ext uri="{FF2B5EF4-FFF2-40B4-BE49-F238E27FC236}">
                <a16:creationId xmlns:a16="http://schemas.microsoft.com/office/drawing/2014/main" id="{3DFC823F-7ABA-4E22-8290-071CAD29E31D}"/>
              </a:ext>
            </a:extLst>
          </p:cNvPr>
          <p:cNvGrpSpPr/>
          <p:nvPr/>
        </p:nvGrpSpPr>
        <p:grpSpPr>
          <a:xfrm>
            <a:off x="966788" y="3878832"/>
            <a:ext cx="4029079" cy="1092567"/>
            <a:chOff x="542922" y="1736758"/>
            <a:chExt cx="8058155" cy="2279244"/>
          </a:xfrm>
          <a:solidFill>
            <a:srgbClr val="627981"/>
          </a:solidFill>
        </p:grpSpPr>
        <p:sp>
          <p:nvSpPr>
            <p:cNvPr id="22" name="Rectangle 21">
              <a:extLst>
                <a:ext uri="{FF2B5EF4-FFF2-40B4-BE49-F238E27FC236}">
                  <a16:creationId xmlns:a16="http://schemas.microsoft.com/office/drawing/2014/main" id="{F9688DE8-B1AC-41D9-8CA6-2F3E9179FA2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DFFDA3FE-505A-4BD6-B9D9-D97C4954D64C}"/>
                </a:ext>
              </a:extLst>
            </p:cNvPr>
            <p:cNvSpPr txBox="1"/>
            <p:nvPr/>
          </p:nvSpPr>
          <p:spPr>
            <a:xfrm>
              <a:off x="542922" y="183141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price charged is above average cost, the monopoly is earning positive profits.</a:t>
              </a:r>
            </a:p>
          </p:txBody>
        </p:sp>
      </p:grpSp>
      <p:pic>
        <p:nvPicPr>
          <p:cNvPr id="4" name="Picture 3" descr="A graph with quantity on the x-axis and cost of price in dollars on the y-axis. The relationships between a monopoly's marginal cost curve, marginal revenue curve, demand curve, average cost curve, and total profit are graphed.">
            <a:extLst>
              <a:ext uri="{FF2B5EF4-FFF2-40B4-BE49-F238E27FC236}">
                <a16:creationId xmlns:a16="http://schemas.microsoft.com/office/drawing/2014/main" id="{D2DBF383-269E-6540-453B-8A03D9899B83}"/>
              </a:ext>
            </a:extLst>
          </p:cNvPr>
          <p:cNvPicPr>
            <a:picLocks noChangeAspect="1"/>
          </p:cNvPicPr>
          <p:nvPr/>
        </p:nvPicPr>
        <p:blipFill>
          <a:blip r:embed="rId3"/>
          <a:stretch>
            <a:fillRect/>
          </a:stretch>
        </p:blipFill>
        <p:spPr>
          <a:xfrm>
            <a:off x="5301615" y="1667262"/>
            <a:ext cx="6127523" cy="4028422"/>
          </a:xfrm>
          <a:prstGeom prst="rect">
            <a:avLst/>
          </a:prstGeom>
        </p:spPr>
      </p:pic>
    </p:spTree>
    <p:extLst>
      <p:ext uri="{BB962C8B-B14F-4D97-AF65-F5344CB8AC3E}">
        <p14:creationId xmlns:p14="http://schemas.microsoft.com/office/powerpoint/2010/main" val="103409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Three-Step Process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the three-step process for a monopolist making profit-maximizing output decisions. Step 1 is to identify the quantity (Q1) where MR equals MC. Step 2 is to look to the demand curve to see what price to charge for Q1. Step 3 is to identify the profit, which is the total revenue rectangle minus the total cost rectangle.">
            <a:extLst>
              <a:ext uri="{FF2B5EF4-FFF2-40B4-BE49-F238E27FC236}">
                <a16:creationId xmlns:a16="http://schemas.microsoft.com/office/drawing/2014/main" id="{4533DBD1-3002-4264-BDA3-EA96354406D8}"/>
              </a:ext>
            </a:extLst>
          </p:cNvPr>
          <p:cNvPicPr>
            <a:picLocks noChangeAspect="1"/>
          </p:cNvPicPr>
          <p:nvPr/>
        </p:nvPicPr>
        <p:blipFill>
          <a:blip r:embed="rId3"/>
          <a:stretch>
            <a:fillRect/>
          </a:stretch>
        </p:blipFill>
        <p:spPr>
          <a:xfrm>
            <a:off x="1276349" y="1303913"/>
            <a:ext cx="7915276" cy="5287585"/>
          </a:xfrm>
          <a:prstGeom prst="rect">
            <a:avLst/>
          </a:prstGeom>
        </p:spPr>
      </p:pic>
    </p:spTree>
    <p:extLst>
      <p:ext uri="{BB962C8B-B14F-4D97-AF65-F5344CB8AC3E}">
        <p14:creationId xmlns:p14="http://schemas.microsoft.com/office/powerpoint/2010/main" val="9264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952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C8DB29-710C-4513-8CC0-127D83233EB6}"/>
              </a:ext>
            </a:extLst>
          </p:cNvPr>
          <p:cNvGrpSpPr/>
          <p:nvPr/>
        </p:nvGrpSpPr>
        <p:grpSpPr>
          <a:xfrm>
            <a:off x="1624017" y="1581537"/>
            <a:ext cx="4538657" cy="1130132"/>
            <a:chOff x="542922" y="1736758"/>
            <a:chExt cx="8058155" cy="292128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58"/>
              <a:ext cx="8058153" cy="2921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79852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quantity sold increases by one unit, marginal revenue is affected in two ways.</a:t>
              </a:r>
            </a:p>
          </p:txBody>
        </p:sp>
      </p:grpSp>
      <p:pic>
        <p:nvPicPr>
          <p:cNvPr id="3074" name="Picture 2" descr="A graph of a monopolist's demand and marginal revenue curves. Both are downward-sloping lines.">
            <a:extLst>
              <a:ext uri="{FF2B5EF4-FFF2-40B4-BE49-F238E27FC236}">
                <a16:creationId xmlns:a16="http://schemas.microsoft.com/office/drawing/2014/main" id="{86FDB350-437E-42AE-89FB-272B8FCF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69" y="1732108"/>
            <a:ext cx="4286250" cy="485775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41CCA15D-B41E-4C3D-9FF0-D56354303B17}"/>
              </a:ext>
            </a:extLst>
          </p:cNvPr>
          <p:cNvGrpSpPr/>
          <p:nvPr/>
        </p:nvGrpSpPr>
        <p:grpSpPr>
          <a:xfrm>
            <a:off x="1624018" y="2816635"/>
            <a:ext cx="4538656" cy="1525633"/>
            <a:chOff x="542922" y="1736754"/>
            <a:chExt cx="8058155" cy="5485009"/>
          </a:xfrm>
          <a:solidFill>
            <a:srgbClr val="627981"/>
          </a:solidFill>
        </p:grpSpPr>
        <p:sp>
          <p:nvSpPr>
            <p:cNvPr id="29" name="Rectangle 28">
              <a:extLst>
                <a:ext uri="{FF2B5EF4-FFF2-40B4-BE49-F238E27FC236}">
                  <a16:creationId xmlns:a16="http://schemas.microsoft.com/office/drawing/2014/main" id="{1846E515-5FBF-4741-A164-1AD7BFD4972D}"/>
                </a:ext>
              </a:extLst>
            </p:cNvPr>
            <p:cNvSpPr/>
            <p:nvPr/>
          </p:nvSpPr>
          <p:spPr>
            <a:xfrm>
              <a:off x="542924" y="1736754"/>
              <a:ext cx="8058153" cy="5485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329B5DCB-BED1-4E6C-9BA1-FE09F130F437}"/>
                </a:ext>
              </a:extLst>
            </p:cNvPr>
            <p:cNvSpPr txBox="1"/>
            <p:nvPr/>
          </p:nvSpPr>
          <p:spPr>
            <a:xfrm>
              <a:off x="542922" y="2007625"/>
              <a:ext cx="7807572" cy="456237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one additional unit is sold at the new market price. Second, all the previous units, which were sold at the higher price, now sell for less.</a:t>
              </a:r>
            </a:p>
          </p:txBody>
        </p:sp>
      </p:grpSp>
      <p:sp>
        <p:nvSpPr>
          <p:cNvPr id="36" name="TextBox 35">
            <a:extLst>
              <a:ext uri="{FF2B5EF4-FFF2-40B4-BE49-F238E27FC236}">
                <a16:creationId xmlns:a16="http://schemas.microsoft.com/office/drawing/2014/main" id="{CBE19200-4761-4E31-ACF8-D3A9CA238DF6}"/>
              </a:ext>
            </a:extLst>
          </p:cNvPr>
          <p:cNvSpPr txBox="1"/>
          <p:nvPr/>
        </p:nvSpPr>
        <p:spPr>
          <a:xfrm>
            <a:off x="1624019" y="4460855"/>
            <a:ext cx="4538655" cy="163121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lower price on all units sold, the marginal revenue of selling a unit is less than the price of that unit, and the</a:t>
            </a:r>
            <a:r>
              <a:rPr lang="en-US" sz="2000" i="1" dirty="0">
                <a:solidFill>
                  <a:schemeClr val="bg1"/>
                </a:solidFill>
              </a:rPr>
              <a:t> </a:t>
            </a:r>
            <a:r>
              <a:rPr lang="en-US" sz="2000" dirty="0">
                <a:solidFill>
                  <a:schemeClr val="bg1"/>
                </a:solidFill>
              </a:rPr>
              <a:t>marginal revenue</a:t>
            </a:r>
            <a:r>
              <a:rPr lang="en-US" sz="2000" i="1" dirty="0">
                <a:solidFill>
                  <a:schemeClr val="bg1"/>
                </a:solidFill>
              </a:rPr>
              <a:t> </a:t>
            </a:r>
            <a:r>
              <a:rPr lang="en-US" sz="2000" dirty="0">
                <a:solidFill>
                  <a:schemeClr val="bg1"/>
                </a:solidFill>
              </a:rPr>
              <a:t>curve is below the demand curve.</a:t>
            </a:r>
          </a:p>
        </p:txBody>
      </p:sp>
    </p:spTree>
    <p:extLst>
      <p:ext uri="{BB962C8B-B14F-4D97-AF65-F5344CB8AC3E}">
        <p14:creationId xmlns:p14="http://schemas.microsoft.com/office/powerpoint/2010/main" val="390431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Inefficiency of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7862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object to the fact that monopolies often do not supply enough output to be allocatively efficient.</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Allocative efficiency </a:t>
              </a:r>
              <a:r>
                <a:rPr lang="en-US" sz="2000" dirty="0">
                  <a:solidFill>
                    <a:schemeClr val="bg1"/>
                  </a:solidFill>
                </a:rPr>
                <a:t>is an economic concept regarding efficiency at the social or societal level.</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Allocative efficiency refers to the quantity where the marginal benefit to society of one more unit just equals the marginal cost.</a:t>
              </a:r>
            </a:p>
          </p:txBody>
        </p:sp>
      </p:grpSp>
      <p:grpSp>
        <p:nvGrpSpPr>
          <p:cNvPr id="15" name="Group 14">
            <a:extLst>
              <a:ext uri="{FF2B5EF4-FFF2-40B4-BE49-F238E27FC236}">
                <a16:creationId xmlns:a16="http://schemas.microsoft.com/office/drawing/2014/main" id="{17320BA2-659A-4E3B-8EE6-BE5BC0D6B45C}"/>
              </a:ext>
            </a:extLst>
          </p:cNvPr>
          <p:cNvGrpSpPr/>
          <p:nvPr/>
        </p:nvGrpSpPr>
        <p:grpSpPr>
          <a:xfrm>
            <a:off x="2066921" y="4350525"/>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7BFA67C2-D89F-40F7-A415-B4E2AD4A3B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546F59F-E4AD-49A7-9418-762528D487B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monopoly, price is always greater than marginal cost at the profit-maximizing level of output, so it is not allocatively efficient.</a:t>
              </a:r>
            </a:p>
          </p:txBody>
        </p:sp>
      </p:grpSp>
    </p:spTree>
    <p:extLst>
      <p:ext uri="{BB962C8B-B14F-4D97-AF65-F5344CB8AC3E}">
        <p14:creationId xmlns:p14="http://schemas.microsoft.com/office/powerpoint/2010/main" val="225002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155448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60449"/>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What is a company that you would consider to be a monopoly? Why do you think it is a monopoly? How do you think this company determines how much to produce?</a:t>
            </a:r>
          </a:p>
        </p:txBody>
      </p:sp>
    </p:spTree>
    <p:extLst>
      <p:ext uri="{BB962C8B-B14F-4D97-AF65-F5344CB8AC3E}">
        <p14:creationId xmlns:p14="http://schemas.microsoft.com/office/powerpoint/2010/main" val="257279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monopolist is not a price taker because when it decides what quantity to produce, it also determines the market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Total revenue for a monopolist will start low, rise, and then decline.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Each additional unit a monopolist sells will push down the overall market price, and as it sells more units, this lower price applies to increasingly more units.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monopolist will select the profit-maximizing level of output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and then charge the price for that quantity of output as determined by the market demand curve.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Monopolists are not allocatively efficient because they do not produce at the quantity where </a:t>
            </a:r>
            <a:r>
              <a:rPr lang="en-US" sz="2000" i="1" dirty="0">
                <a:solidFill>
                  <a:schemeClr val="bg1"/>
                </a:solidFill>
              </a:rPr>
              <a:t>P</a:t>
            </a:r>
            <a:r>
              <a:rPr lang="en-US" sz="2000" dirty="0">
                <a:solidFill>
                  <a:schemeClr val="bg1"/>
                </a:solidFill>
              </a:rPr>
              <a:t> = </a:t>
            </a:r>
            <a:r>
              <a:rPr lang="en-US" sz="2000" i="1" dirty="0">
                <a:solidFill>
                  <a:schemeClr val="bg1"/>
                </a:solidFill>
              </a:rPr>
              <a:t>MC</a:t>
            </a:r>
            <a:r>
              <a:rPr lang="en-US" sz="2000" dirty="0">
                <a:solidFill>
                  <a:schemeClr val="bg1"/>
                </a:solidFill>
              </a:rPr>
              <a: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3071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How a Profit-Maximizing Monopoly Chooses Output and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304594"/>
            <a:ext cx="8429624" cy="1061829"/>
          </a:xfrm>
          <a:prstGeom prst="rect">
            <a:avLst/>
          </a:prstGeom>
          <a:solidFill>
            <a:srgbClr val="627981"/>
          </a:solidFill>
        </p:spPr>
        <p:txBody>
          <a:bodyPr wrap="square" rtlCol="0">
            <a:spAutoFit/>
          </a:bodyPr>
          <a:lstStyle/>
          <a:p>
            <a:pPr algn="ctr"/>
            <a:r>
              <a:rPr lang="en-US" sz="2100" dirty="0">
                <a:solidFill>
                  <a:schemeClr val="bg1"/>
                </a:solidFill>
              </a:rPr>
              <a:t>Consider a monopoly firm, with barriers to entry so that it need not fear competition from other producers. How will this monopoly choose its profit-maximizing quantity of output, and what price will it charge?</a:t>
            </a:r>
          </a:p>
        </p:txBody>
      </p:sp>
      <p:pic>
        <p:nvPicPr>
          <p:cNvPr id="3" name="Picture 2" descr="A picture of a factory">
            <a:extLst>
              <a:ext uri="{FF2B5EF4-FFF2-40B4-BE49-F238E27FC236}">
                <a16:creationId xmlns:a16="http://schemas.microsoft.com/office/drawing/2014/main" id="{CA63B8D5-7392-4BAB-9530-52A37DE8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433" y="1455304"/>
            <a:ext cx="6700345" cy="34290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Curves Perceived by a Perfectly Competitive Firm and by a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BF1564A-D013-411D-8BA3-65AD5680099F}"/>
              </a:ext>
            </a:extLst>
          </p:cNvPr>
          <p:cNvSpPr/>
          <p:nvPr/>
        </p:nvSpPr>
        <p:spPr>
          <a:xfrm>
            <a:off x="2222773" y="1639614"/>
            <a:ext cx="3395008" cy="17893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Perfect Competition</a:t>
            </a:r>
          </a:p>
        </p:txBody>
      </p:sp>
      <p:sp>
        <p:nvSpPr>
          <p:cNvPr id="27" name="Rectangle 26">
            <a:extLst>
              <a:ext uri="{FF2B5EF4-FFF2-40B4-BE49-F238E27FC236}">
                <a16:creationId xmlns:a16="http://schemas.microsoft.com/office/drawing/2014/main" id="{95341235-39DD-4A07-8E65-8A28E7955CEA}"/>
              </a:ext>
            </a:extLst>
          </p:cNvPr>
          <p:cNvSpPr/>
          <p:nvPr/>
        </p:nvSpPr>
        <p:spPr>
          <a:xfrm>
            <a:off x="6574221" y="1639613"/>
            <a:ext cx="3395008" cy="17893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Monopoly</a:t>
            </a:r>
          </a:p>
        </p:txBody>
      </p:sp>
      <p:cxnSp>
        <p:nvCxnSpPr>
          <p:cNvPr id="4" name="Straight Connector 3">
            <a:extLst>
              <a:ext uri="{FF2B5EF4-FFF2-40B4-BE49-F238E27FC236}">
                <a16:creationId xmlns:a16="http://schemas.microsoft.com/office/drawing/2014/main" id="{4B9826FF-5A5E-48BB-A52C-8B2D7167719E}"/>
              </a:ext>
            </a:extLst>
          </p:cNvPr>
          <p:cNvCxnSpPr>
            <a:cxnSpLocks/>
          </p:cNvCxnSpPr>
          <p:nvPr/>
        </p:nvCxnSpPr>
        <p:spPr>
          <a:xfrm>
            <a:off x="2743200" y="3428988"/>
            <a:ext cx="0" cy="123760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95DFF4-4075-40D3-A358-F7AA4407B9D7}"/>
              </a:ext>
            </a:extLst>
          </p:cNvPr>
          <p:cNvCxnSpPr/>
          <p:nvPr/>
        </p:nvCxnSpPr>
        <p:spPr>
          <a:xfrm>
            <a:off x="2743200" y="4666594"/>
            <a:ext cx="88286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AB34DF9-879E-4427-BB58-4545BA9613F3}"/>
              </a:ext>
            </a:extLst>
          </p:cNvPr>
          <p:cNvSpPr/>
          <p:nvPr/>
        </p:nvSpPr>
        <p:spPr>
          <a:xfrm>
            <a:off x="3626069" y="4004441"/>
            <a:ext cx="1991690" cy="14661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Firm takes the market price and determines the optimal quantity</a:t>
            </a:r>
          </a:p>
        </p:txBody>
      </p:sp>
      <p:cxnSp>
        <p:nvCxnSpPr>
          <p:cNvPr id="28" name="Straight Connector 27">
            <a:extLst>
              <a:ext uri="{FF2B5EF4-FFF2-40B4-BE49-F238E27FC236}">
                <a16:creationId xmlns:a16="http://schemas.microsoft.com/office/drawing/2014/main" id="{78BF272E-8956-492C-AB4E-8922030C5F9F}"/>
              </a:ext>
            </a:extLst>
          </p:cNvPr>
          <p:cNvCxnSpPr>
            <a:cxnSpLocks/>
          </p:cNvCxnSpPr>
          <p:nvPr/>
        </p:nvCxnSpPr>
        <p:spPr>
          <a:xfrm>
            <a:off x="7094670" y="3428988"/>
            <a:ext cx="0" cy="123760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91F88-70D4-4E28-AF68-2B1C74FA446C}"/>
              </a:ext>
            </a:extLst>
          </p:cNvPr>
          <p:cNvCxnSpPr/>
          <p:nvPr/>
        </p:nvCxnSpPr>
        <p:spPr>
          <a:xfrm>
            <a:off x="7094670" y="4666594"/>
            <a:ext cx="88286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38746C4-59E0-44B6-8944-69ACF267E65E}"/>
              </a:ext>
            </a:extLst>
          </p:cNvPr>
          <p:cNvSpPr/>
          <p:nvPr/>
        </p:nvSpPr>
        <p:spPr>
          <a:xfrm>
            <a:off x="7977539" y="4004441"/>
            <a:ext cx="1991690" cy="14661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Firm determines the optimal price and quantity combination</a:t>
            </a:r>
          </a:p>
        </p:txBody>
      </p:sp>
    </p:spTree>
    <p:extLst>
      <p:ext uri="{BB962C8B-B14F-4D97-AF65-F5344CB8AC3E}">
        <p14:creationId xmlns:p14="http://schemas.microsoft.com/office/powerpoint/2010/main" val="347781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 Perceived by a Perfectly Competitive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1881188" y="1581537"/>
            <a:ext cx="4029079" cy="1067070"/>
            <a:chOff x="542922" y="1736761"/>
            <a:chExt cx="8058155" cy="1176504"/>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5238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perceives the demand curve that it faces to be flat. </a:t>
              </a:r>
            </a:p>
          </p:txBody>
        </p:sp>
      </p:grpSp>
      <p:grpSp>
        <p:nvGrpSpPr>
          <p:cNvPr id="34" name="Group 33">
            <a:extLst>
              <a:ext uri="{FF2B5EF4-FFF2-40B4-BE49-F238E27FC236}">
                <a16:creationId xmlns:a16="http://schemas.microsoft.com/office/drawing/2014/main" id="{F6AAC2C7-F002-400C-B78A-E3565530C532}"/>
              </a:ext>
            </a:extLst>
          </p:cNvPr>
          <p:cNvGrpSpPr/>
          <p:nvPr/>
        </p:nvGrpSpPr>
        <p:grpSpPr>
          <a:xfrm>
            <a:off x="1881188" y="2788316"/>
            <a:ext cx="4029079" cy="1341232"/>
            <a:chOff x="542922" y="1736761"/>
            <a:chExt cx="8058155" cy="1478783"/>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78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45949"/>
              <a:ext cx="7807571" cy="14591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flat shape means that the firm can sell either a low quantity or a high quantity at exactly the same price.</a:t>
              </a:r>
            </a:p>
          </p:txBody>
        </p:sp>
      </p:grpSp>
      <p:pic>
        <p:nvPicPr>
          <p:cNvPr id="3" name="Picture 2" descr="A graph with quantity on the x-axis and price in dollars on the y-axis representing the perceived demand for a perfect competitor. A horizontal perceived demand curve represents the constant price across all levels of quantity.">
            <a:extLst>
              <a:ext uri="{FF2B5EF4-FFF2-40B4-BE49-F238E27FC236}">
                <a16:creationId xmlns:a16="http://schemas.microsoft.com/office/drawing/2014/main" id="{6B5972E1-297D-4346-B45B-47320FE61B9A}"/>
              </a:ext>
            </a:extLst>
          </p:cNvPr>
          <p:cNvPicPr>
            <a:picLocks noChangeAspect="1"/>
          </p:cNvPicPr>
          <p:nvPr/>
        </p:nvPicPr>
        <p:blipFill>
          <a:blip r:embed="rId3"/>
          <a:stretch>
            <a:fillRect/>
          </a:stretch>
        </p:blipFill>
        <p:spPr>
          <a:xfrm>
            <a:off x="6166712" y="1293756"/>
            <a:ext cx="5016167" cy="5093208"/>
          </a:xfrm>
          <a:prstGeom prst="rect">
            <a:avLst/>
          </a:prstGeom>
        </p:spPr>
      </p:pic>
    </p:spTree>
    <p:extLst>
      <p:ext uri="{BB962C8B-B14F-4D97-AF65-F5344CB8AC3E}">
        <p14:creationId xmlns:p14="http://schemas.microsoft.com/office/powerpoint/2010/main" val="107303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 Perceived by a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1881188" y="1581536"/>
            <a:ext cx="4029079" cy="1639550"/>
            <a:chOff x="542922" y="1736760"/>
            <a:chExt cx="8058155" cy="1807695"/>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807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9850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perceives the demand curve that it faces to be the same as the market demand curve, which for most goods is downward-sloping.</a:t>
              </a:r>
            </a:p>
          </p:txBody>
        </p:sp>
      </p:grpSp>
      <p:grpSp>
        <p:nvGrpSpPr>
          <p:cNvPr id="34" name="Group 33">
            <a:extLst>
              <a:ext uri="{FF2B5EF4-FFF2-40B4-BE49-F238E27FC236}">
                <a16:creationId xmlns:a16="http://schemas.microsoft.com/office/drawing/2014/main" id="{F6AAC2C7-F002-400C-B78A-E3565530C532}"/>
              </a:ext>
            </a:extLst>
          </p:cNvPr>
          <p:cNvGrpSpPr/>
          <p:nvPr/>
        </p:nvGrpSpPr>
        <p:grpSpPr>
          <a:xfrm>
            <a:off x="1881188" y="3350170"/>
            <a:ext cx="4029079" cy="1060437"/>
            <a:chOff x="542922" y="1736761"/>
            <a:chExt cx="8058155" cy="1459164"/>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96701"/>
              <a:ext cx="7807571" cy="11198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monopolist chooses a high level of output, it can charge only a relatively low price.</a:t>
              </a:r>
            </a:p>
          </p:txBody>
        </p:sp>
      </p:grpSp>
      <p:grpSp>
        <p:nvGrpSpPr>
          <p:cNvPr id="15" name="Group 14">
            <a:extLst>
              <a:ext uri="{FF2B5EF4-FFF2-40B4-BE49-F238E27FC236}">
                <a16:creationId xmlns:a16="http://schemas.microsoft.com/office/drawing/2014/main" id="{4A781804-82D2-4B76-8483-2106FBFF81F5}"/>
              </a:ext>
            </a:extLst>
          </p:cNvPr>
          <p:cNvGrpSpPr/>
          <p:nvPr/>
        </p:nvGrpSpPr>
        <p:grpSpPr>
          <a:xfrm>
            <a:off x="1881188" y="4539691"/>
            <a:ext cx="4029079" cy="1060437"/>
            <a:chOff x="542922" y="1736761"/>
            <a:chExt cx="8058155" cy="1459164"/>
          </a:xfrm>
          <a:solidFill>
            <a:srgbClr val="627981"/>
          </a:solidFill>
        </p:grpSpPr>
        <p:sp>
          <p:nvSpPr>
            <p:cNvPr id="16" name="Rectangle 15">
              <a:extLst>
                <a:ext uri="{FF2B5EF4-FFF2-40B4-BE49-F238E27FC236}">
                  <a16:creationId xmlns:a16="http://schemas.microsoft.com/office/drawing/2014/main" id="{97DE744A-1485-4FEA-B36E-A18FF7A736A5}"/>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73AB2985-D6DF-4F1F-A0E5-8D3B5E448950}"/>
                </a:ext>
              </a:extLst>
            </p:cNvPr>
            <p:cNvSpPr txBox="1"/>
            <p:nvPr/>
          </p:nvSpPr>
          <p:spPr>
            <a:xfrm>
              <a:off x="542922" y="1796701"/>
              <a:ext cx="7807571" cy="139755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the monopolist chooses a low level of output, it can then charge a higher price.</a:t>
              </a:r>
            </a:p>
          </p:txBody>
        </p:sp>
      </p:grpSp>
      <p:pic>
        <p:nvPicPr>
          <p:cNvPr id="3" name="Picture 2" descr="A graph with quantity on the x-axis and price in dollars on the y-axis representing the perceived demand for a monopoly. A downward-sloping perceived demand curve represents the falling price a monopolist faces with increased quantity.">
            <a:extLst>
              <a:ext uri="{FF2B5EF4-FFF2-40B4-BE49-F238E27FC236}">
                <a16:creationId xmlns:a16="http://schemas.microsoft.com/office/drawing/2014/main" id="{A4218B89-8E75-458A-8EC4-984CF7EA23BF}"/>
              </a:ext>
            </a:extLst>
          </p:cNvPr>
          <p:cNvPicPr>
            <a:picLocks noChangeAspect="1"/>
          </p:cNvPicPr>
          <p:nvPr/>
        </p:nvPicPr>
        <p:blipFill>
          <a:blip r:embed="rId3"/>
          <a:stretch>
            <a:fillRect/>
          </a:stretch>
        </p:blipFill>
        <p:spPr>
          <a:xfrm>
            <a:off x="6096000" y="1322621"/>
            <a:ext cx="4981723" cy="5202936"/>
          </a:xfrm>
          <a:prstGeom prst="rect">
            <a:avLst/>
          </a:prstGeom>
        </p:spPr>
      </p:pic>
    </p:spTree>
    <p:extLst>
      <p:ext uri="{BB962C8B-B14F-4D97-AF65-F5344CB8AC3E}">
        <p14:creationId xmlns:p14="http://schemas.microsoft.com/office/powerpoint/2010/main" val="396528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Total Cost and Total Revenue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819304" y="136388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1198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 levels of output bring in relatively little total revenue because the quantity is low.</a:t>
              </a:r>
            </a:p>
          </p:txBody>
        </p:sp>
      </p:grpSp>
      <p:grpSp>
        <p:nvGrpSpPr>
          <p:cNvPr id="18" name="Group 17">
            <a:extLst>
              <a:ext uri="{FF2B5EF4-FFF2-40B4-BE49-F238E27FC236}">
                <a16:creationId xmlns:a16="http://schemas.microsoft.com/office/drawing/2014/main" id="{1D84F450-DCE2-4AC1-B55A-294E8BF4AB0F}"/>
              </a:ext>
            </a:extLst>
          </p:cNvPr>
          <p:cNvGrpSpPr/>
          <p:nvPr/>
        </p:nvGrpSpPr>
        <p:grpSpPr>
          <a:xfrm>
            <a:off x="819304" y="2525928"/>
            <a:ext cx="4029079" cy="1328857"/>
            <a:chOff x="542922" y="1736760"/>
            <a:chExt cx="8058155" cy="2253733"/>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8058153" cy="22445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 levels of output bring in relatively less revenue because the high quantity pushes down the market price.</a:t>
              </a:r>
            </a:p>
          </p:txBody>
        </p:sp>
      </p:grpSp>
      <p:grpSp>
        <p:nvGrpSpPr>
          <p:cNvPr id="21" name="Group 20">
            <a:extLst>
              <a:ext uri="{FF2B5EF4-FFF2-40B4-BE49-F238E27FC236}">
                <a16:creationId xmlns:a16="http://schemas.microsoft.com/office/drawing/2014/main" id="{D12FAB50-7530-4F59-963F-E3FC66205042}"/>
              </a:ext>
            </a:extLst>
          </p:cNvPr>
          <p:cNvGrpSpPr/>
          <p:nvPr/>
        </p:nvGrpSpPr>
        <p:grpSpPr>
          <a:xfrm>
            <a:off x="819304" y="3961804"/>
            <a:ext cx="4029079" cy="755155"/>
            <a:chOff x="542922" y="1736760"/>
            <a:chExt cx="8058155" cy="2244542"/>
          </a:xfrm>
          <a:solidFill>
            <a:srgbClr val="627981"/>
          </a:solidFill>
        </p:grpSpPr>
        <p:sp>
          <p:nvSpPr>
            <p:cNvPr id="22" name="Rectangle 21">
              <a:extLst>
                <a:ext uri="{FF2B5EF4-FFF2-40B4-BE49-F238E27FC236}">
                  <a16:creationId xmlns:a16="http://schemas.microsoft.com/office/drawing/2014/main" id="{ECBD1656-7004-433F-88EF-09F6C39F6152}"/>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031EE5D-8BD7-4A94-8FDA-C72AB71118F0}"/>
                </a:ext>
              </a:extLst>
            </p:cNvPr>
            <p:cNvSpPr txBox="1"/>
            <p:nvPr/>
          </p:nvSpPr>
          <p:spPr>
            <a:xfrm>
              <a:off x="542922" y="1745949"/>
              <a:ext cx="7807571" cy="120057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total cost curve is upward-sloping.</a:t>
              </a:r>
            </a:p>
          </p:txBody>
        </p:sp>
      </p:grpSp>
      <p:grpSp>
        <p:nvGrpSpPr>
          <p:cNvPr id="24" name="Group 23">
            <a:extLst>
              <a:ext uri="{FF2B5EF4-FFF2-40B4-BE49-F238E27FC236}">
                <a16:creationId xmlns:a16="http://schemas.microsoft.com/office/drawing/2014/main" id="{2593D14C-C996-4FC9-8848-3868FC17F3CE}"/>
              </a:ext>
            </a:extLst>
          </p:cNvPr>
          <p:cNvGrpSpPr/>
          <p:nvPr/>
        </p:nvGrpSpPr>
        <p:grpSpPr>
          <a:xfrm>
            <a:off x="819304" y="4823979"/>
            <a:ext cx="4029079" cy="1100572"/>
            <a:chOff x="542922" y="1736760"/>
            <a:chExt cx="8058155" cy="3933649"/>
          </a:xfrm>
          <a:solidFill>
            <a:srgbClr val="627981"/>
          </a:solidFill>
        </p:grpSpPr>
        <p:sp>
          <p:nvSpPr>
            <p:cNvPr id="25" name="Rectangle 24">
              <a:extLst>
                <a:ext uri="{FF2B5EF4-FFF2-40B4-BE49-F238E27FC236}">
                  <a16:creationId xmlns:a16="http://schemas.microsoft.com/office/drawing/2014/main" id="{D44EDF35-B1E3-492B-9D2B-516DA5CE59A3}"/>
                </a:ext>
              </a:extLst>
            </p:cNvPr>
            <p:cNvSpPr/>
            <p:nvPr/>
          </p:nvSpPr>
          <p:spPr>
            <a:xfrm>
              <a:off x="542924" y="1736760"/>
              <a:ext cx="8058153" cy="39336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8E4E002-F39C-43DB-AEF7-422DC68E42E8}"/>
                </a:ext>
              </a:extLst>
            </p:cNvPr>
            <p:cNvSpPr txBox="1"/>
            <p:nvPr/>
          </p:nvSpPr>
          <p:spPr>
            <a:xfrm>
              <a:off x="542922" y="1745950"/>
              <a:ext cx="8058153" cy="301884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will be highest at the quantity of output where total revenue is most above total cost.</a:t>
              </a:r>
            </a:p>
          </p:txBody>
        </p:sp>
      </p:grpSp>
      <p:pic>
        <p:nvPicPr>
          <p:cNvPr id="3" name="Picture 2" descr="A graph with quantity on the x-axis and total cost/total revenue in dollars on the y-axis. Total cost and total revenue curves indicate the levels of cost and revenue a monopolist faces at various levels of quantity.">
            <a:extLst>
              <a:ext uri="{FF2B5EF4-FFF2-40B4-BE49-F238E27FC236}">
                <a16:creationId xmlns:a16="http://schemas.microsoft.com/office/drawing/2014/main" id="{39080A10-184F-4A56-991A-ED519A6BD72A}"/>
              </a:ext>
            </a:extLst>
          </p:cNvPr>
          <p:cNvPicPr>
            <a:picLocks noChangeAspect="1"/>
          </p:cNvPicPr>
          <p:nvPr/>
        </p:nvPicPr>
        <p:blipFill>
          <a:blip r:embed="rId3"/>
          <a:stretch>
            <a:fillRect/>
          </a:stretch>
        </p:blipFill>
        <p:spPr>
          <a:xfrm>
            <a:off x="5179503" y="1462212"/>
            <a:ext cx="6705308" cy="4535464"/>
          </a:xfrm>
          <a:prstGeom prst="rect">
            <a:avLst/>
          </a:prstGeom>
        </p:spPr>
      </p:pic>
    </p:spTree>
    <p:extLst>
      <p:ext uri="{BB962C8B-B14F-4D97-AF65-F5344CB8AC3E}">
        <p14:creationId xmlns:p14="http://schemas.microsoft.com/office/powerpoint/2010/main" val="334523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Marginal Cost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a monopolist often does not have enough information to analyze its entire total revenue or total cost curves.</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a monopolist often has experience with how changing output by small amounts will affect marginal revenue and marginal cost.</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1063928"/>
            <a:chOff x="542921" y="1736761"/>
            <a:chExt cx="8058156" cy="1063928"/>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1063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can use information on marginal revenue and marginal cost to seek out the profit-maximizing combination of quantity and price.</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97959"/>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Marginal Cost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909638" y="166552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2255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a monopoly, marginal revenue decreases as it sells additional units of output.</a:t>
              </a:r>
            </a:p>
          </p:txBody>
        </p:sp>
      </p:grpSp>
      <p:grpSp>
        <p:nvGrpSpPr>
          <p:cNvPr id="18" name="Group 17">
            <a:extLst>
              <a:ext uri="{FF2B5EF4-FFF2-40B4-BE49-F238E27FC236}">
                <a16:creationId xmlns:a16="http://schemas.microsoft.com/office/drawing/2014/main" id="{1D84F450-DCE2-4AC1-B55A-294E8BF4AB0F}"/>
              </a:ext>
            </a:extLst>
          </p:cNvPr>
          <p:cNvGrpSpPr/>
          <p:nvPr/>
        </p:nvGrpSpPr>
        <p:grpSpPr>
          <a:xfrm>
            <a:off x="909637" y="3749847"/>
            <a:ext cx="4029079" cy="1605190"/>
            <a:chOff x="542922" y="1736760"/>
            <a:chExt cx="8058155" cy="2967304"/>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967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7807571" cy="276653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profit-maximizing choice for a monopoly is to produce at the quantity where marginal revenue is equal to marginal cost.</a:t>
              </a:r>
            </a:p>
          </p:txBody>
        </p:sp>
      </p:grpSp>
      <p:grpSp>
        <p:nvGrpSpPr>
          <p:cNvPr id="17" name="Group 16">
            <a:extLst>
              <a:ext uri="{FF2B5EF4-FFF2-40B4-BE49-F238E27FC236}">
                <a16:creationId xmlns:a16="http://schemas.microsoft.com/office/drawing/2014/main" id="{3A67F58A-7094-4B65-A588-E71F95966808}"/>
              </a:ext>
            </a:extLst>
          </p:cNvPr>
          <p:cNvGrpSpPr/>
          <p:nvPr/>
        </p:nvGrpSpPr>
        <p:grpSpPr>
          <a:xfrm>
            <a:off x="909636" y="2839533"/>
            <a:ext cx="4029080" cy="807466"/>
            <a:chOff x="542920" y="1736760"/>
            <a:chExt cx="8058157" cy="1798496"/>
          </a:xfrm>
          <a:solidFill>
            <a:srgbClr val="627981"/>
          </a:solidFill>
        </p:grpSpPr>
        <p:sp>
          <p:nvSpPr>
            <p:cNvPr id="28" name="Rectangle 27">
              <a:extLst>
                <a:ext uri="{FF2B5EF4-FFF2-40B4-BE49-F238E27FC236}">
                  <a16:creationId xmlns:a16="http://schemas.microsoft.com/office/drawing/2014/main" id="{5ABDC894-E670-407D-82E3-D6700D1A4814}"/>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FE0970B-BB66-403D-BF5E-748F9398B9BC}"/>
                </a:ext>
              </a:extLst>
            </p:cNvPr>
            <p:cNvSpPr txBox="1"/>
            <p:nvPr/>
          </p:nvSpPr>
          <p:spPr>
            <a:xfrm>
              <a:off x="542920" y="1860203"/>
              <a:ext cx="7807571" cy="120057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upward-sloping.</a:t>
              </a:r>
            </a:p>
          </p:txBody>
        </p:sp>
      </p:grpSp>
      <p:pic>
        <p:nvPicPr>
          <p:cNvPr id="4" name="Picture 3" descr="A graph showing marginal cost and marginal revenue for the hypothetical firm HealthPill. The marginal revenue is a downward-sloping line. The marginal cost curve is upward-sloping. The point where the two intersect is labeled &quot;Maximum possible profit.&quot;">
            <a:extLst>
              <a:ext uri="{FF2B5EF4-FFF2-40B4-BE49-F238E27FC236}">
                <a16:creationId xmlns:a16="http://schemas.microsoft.com/office/drawing/2014/main" id="{EB7E945A-7882-2010-C6D1-014D5B13E6DA}"/>
              </a:ext>
            </a:extLst>
          </p:cNvPr>
          <p:cNvPicPr>
            <a:picLocks noChangeAspect="1"/>
          </p:cNvPicPr>
          <p:nvPr/>
        </p:nvPicPr>
        <p:blipFill>
          <a:blip r:embed="rId3"/>
          <a:stretch>
            <a:fillRect/>
          </a:stretch>
        </p:blipFill>
        <p:spPr>
          <a:xfrm>
            <a:off x="5062855" y="1548688"/>
            <a:ext cx="6390329" cy="4039319"/>
          </a:xfrm>
          <a:prstGeom prst="rect">
            <a:avLst/>
          </a:prstGeom>
        </p:spPr>
      </p:pic>
    </p:spTree>
    <p:extLst>
      <p:ext uri="{BB962C8B-B14F-4D97-AF65-F5344CB8AC3E}">
        <p14:creationId xmlns:p14="http://schemas.microsoft.com/office/powerpoint/2010/main" val="279239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Maximization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is greater than marginal cost, the monopolist should increase output.</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equals marginal cost, the monopolist is maximizing profit at this level of output.</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is less than marginal cost, the monopolist should decrease output.</a:t>
              </a:r>
            </a:p>
          </p:txBody>
        </p:sp>
      </p:grpSp>
    </p:spTree>
    <p:extLst>
      <p:ext uri="{BB962C8B-B14F-4D97-AF65-F5344CB8AC3E}">
        <p14:creationId xmlns:p14="http://schemas.microsoft.com/office/powerpoint/2010/main" val="222743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1639</Words>
  <Application>Microsoft Office PowerPoint</Application>
  <PresentationFormat>Widescreen</PresentationFormat>
  <Paragraphs>155</Paragraphs>
  <Slides>18</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55</cp:revision>
  <dcterms:created xsi:type="dcterms:W3CDTF">2017-06-16T13:06:21Z</dcterms:created>
  <dcterms:modified xsi:type="dcterms:W3CDTF">2023-08-03T17:02:04Z</dcterms:modified>
</cp:coreProperties>
</file>