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367" r:id="rId4"/>
    <p:sldId id="368" r:id="rId5"/>
    <p:sldId id="369" r:id="rId6"/>
    <p:sldId id="257" r:id="rId7"/>
    <p:sldId id="370" r:id="rId8"/>
    <p:sldId id="371" r:id="rId9"/>
    <p:sldId id="373" r:id="rId10"/>
    <p:sldId id="291" r:id="rId11"/>
    <p:sldId id="374" r:id="rId12"/>
    <p:sldId id="376" r:id="rId13"/>
    <p:sldId id="375" r:id="rId14"/>
    <p:sldId id="364"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4" d="100"/>
          <a:sy n="94" d="100"/>
        </p:scale>
        <p:origin x="57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explain the significance of differentiated products and how a monopolistic competitor chooses price, quantity, advertising and decides to enter or exit the market.</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4373207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Positive economic profits attract competing firms to the industry, driving the original firm's demand down. At the new equilibrium quantity, the original firm is earning zero economic profits, and entry into the industry ceases.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377248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Losses induce firms to leave the industry. When they do, demand for the original firm increases, where the firm is earning zero economic profit once again.</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312206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end result of entry and exit is that firms end up with a price that lies on the downward-sloping portion of the average cost curve. The rule for maximizing profit is to set MR=MC, and price is higher than MR because the demand curve is downward-sloping. </a:t>
            </a:r>
            <a:r>
              <a:rPr lang="en-US" sz="1200" dirty="0">
                <a:solidFill>
                  <a:schemeClr val="bg1"/>
                </a:solidFill>
              </a:rPr>
              <a:t>A monopolistically competitive industry does not display productive or allocative efficiency in either the short run, when firms are making economic profits and losses, or in the long run, when firms are earning zero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393611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laundry detergent market is characterized neither as perfect competition nor as monopoly.</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Perfect competition and monopoly are at opposite ends of the competition spectrum. The vast majority of real-world firms and organizations fall between these extremes and are referred to as imperfectly competitive. There are two main types of imperfectly competitive market structures: monopolistic competition and oligopoly.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Monopolistic competition involves many firms competing against each other but selling products that are distinctive in some way. When products are distinctive, each firm has a mini-monopoly on its particular style or flavor or brand name. Firms producing such products must also compete with other styles and flavors and brand names. The term "monopolistic competition" captures this mixture of mini-monopoly and tough competition.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2782378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firm can try to  make its products different from those of its competitors in several ways. We call products that are distinctive in one of these ways differentiated products. Products differ in their location, physical aspects, intangible aspects, and perceptions.</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monopolistically competitive firm perceives a demand for its goods that is an intermediate case between monopoly and competition. The demand curve that a monopolistic competitor faces is not flat but rather downward-sloping. A monopolistic competitor can raise its price without losing all its customers or lower the price and gain more customers.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123146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curve that a perfectly competitive firm faces is perfectly elastic, the demand curve that a monopoly faces is the market demand, and the demand curve that a monopolistically competitive firm faces falls between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067406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monopolistically competitive firm decides on its profit-maximizing quantity and price in much the same way as a monopolist. </a:t>
            </a:r>
            <a:r>
              <a:rPr lang="en-US" sz="1200" dirty="0">
                <a:solidFill>
                  <a:schemeClr val="bg1"/>
                </a:solidFill>
              </a:rPr>
              <a:t>A monopolistic competitor faces a downward-sloping demand curve and will choose some combination of price and quantity along its perceived demand curve. To maximize profits, the chosen quantity will be where MR=MC.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566330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one monopolistic competitor earns positive economic profits, other firms will be tempted to enter the market. For example, a successful restaurant with a unique barbecue sauce must be concerned that competitors will try to copy the sauce. The entry of other firms into the same general market shifts the demand curve that a monopolistically competitive firm faces. As more firms enter the market, the quantity demanded at a given price for any particular firm will decline. A decline in price means the firm's perceived demand curve and marginal revenue curve will shift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229345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04871" y="2814020"/>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Monopolistic Competition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17100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Monopolistic Competitors and Entry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5" name="Group 34">
            <a:extLst>
              <a:ext uri="{FF2B5EF4-FFF2-40B4-BE49-F238E27FC236}">
                <a16:creationId xmlns:a16="http://schemas.microsoft.com/office/drawing/2014/main" id="{7B0D3B57-75E7-492A-9415-5DE4739FC509}"/>
              </a:ext>
            </a:extLst>
          </p:cNvPr>
          <p:cNvGrpSpPr/>
          <p:nvPr/>
        </p:nvGrpSpPr>
        <p:grpSpPr>
          <a:xfrm>
            <a:off x="1101213" y="1539514"/>
            <a:ext cx="4159045" cy="3111164"/>
            <a:chOff x="542923" y="1736761"/>
            <a:chExt cx="8058154" cy="1965093"/>
          </a:xfrm>
          <a:solidFill>
            <a:srgbClr val="627981"/>
          </a:solidFill>
        </p:grpSpPr>
        <p:sp>
          <p:nvSpPr>
            <p:cNvPr id="36" name="Rectangle 35">
              <a:extLst>
                <a:ext uri="{FF2B5EF4-FFF2-40B4-BE49-F238E27FC236}">
                  <a16:creationId xmlns:a16="http://schemas.microsoft.com/office/drawing/2014/main" id="{44DC135C-AEE9-4811-AA43-48DA1CEE3815}"/>
                </a:ext>
              </a:extLst>
            </p:cNvPr>
            <p:cNvSpPr/>
            <p:nvPr/>
          </p:nvSpPr>
          <p:spPr>
            <a:xfrm>
              <a:off x="542923" y="1736761"/>
              <a:ext cx="8058154" cy="19650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7" name="TextBox 36">
              <a:extLst>
                <a:ext uri="{FF2B5EF4-FFF2-40B4-BE49-F238E27FC236}">
                  <a16:creationId xmlns:a16="http://schemas.microsoft.com/office/drawing/2014/main" id="{F3238C0B-9185-4E2D-9D0A-5B325DAB9C4D}"/>
                </a:ext>
              </a:extLst>
            </p:cNvPr>
            <p:cNvSpPr txBox="1"/>
            <p:nvPr/>
          </p:nvSpPr>
          <p:spPr>
            <a:xfrm>
              <a:off x="605987" y="1840686"/>
              <a:ext cx="7807571" cy="184818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Positive economic profits attract competing firms to the industry, driving the original firm's demand down. </a:t>
              </a:r>
            </a:p>
            <a:p>
              <a:pPr algn="ct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At the new equilibrium quantity, the original firm earns no economic profit, and entry into the industry ceases.</a:t>
              </a:r>
            </a:p>
          </p:txBody>
        </p:sp>
      </p:grpSp>
      <p:pic>
        <p:nvPicPr>
          <p:cNvPr id="4" name="Picture 3" descr="Graph with quantity on the x-axis and price in dollars on the y-axis that shows the leftward shifts in the demand and marginal revenue curves that occur when more firms enter a monopolistically competitive industry.">
            <a:extLst>
              <a:ext uri="{FF2B5EF4-FFF2-40B4-BE49-F238E27FC236}">
                <a16:creationId xmlns:a16="http://schemas.microsoft.com/office/drawing/2014/main" id="{8F0F0056-2F7E-4419-BD9E-50C0F4F0227F}"/>
              </a:ext>
            </a:extLst>
          </p:cNvPr>
          <p:cNvPicPr>
            <a:picLocks noChangeAspect="1"/>
          </p:cNvPicPr>
          <p:nvPr/>
        </p:nvPicPr>
        <p:blipFill>
          <a:blip r:embed="rId3"/>
          <a:stretch>
            <a:fillRect/>
          </a:stretch>
        </p:blipFill>
        <p:spPr>
          <a:xfrm>
            <a:off x="5737949" y="1383374"/>
            <a:ext cx="4978570" cy="5142764"/>
          </a:xfrm>
          <a:prstGeom prst="rect">
            <a:avLst/>
          </a:prstGeom>
        </p:spPr>
      </p:pic>
    </p:spTree>
    <p:extLst>
      <p:ext uri="{BB962C8B-B14F-4D97-AF65-F5344CB8AC3E}">
        <p14:creationId xmlns:p14="http://schemas.microsoft.com/office/powerpoint/2010/main" val="1900220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Monopolistic Competitors and Exit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Graph with quantity on the x-axis and price in dollars on the y-axis that shows the rightward shifts in the demand and marginal revenue curves that occur when firms exit a monopolistically competitive industry.">
            <a:extLst>
              <a:ext uri="{FF2B5EF4-FFF2-40B4-BE49-F238E27FC236}">
                <a16:creationId xmlns:a16="http://schemas.microsoft.com/office/drawing/2014/main" id="{997FDCB5-2926-46A8-9F5E-D3EAB304F108}"/>
              </a:ext>
            </a:extLst>
          </p:cNvPr>
          <p:cNvPicPr>
            <a:picLocks noChangeAspect="1"/>
          </p:cNvPicPr>
          <p:nvPr/>
        </p:nvPicPr>
        <p:blipFill>
          <a:blip r:embed="rId3"/>
          <a:stretch>
            <a:fillRect/>
          </a:stretch>
        </p:blipFill>
        <p:spPr>
          <a:xfrm>
            <a:off x="5712542" y="1383374"/>
            <a:ext cx="5171768" cy="5219600"/>
          </a:xfrm>
          <a:prstGeom prst="rect">
            <a:avLst/>
          </a:prstGeom>
        </p:spPr>
      </p:pic>
      <p:grpSp>
        <p:nvGrpSpPr>
          <p:cNvPr id="10" name="Group 9">
            <a:extLst>
              <a:ext uri="{FF2B5EF4-FFF2-40B4-BE49-F238E27FC236}">
                <a16:creationId xmlns:a16="http://schemas.microsoft.com/office/drawing/2014/main" id="{B851AC1A-E73E-43FC-9B84-1B53690720B9}"/>
              </a:ext>
            </a:extLst>
          </p:cNvPr>
          <p:cNvGrpSpPr/>
          <p:nvPr/>
        </p:nvGrpSpPr>
        <p:grpSpPr>
          <a:xfrm>
            <a:off x="1101213" y="1539514"/>
            <a:ext cx="4159045" cy="2590033"/>
            <a:chOff x="542923" y="1736761"/>
            <a:chExt cx="8058154" cy="1965093"/>
          </a:xfrm>
          <a:solidFill>
            <a:srgbClr val="627981"/>
          </a:solidFill>
        </p:grpSpPr>
        <p:sp>
          <p:nvSpPr>
            <p:cNvPr id="11" name="Rectangle 10">
              <a:extLst>
                <a:ext uri="{FF2B5EF4-FFF2-40B4-BE49-F238E27FC236}">
                  <a16:creationId xmlns:a16="http://schemas.microsoft.com/office/drawing/2014/main" id="{B45455CF-03C4-48DE-A324-80C6BC394F68}"/>
                </a:ext>
              </a:extLst>
            </p:cNvPr>
            <p:cNvSpPr/>
            <p:nvPr/>
          </p:nvSpPr>
          <p:spPr>
            <a:xfrm>
              <a:off x="542923" y="1736761"/>
              <a:ext cx="8058154" cy="19650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E801374-56C6-4E7B-AF84-48FB07A907A8}"/>
                </a:ext>
              </a:extLst>
            </p:cNvPr>
            <p:cNvSpPr txBox="1"/>
            <p:nvPr/>
          </p:nvSpPr>
          <p:spPr>
            <a:xfrm>
              <a:off x="605987" y="1840686"/>
              <a:ext cx="7807571" cy="170465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Losses induce firms to leave the industry.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they do, demand for the original firm increases, where the firm is earning zero economic profit once again.</a:t>
              </a:r>
            </a:p>
          </p:txBody>
        </p:sp>
      </p:grpSp>
    </p:spTree>
    <p:extLst>
      <p:ext uri="{BB962C8B-B14F-4D97-AF65-F5344CB8AC3E}">
        <p14:creationId xmlns:p14="http://schemas.microsoft.com/office/powerpoint/2010/main" val="2892298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Monopolistic Competition and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5" name="Group 34">
            <a:extLst>
              <a:ext uri="{FF2B5EF4-FFF2-40B4-BE49-F238E27FC236}">
                <a16:creationId xmlns:a16="http://schemas.microsoft.com/office/drawing/2014/main" id="{FF1F47A4-060A-42E1-A42A-387EB8E3C9F5}"/>
              </a:ext>
            </a:extLst>
          </p:cNvPr>
          <p:cNvGrpSpPr/>
          <p:nvPr/>
        </p:nvGrpSpPr>
        <p:grpSpPr>
          <a:xfrm>
            <a:off x="2066922" y="1580912"/>
            <a:ext cx="8058154" cy="806935"/>
            <a:chOff x="542923" y="1736761"/>
            <a:chExt cx="8058154" cy="806935"/>
          </a:xfrm>
          <a:solidFill>
            <a:srgbClr val="627981"/>
          </a:solidFill>
        </p:grpSpPr>
        <p:sp>
          <p:nvSpPr>
            <p:cNvPr id="36" name="Rectangle 35">
              <a:extLst>
                <a:ext uri="{FF2B5EF4-FFF2-40B4-BE49-F238E27FC236}">
                  <a16:creationId xmlns:a16="http://schemas.microsoft.com/office/drawing/2014/main" id="{AC59426F-70BA-46E8-A5A1-FB9825C9C9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7" name="TextBox 36">
              <a:extLst>
                <a:ext uri="{FF2B5EF4-FFF2-40B4-BE49-F238E27FC236}">
                  <a16:creationId xmlns:a16="http://schemas.microsoft.com/office/drawing/2014/main" id="{36647774-7153-49DF-B588-BAF81FE68195}"/>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end result of entry and exit is that firms end up with a price that lies on the downward-sloping portion of the average cost curve.</a:t>
              </a:r>
            </a:p>
          </p:txBody>
        </p:sp>
      </p:grpSp>
      <p:grpSp>
        <p:nvGrpSpPr>
          <p:cNvPr id="38" name="Group 37">
            <a:extLst>
              <a:ext uri="{FF2B5EF4-FFF2-40B4-BE49-F238E27FC236}">
                <a16:creationId xmlns:a16="http://schemas.microsoft.com/office/drawing/2014/main" id="{D47CE386-C479-4A0A-A961-A4349BB25852}"/>
              </a:ext>
            </a:extLst>
          </p:cNvPr>
          <p:cNvGrpSpPr/>
          <p:nvPr/>
        </p:nvGrpSpPr>
        <p:grpSpPr>
          <a:xfrm>
            <a:off x="2066920" y="2504956"/>
            <a:ext cx="8058156" cy="806935"/>
            <a:chOff x="542921" y="1736761"/>
            <a:chExt cx="8058156" cy="806935"/>
          </a:xfrm>
          <a:solidFill>
            <a:srgbClr val="627981"/>
          </a:solidFill>
        </p:grpSpPr>
        <p:sp>
          <p:nvSpPr>
            <p:cNvPr id="39" name="Rectangle 38">
              <a:extLst>
                <a:ext uri="{FF2B5EF4-FFF2-40B4-BE49-F238E27FC236}">
                  <a16:creationId xmlns:a16="http://schemas.microsoft.com/office/drawing/2014/main" id="{B2192BBE-A787-4F6C-9A33-19375ED294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40" name="TextBox 39">
              <a:extLst>
                <a:ext uri="{FF2B5EF4-FFF2-40B4-BE49-F238E27FC236}">
                  <a16:creationId xmlns:a16="http://schemas.microsoft.com/office/drawing/2014/main" id="{6BF066DB-8AF8-46D3-B3D4-3F32DFEBA879}"/>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rule for maximizing profit is to set </a:t>
              </a:r>
              <a:r>
                <a:rPr lang="en-US" sz="2000" i="1" dirty="0">
                  <a:solidFill>
                    <a:schemeClr val="bg1"/>
                  </a:solidFill>
                </a:rPr>
                <a:t>MR</a:t>
              </a:r>
              <a:r>
                <a:rPr lang="en-US" sz="2000" dirty="0">
                  <a:solidFill>
                    <a:schemeClr val="bg1"/>
                  </a:solidFill>
                </a:rPr>
                <a:t> = </a:t>
              </a:r>
              <a:r>
                <a:rPr lang="en-US" sz="2000" i="1" dirty="0">
                  <a:solidFill>
                    <a:schemeClr val="bg1"/>
                  </a:solidFill>
                </a:rPr>
                <a:t>MC</a:t>
              </a:r>
              <a:r>
                <a:rPr lang="en-US" sz="2000" dirty="0">
                  <a:solidFill>
                    <a:schemeClr val="bg1"/>
                  </a:solidFill>
                </a:rPr>
                <a:t>, and price is higher than </a:t>
              </a:r>
              <a:r>
                <a:rPr lang="en-US" sz="2000" i="1" dirty="0">
                  <a:solidFill>
                    <a:schemeClr val="bg1"/>
                  </a:solidFill>
                </a:rPr>
                <a:t>MR</a:t>
              </a:r>
              <a:r>
                <a:rPr lang="en-US" sz="2000" dirty="0">
                  <a:solidFill>
                    <a:schemeClr val="bg1"/>
                  </a:solidFill>
                </a:rPr>
                <a:t> because the demand curve is downward-sloping.</a:t>
              </a:r>
            </a:p>
          </p:txBody>
        </p:sp>
      </p:grpSp>
      <p:grpSp>
        <p:nvGrpSpPr>
          <p:cNvPr id="41" name="Group 40">
            <a:extLst>
              <a:ext uri="{FF2B5EF4-FFF2-40B4-BE49-F238E27FC236}">
                <a16:creationId xmlns:a16="http://schemas.microsoft.com/office/drawing/2014/main" id="{26B0FD8F-FB5C-4EDA-A7F4-16D3FCBB1DA9}"/>
              </a:ext>
            </a:extLst>
          </p:cNvPr>
          <p:cNvGrpSpPr/>
          <p:nvPr/>
        </p:nvGrpSpPr>
        <p:grpSpPr>
          <a:xfrm>
            <a:off x="2066921" y="3426481"/>
            <a:ext cx="8058156" cy="1371704"/>
            <a:chOff x="542921" y="1736761"/>
            <a:chExt cx="8058156" cy="1371704"/>
          </a:xfrm>
          <a:solidFill>
            <a:srgbClr val="627981"/>
          </a:solidFill>
        </p:grpSpPr>
        <p:sp>
          <p:nvSpPr>
            <p:cNvPr id="42" name="Rectangle 41">
              <a:extLst>
                <a:ext uri="{FF2B5EF4-FFF2-40B4-BE49-F238E27FC236}">
                  <a16:creationId xmlns:a16="http://schemas.microsoft.com/office/drawing/2014/main" id="{C04EA4FA-EEEE-4575-8476-D28593FED86C}"/>
                </a:ext>
              </a:extLst>
            </p:cNvPr>
            <p:cNvSpPr/>
            <p:nvPr/>
          </p:nvSpPr>
          <p:spPr>
            <a:xfrm>
              <a:off x="542923" y="1736761"/>
              <a:ext cx="8058154" cy="137170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43" name="TextBox 42">
              <a:extLst>
                <a:ext uri="{FF2B5EF4-FFF2-40B4-BE49-F238E27FC236}">
                  <a16:creationId xmlns:a16="http://schemas.microsoft.com/office/drawing/2014/main" id="{79C58645-B02A-4E7F-A1C9-C94EEEBDE10D}"/>
                </a:ext>
              </a:extLst>
            </p:cNvPr>
            <p:cNvSpPr txBox="1"/>
            <p:nvPr/>
          </p:nvSpPr>
          <p:spPr>
            <a:xfrm>
              <a:off x="542921" y="1785026"/>
              <a:ext cx="7807571"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monopolistically competitive industry does not display productive or allocative efficiency in either the short run, when firms are making economic profits and losses, or in the long run, when firms are earning zero profits.</a:t>
              </a:r>
            </a:p>
          </p:txBody>
        </p:sp>
      </p:grpSp>
    </p:spTree>
    <p:extLst>
      <p:ext uri="{BB962C8B-B14F-4D97-AF65-F5344CB8AC3E}">
        <p14:creationId xmlns:p14="http://schemas.microsoft.com/office/powerpoint/2010/main" val="4021021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28193"/>
            <a:ext cx="9273061" cy="532453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Monopolistic competition refers to a market where many firms sell differentiated products.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perceived demand curve for a monopolistically competitive firm is downward-sloping, which shows that it is a price maker and chooses a combination of price and quantity.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profit-maximizing monopolistic competitor will seek out the quantity where marginal revenue is equal to marginal cost.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the firms in a monopolistically competitive industry are earning economic profits, the industry will attract entry until profits are driven down to zero in the long run.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monopolistically competitive firm is not productively efficient because it does not produce at the minimum of its average cost curve.</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Entry and Exit Decisions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8" y="5304594"/>
            <a:ext cx="8429624" cy="738664"/>
          </a:xfrm>
          <a:prstGeom prst="rect">
            <a:avLst/>
          </a:prstGeom>
          <a:solidFill>
            <a:srgbClr val="627981"/>
          </a:solidFill>
        </p:spPr>
        <p:txBody>
          <a:bodyPr wrap="square" rtlCol="0">
            <a:spAutoFit/>
          </a:bodyPr>
          <a:lstStyle/>
          <a:p>
            <a:pPr algn="ctr"/>
            <a:r>
              <a:rPr lang="en-US" sz="2100" dirty="0">
                <a:solidFill>
                  <a:schemeClr val="bg1"/>
                </a:solidFill>
              </a:rPr>
              <a:t>The laundry detergent market is characterized neither as perfect competition nor as monopoly.</a:t>
            </a:r>
          </a:p>
        </p:txBody>
      </p:sp>
      <p:pic>
        <p:nvPicPr>
          <p:cNvPr id="1026" name="Picture 2" descr="A photo of laundry detergent on store shelves.">
            <a:extLst>
              <a:ext uri="{FF2B5EF4-FFF2-40B4-BE49-F238E27FC236}">
                <a16:creationId xmlns:a16="http://schemas.microsoft.com/office/drawing/2014/main" id="{3995B188-F88E-457A-A548-FE02D74FF7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1659151"/>
            <a:ext cx="5715000" cy="3124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Market Structure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Perfect competition and monopoly are at opposite ends of the competition spectrum.</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vast majority of real-world firms and organizations fall between these extremes and are referred to as </a:t>
              </a:r>
              <a:r>
                <a:rPr lang="en-US" sz="2000" b="1" dirty="0">
                  <a:solidFill>
                    <a:schemeClr val="bg1"/>
                  </a:solidFill>
                </a:rPr>
                <a:t>imperfectly competitive</a:t>
              </a:r>
              <a:r>
                <a:rPr lang="en-US" sz="2000" dirty="0">
                  <a:solidFill>
                    <a:schemeClr val="bg1"/>
                  </a:solidFill>
                </a:rPr>
                <a: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two main types of imperfectly competitive market structures: monopolistic competition and oligopoly.</a:t>
              </a:r>
            </a:p>
          </p:txBody>
        </p:sp>
      </p:grpSp>
    </p:spTree>
    <p:extLst>
      <p:ext uri="{BB962C8B-B14F-4D97-AF65-F5344CB8AC3E}">
        <p14:creationId xmlns:p14="http://schemas.microsoft.com/office/powerpoint/2010/main" val="603570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Monopolistic Competition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Monopolistic competition </a:t>
              </a:r>
              <a:r>
                <a:rPr lang="en-US" sz="2000" dirty="0">
                  <a:solidFill>
                    <a:schemeClr val="bg1"/>
                  </a:solidFill>
                </a:rPr>
                <a:t>involves many firms competing against each other but selling products that are distinctive in some way.</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products are distinctive, each firm has a mini-monopoly on its particular style or flavor or brand name.</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producing such products must also compete with other styles and flavors and brand names.</a:t>
              </a:r>
            </a:p>
          </p:txBody>
        </p:sp>
      </p:grpSp>
      <p:grpSp>
        <p:nvGrpSpPr>
          <p:cNvPr id="22" name="Group 21">
            <a:extLst>
              <a:ext uri="{FF2B5EF4-FFF2-40B4-BE49-F238E27FC236}">
                <a16:creationId xmlns:a16="http://schemas.microsoft.com/office/drawing/2014/main" id="{59C4C63F-AB57-4AA7-9799-570640202D54}"/>
              </a:ext>
            </a:extLst>
          </p:cNvPr>
          <p:cNvGrpSpPr/>
          <p:nvPr/>
        </p:nvGrpSpPr>
        <p:grpSpPr>
          <a:xfrm>
            <a:off x="2066921" y="435052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52E0EB93-8859-4C64-9E12-C9CAB8352E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2D556168-6C42-4D66-96AE-7F63AF935C64}"/>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term "monopolistic competition" captures this mixture of mini-monopoly and tough competition.</a:t>
              </a:r>
            </a:p>
          </p:txBody>
        </p:sp>
      </p:grpSp>
    </p:spTree>
    <p:extLst>
      <p:ext uri="{BB962C8B-B14F-4D97-AF65-F5344CB8AC3E}">
        <p14:creationId xmlns:p14="http://schemas.microsoft.com/office/powerpoint/2010/main" val="335000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Differentiated Products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35873CC5-BB9F-460E-AAB5-01C3B8EA21FB}"/>
              </a:ext>
            </a:extLst>
          </p:cNvPr>
          <p:cNvSpPr/>
          <p:nvPr/>
        </p:nvSpPr>
        <p:spPr>
          <a:xfrm>
            <a:off x="4572000" y="1383374"/>
            <a:ext cx="2764221" cy="101035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Ways to differentiate products</a:t>
            </a:r>
          </a:p>
        </p:txBody>
      </p:sp>
      <p:sp>
        <p:nvSpPr>
          <p:cNvPr id="4" name="Rectangle 3">
            <a:extLst>
              <a:ext uri="{FF2B5EF4-FFF2-40B4-BE49-F238E27FC236}">
                <a16:creationId xmlns:a16="http://schemas.microsoft.com/office/drawing/2014/main" id="{EBAFE296-43E8-4D4F-8E12-70407ABE39FF}"/>
              </a:ext>
            </a:extLst>
          </p:cNvPr>
          <p:cNvSpPr/>
          <p:nvPr/>
        </p:nvSpPr>
        <p:spPr>
          <a:xfrm>
            <a:off x="5316588" y="2745582"/>
            <a:ext cx="2019633" cy="68341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Location</a:t>
            </a:r>
          </a:p>
        </p:txBody>
      </p:sp>
      <p:sp>
        <p:nvSpPr>
          <p:cNvPr id="17" name="Rectangle 16">
            <a:extLst>
              <a:ext uri="{FF2B5EF4-FFF2-40B4-BE49-F238E27FC236}">
                <a16:creationId xmlns:a16="http://schemas.microsoft.com/office/drawing/2014/main" id="{3F46A298-3AD3-4E00-BCE5-B8DF10938CEC}"/>
              </a:ext>
            </a:extLst>
          </p:cNvPr>
          <p:cNvSpPr/>
          <p:nvPr/>
        </p:nvSpPr>
        <p:spPr>
          <a:xfrm>
            <a:off x="5316588" y="3796616"/>
            <a:ext cx="2019633" cy="68341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Physical aspects of the product</a:t>
            </a:r>
          </a:p>
        </p:txBody>
      </p:sp>
      <p:sp>
        <p:nvSpPr>
          <p:cNvPr id="18" name="Rectangle 17">
            <a:extLst>
              <a:ext uri="{FF2B5EF4-FFF2-40B4-BE49-F238E27FC236}">
                <a16:creationId xmlns:a16="http://schemas.microsoft.com/office/drawing/2014/main" id="{CAD82FF1-55DE-4180-B13E-53055350202A}"/>
              </a:ext>
            </a:extLst>
          </p:cNvPr>
          <p:cNvSpPr/>
          <p:nvPr/>
        </p:nvSpPr>
        <p:spPr>
          <a:xfrm>
            <a:off x="5316588" y="4887308"/>
            <a:ext cx="2019633" cy="68341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Intangible aspects of the product</a:t>
            </a:r>
          </a:p>
        </p:txBody>
      </p:sp>
      <p:sp>
        <p:nvSpPr>
          <p:cNvPr id="19" name="Rectangle 18">
            <a:extLst>
              <a:ext uri="{FF2B5EF4-FFF2-40B4-BE49-F238E27FC236}">
                <a16:creationId xmlns:a16="http://schemas.microsoft.com/office/drawing/2014/main" id="{AA9279C8-0E18-49B0-A4D2-A39B4D7E99BF}"/>
              </a:ext>
            </a:extLst>
          </p:cNvPr>
          <p:cNvSpPr/>
          <p:nvPr/>
        </p:nvSpPr>
        <p:spPr>
          <a:xfrm>
            <a:off x="5316588" y="5938342"/>
            <a:ext cx="2019633" cy="68341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Perceptions of the product</a:t>
            </a:r>
          </a:p>
        </p:txBody>
      </p:sp>
      <p:cxnSp>
        <p:nvCxnSpPr>
          <p:cNvPr id="7" name="Straight Connector 6">
            <a:extLst>
              <a:ext uri="{FF2B5EF4-FFF2-40B4-BE49-F238E27FC236}">
                <a16:creationId xmlns:a16="http://schemas.microsoft.com/office/drawing/2014/main" id="{02FD5B91-167A-466D-8C2B-08D95808AA11}"/>
              </a:ext>
            </a:extLst>
          </p:cNvPr>
          <p:cNvCxnSpPr>
            <a:cxnSpLocks/>
          </p:cNvCxnSpPr>
          <p:nvPr/>
        </p:nvCxnSpPr>
        <p:spPr>
          <a:xfrm>
            <a:off x="4682359" y="2393730"/>
            <a:ext cx="0" cy="383389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44ECF70-3EB5-4D5E-83C7-0E16E62BA8B1}"/>
              </a:ext>
            </a:extLst>
          </p:cNvPr>
          <p:cNvCxnSpPr>
            <a:cxnSpLocks/>
          </p:cNvCxnSpPr>
          <p:nvPr/>
        </p:nvCxnSpPr>
        <p:spPr>
          <a:xfrm>
            <a:off x="4682359" y="3042988"/>
            <a:ext cx="634229"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86923B96-8747-4023-B853-AB8669A6EF29}"/>
              </a:ext>
            </a:extLst>
          </p:cNvPr>
          <p:cNvCxnSpPr>
            <a:cxnSpLocks/>
          </p:cNvCxnSpPr>
          <p:nvPr/>
        </p:nvCxnSpPr>
        <p:spPr>
          <a:xfrm>
            <a:off x="4682359" y="4125553"/>
            <a:ext cx="634229"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79E1082D-1CF3-4E18-8466-B432E2450CB5}"/>
              </a:ext>
            </a:extLst>
          </p:cNvPr>
          <p:cNvCxnSpPr>
            <a:cxnSpLocks/>
          </p:cNvCxnSpPr>
          <p:nvPr/>
        </p:nvCxnSpPr>
        <p:spPr>
          <a:xfrm>
            <a:off x="4682359" y="5223884"/>
            <a:ext cx="634229"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C2C350A3-0C85-41CE-99E7-C3F7557EA871}"/>
              </a:ext>
            </a:extLst>
          </p:cNvPr>
          <p:cNvCxnSpPr>
            <a:cxnSpLocks/>
          </p:cNvCxnSpPr>
          <p:nvPr/>
        </p:nvCxnSpPr>
        <p:spPr>
          <a:xfrm>
            <a:off x="4682359" y="6227622"/>
            <a:ext cx="634229"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456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17843"/>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Perceived Demand for a Monopolistic Competitor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monopolistically competitive firm perceives a demand for its goods that is an intermediate case between monopoly and competition.</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demand curve that a monopolistic competitor faces is not flat, but rather downward-sloping.</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monopolistic competitor can raise its price without losing all its customers or lower the price and gain more customers.</a:t>
              </a:r>
            </a:p>
          </p:txBody>
        </p:sp>
      </p:grpSp>
    </p:spTree>
    <p:extLst>
      <p:ext uri="{BB962C8B-B14F-4D97-AF65-F5344CB8AC3E}">
        <p14:creationId xmlns:p14="http://schemas.microsoft.com/office/powerpoint/2010/main" val="1918421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80654"/>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Perceived Demand Curves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3" y="1463908"/>
            <a:ext cx="8058154" cy="1342354"/>
            <a:chOff x="542923" y="1736761"/>
            <a:chExt cx="8058154" cy="1965093"/>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19650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1323439"/>
            </a:xfrm>
            <a:prstGeom prst="rect">
              <a:avLst/>
            </a:prstGeom>
            <a:grpFill/>
          </p:spPr>
          <p:txBody>
            <a:bodyPr wrap="square" rtlCol="0">
              <a:spAutoFit/>
            </a:bodyPr>
            <a:lstStyle/>
            <a:p>
              <a:pPr algn="ctr"/>
              <a:r>
                <a:rPr lang="en-US" sz="2000" dirty="0">
                  <a:solidFill>
                    <a:schemeClr val="bg1"/>
                  </a:solidFill>
                </a:rPr>
                <a:t>The demand curve that a perfectly competitive firm faces is perfectly elastic, the demand curve that a monopoly faces is the market demand, and the demand curve that a monopolistically competitive firm faces falls between them.</a:t>
              </a:r>
            </a:p>
          </p:txBody>
        </p:sp>
      </p:grpSp>
      <p:pic>
        <p:nvPicPr>
          <p:cNvPr id="3" name="Picture 2" descr="Perceived demand curves for a perfect competitor (a horizontal line), a monopoly (a steep downward-sloping curve), and a monopolistic competitor (a downward-sloping curve that is flatter than monopoly, but not as flat as perfect competition).">
            <a:extLst>
              <a:ext uri="{FF2B5EF4-FFF2-40B4-BE49-F238E27FC236}">
                <a16:creationId xmlns:a16="http://schemas.microsoft.com/office/drawing/2014/main" id="{EFD6A335-A0BC-4738-864D-7B920F050F03}"/>
              </a:ext>
            </a:extLst>
          </p:cNvPr>
          <p:cNvPicPr>
            <a:picLocks noChangeAspect="1"/>
          </p:cNvPicPr>
          <p:nvPr/>
        </p:nvPicPr>
        <p:blipFill>
          <a:blip r:embed="rId3"/>
          <a:stretch>
            <a:fillRect/>
          </a:stretch>
        </p:blipFill>
        <p:spPr>
          <a:xfrm>
            <a:off x="966280" y="3008602"/>
            <a:ext cx="10259437" cy="3543074"/>
          </a:xfrm>
          <a:prstGeom prst="rect">
            <a:avLst/>
          </a:prstGeom>
        </p:spPr>
      </p:pic>
    </p:spTree>
    <p:extLst>
      <p:ext uri="{BB962C8B-B14F-4D97-AF65-F5344CB8AC3E}">
        <p14:creationId xmlns:p14="http://schemas.microsoft.com/office/powerpoint/2010/main" val="870911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17843"/>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a Monopolistic Competitor Chooses Price and Quantity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a:extLst>
              <a:ext uri="{FF2B5EF4-FFF2-40B4-BE49-F238E27FC236}">
                <a16:creationId xmlns:a16="http://schemas.microsoft.com/office/drawing/2014/main" id="{356F68DD-5930-4342-982E-B88A9B1BFBF9}"/>
              </a:ext>
            </a:extLst>
          </p:cNvPr>
          <p:cNvGrpSpPr/>
          <p:nvPr/>
        </p:nvGrpSpPr>
        <p:grpSpPr>
          <a:xfrm>
            <a:off x="1114272" y="1571705"/>
            <a:ext cx="4029079" cy="1639550"/>
            <a:chOff x="542922" y="1736760"/>
            <a:chExt cx="8058155" cy="1807695"/>
          </a:xfrm>
          <a:solidFill>
            <a:srgbClr val="627981"/>
          </a:solidFill>
        </p:grpSpPr>
        <p:sp>
          <p:nvSpPr>
            <p:cNvPr id="27" name="Rectangle 26">
              <a:extLst>
                <a:ext uri="{FF2B5EF4-FFF2-40B4-BE49-F238E27FC236}">
                  <a16:creationId xmlns:a16="http://schemas.microsoft.com/office/drawing/2014/main" id="{B730282D-7C4E-4775-91F0-98A5BFEA8B07}"/>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5A219F0F-4FE0-41AE-8B10-89183002BD52}"/>
                </a:ext>
              </a:extLst>
            </p:cNvPr>
            <p:cNvSpPr txBox="1"/>
            <p:nvPr/>
          </p:nvSpPr>
          <p:spPr>
            <a:xfrm>
              <a:off x="542922" y="1745949"/>
              <a:ext cx="7807571" cy="179850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monopolistically competitive firm decides on its profit-maximizing quantity and price in much the same way as a monopolist.</a:t>
              </a:r>
            </a:p>
          </p:txBody>
        </p:sp>
      </p:grpSp>
      <p:grpSp>
        <p:nvGrpSpPr>
          <p:cNvPr id="29" name="Group 28">
            <a:extLst>
              <a:ext uri="{FF2B5EF4-FFF2-40B4-BE49-F238E27FC236}">
                <a16:creationId xmlns:a16="http://schemas.microsoft.com/office/drawing/2014/main" id="{6B4F8ECF-B285-4027-83C4-57F2424FB39C}"/>
              </a:ext>
            </a:extLst>
          </p:cNvPr>
          <p:cNvGrpSpPr/>
          <p:nvPr/>
        </p:nvGrpSpPr>
        <p:grpSpPr>
          <a:xfrm>
            <a:off x="1114272" y="3340340"/>
            <a:ext cx="4029079" cy="1944935"/>
            <a:chOff x="542922" y="1736760"/>
            <a:chExt cx="8058155" cy="3007032"/>
          </a:xfrm>
          <a:solidFill>
            <a:srgbClr val="627981"/>
          </a:solidFill>
        </p:grpSpPr>
        <p:sp>
          <p:nvSpPr>
            <p:cNvPr id="30" name="Rectangle 29">
              <a:extLst>
                <a:ext uri="{FF2B5EF4-FFF2-40B4-BE49-F238E27FC236}">
                  <a16:creationId xmlns:a16="http://schemas.microsoft.com/office/drawing/2014/main" id="{BC5ED379-34EE-46E4-8780-DCD4800900F0}"/>
                </a:ext>
              </a:extLst>
            </p:cNvPr>
            <p:cNvSpPr/>
            <p:nvPr/>
          </p:nvSpPr>
          <p:spPr>
            <a:xfrm>
              <a:off x="542924" y="1736760"/>
              <a:ext cx="8058153" cy="30070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81370F82-B056-47CC-9918-B5254E3F5916}"/>
                </a:ext>
              </a:extLst>
            </p:cNvPr>
            <p:cNvSpPr txBox="1"/>
            <p:nvPr/>
          </p:nvSpPr>
          <p:spPr>
            <a:xfrm>
              <a:off x="542922" y="1745948"/>
              <a:ext cx="7807571" cy="299784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monopolistic competitor faces a downward-sloping demand curve and will choose some combination of price and quantity along its perceived demand curve.</a:t>
              </a:r>
            </a:p>
          </p:txBody>
        </p:sp>
      </p:grpSp>
      <p:grpSp>
        <p:nvGrpSpPr>
          <p:cNvPr id="32" name="Group 31">
            <a:extLst>
              <a:ext uri="{FF2B5EF4-FFF2-40B4-BE49-F238E27FC236}">
                <a16:creationId xmlns:a16="http://schemas.microsoft.com/office/drawing/2014/main" id="{4B0CA8A6-2272-4C19-8FAD-623AB569DCB5}"/>
              </a:ext>
            </a:extLst>
          </p:cNvPr>
          <p:cNvGrpSpPr/>
          <p:nvPr/>
        </p:nvGrpSpPr>
        <p:grpSpPr>
          <a:xfrm>
            <a:off x="1114272" y="5414360"/>
            <a:ext cx="4029079" cy="722252"/>
            <a:chOff x="542922" y="1736760"/>
            <a:chExt cx="8058155" cy="1807683"/>
          </a:xfrm>
          <a:solidFill>
            <a:srgbClr val="627981"/>
          </a:solidFill>
        </p:grpSpPr>
        <p:sp>
          <p:nvSpPr>
            <p:cNvPr id="33" name="Rectangle 32">
              <a:extLst>
                <a:ext uri="{FF2B5EF4-FFF2-40B4-BE49-F238E27FC236}">
                  <a16:creationId xmlns:a16="http://schemas.microsoft.com/office/drawing/2014/main" id="{F60AEC36-CB1D-4244-BC4C-79EB30F6B09D}"/>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4" name="TextBox 33">
              <a:extLst>
                <a:ext uri="{FF2B5EF4-FFF2-40B4-BE49-F238E27FC236}">
                  <a16:creationId xmlns:a16="http://schemas.microsoft.com/office/drawing/2014/main" id="{98A5DC0F-78F6-44FB-A865-DD4950848F7A}"/>
                </a:ext>
              </a:extLst>
            </p:cNvPr>
            <p:cNvSpPr txBox="1"/>
            <p:nvPr/>
          </p:nvSpPr>
          <p:spPr>
            <a:xfrm>
              <a:off x="542922" y="1745950"/>
              <a:ext cx="7807571" cy="177172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To maximize profits, the chosen quantity will be where </a:t>
              </a:r>
              <a:r>
                <a:rPr lang="en-US" sz="2000" i="1" dirty="0">
                  <a:solidFill>
                    <a:schemeClr val="bg1"/>
                  </a:solidFill>
                </a:rPr>
                <a:t>MR</a:t>
              </a:r>
              <a:r>
                <a:rPr lang="en-US" sz="2000" dirty="0">
                  <a:solidFill>
                    <a:schemeClr val="bg1"/>
                  </a:solidFill>
                </a:rPr>
                <a:t> = </a:t>
              </a:r>
              <a:r>
                <a:rPr lang="en-US" sz="2000" i="1" dirty="0">
                  <a:solidFill>
                    <a:schemeClr val="bg1"/>
                  </a:solidFill>
                </a:rPr>
                <a:t>MC</a:t>
              </a:r>
              <a:r>
                <a:rPr lang="en-US" sz="2000" dirty="0">
                  <a:solidFill>
                    <a:schemeClr val="bg1"/>
                  </a:solidFill>
                </a:rPr>
                <a:t>.</a:t>
              </a:r>
            </a:p>
          </p:txBody>
        </p:sp>
      </p:grpSp>
      <p:pic>
        <p:nvPicPr>
          <p:cNvPr id="4" name="Picture 3" descr="A graph of profits, costs, demand, and revenue for a monopolistic competitor. ">
            <a:extLst>
              <a:ext uri="{FF2B5EF4-FFF2-40B4-BE49-F238E27FC236}">
                <a16:creationId xmlns:a16="http://schemas.microsoft.com/office/drawing/2014/main" id="{18088E7C-4979-8B78-4C14-B2748851F6E1}"/>
              </a:ext>
            </a:extLst>
          </p:cNvPr>
          <p:cNvPicPr>
            <a:picLocks noChangeAspect="1"/>
          </p:cNvPicPr>
          <p:nvPr/>
        </p:nvPicPr>
        <p:blipFill rotWithShape="1">
          <a:blip r:embed="rId3"/>
          <a:srcRect l="4743" t="5456"/>
          <a:stretch/>
        </p:blipFill>
        <p:spPr>
          <a:xfrm>
            <a:off x="5273040" y="1469538"/>
            <a:ext cx="6351270" cy="4637738"/>
          </a:xfrm>
          <a:prstGeom prst="rect">
            <a:avLst/>
          </a:prstGeom>
        </p:spPr>
      </p:pic>
    </p:spTree>
    <p:extLst>
      <p:ext uri="{BB962C8B-B14F-4D97-AF65-F5344CB8AC3E}">
        <p14:creationId xmlns:p14="http://schemas.microsoft.com/office/powerpoint/2010/main" val="1604174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Monopolistic Competitors and Entry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4E9BAA25-0AC9-4E94-98ED-D9D603EEDC74}"/>
              </a:ext>
            </a:extLst>
          </p:cNvPr>
          <p:cNvGrpSpPr/>
          <p:nvPr/>
        </p:nvGrpSpPr>
        <p:grpSpPr>
          <a:xfrm>
            <a:off x="2066922" y="158091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7E22DD18-ED7A-43DF-AAEB-42C79F3FC2B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2E97D0F4-F01B-4897-9C00-E74FB484B495}"/>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one monopolistic competitor earns positive economic profits, other firms will be tempted to enter the market.</a:t>
              </a:r>
            </a:p>
          </p:txBody>
        </p:sp>
      </p:grpSp>
      <p:grpSp>
        <p:nvGrpSpPr>
          <p:cNvPr id="22" name="Group 21">
            <a:extLst>
              <a:ext uri="{FF2B5EF4-FFF2-40B4-BE49-F238E27FC236}">
                <a16:creationId xmlns:a16="http://schemas.microsoft.com/office/drawing/2014/main" id="{502A6ED5-7061-45C6-A4B1-9EAA04DE0287}"/>
              </a:ext>
            </a:extLst>
          </p:cNvPr>
          <p:cNvGrpSpPr/>
          <p:nvPr/>
        </p:nvGrpSpPr>
        <p:grpSpPr>
          <a:xfrm>
            <a:off x="2066920" y="2504956"/>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D64F09D9-1FFA-4452-BD99-5EAF22DC871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8749530B-D645-48F2-88AB-3BD45106675E}"/>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successful restaurant with a unique barbecue sauce must be concerned that competitors will try to copy the sauce.</a:t>
              </a:r>
            </a:p>
          </p:txBody>
        </p:sp>
      </p:grpSp>
      <p:grpSp>
        <p:nvGrpSpPr>
          <p:cNvPr id="25" name="Group 24">
            <a:extLst>
              <a:ext uri="{FF2B5EF4-FFF2-40B4-BE49-F238E27FC236}">
                <a16:creationId xmlns:a16="http://schemas.microsoft.com/office/drawing/2014/main" id="{171929D1-1BE4-4312-A691-279850C6E436}"/>
              </a:ext>
            </a:extLst>
          </p:cNvPr>
          <p:cNvGrpSpPr/>
          <p:nvPr/>
        </p:nvGrpSpPr>
        <p:grpSpPr>
          <a:xfrm>
            <a:off x="2066920" y="3429000"/>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F12CEDC4-E68B-4C0E-A62A-46EE99CA57D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3FAB354F-B17C-454D-95D6-CAEE3EEE260D}"/>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entry of other firms into the same general market shifts the demand curve that a monopolistically competitive firm faces. </a:t>
              </a:r>
            </a:p>
          </p:txBody>
        </p:sp>
      </p:grpSp>
      <p:grpSp>
        <p:nvGrpSpPr>
          <p:cNvPr id="29" name="Group 28">
            <a:extLst>
              <a:ext uri="{FF2B5EF4-FFF2-40B4-BE49-F238E27FC236}">
                <a16:creationId xmlns:a16="http://schemas.microsoft.com/office/drawing/2014/main" id="{6FE33687-D90A-4840-9CC5-3CCF94662444}"/>
              </a:ext>
            </a:extLst>
          </p:cNvPr>
          <p:cNvGrpSpPr/>
          <p:nvPr/>
        </p:nvGrpSpPr>
        <p:grpSpPr>
          <a:xfrm>
            <a:off x="2066921" y="4344470"/>
            <a:ext cx="8058156" cy="806935"/>
            <a:chOff x="542921" y="1736761"/>
            <a:chExt cx="8058156" cy="806935"/>
          </a:xfrm>
          <a:solidFill>
            <a:srgbClr val="627981"/>
          </a:solidFill>
        </p:grpSpPr>
        <p:sp>
          <p:nvSpPr>
            <p:cNvPr id="30" name="Rectangle 29">
              <a:extLst>
                <a:ext uri="{FF2B5EF4-FFF2-40B4-BE49-F238E27FC236}">
                  <a16:creationId xmlns:a16="http://schemas.microsoft.com/office/drawing/2014/main" id="{69DE2931-62D1-401D-A8F2-DFAA2E3F25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BFBA2480-F0E7-4602-B1F2-D9F4B70A4276}"/>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more firms enter the market, the quantity demanded at a given price for any particular firm will decline.</a:t>
              </a:r>
            </a:p>
          </p:txBody>
        </p:sp>
      </p:grpSp>
      <p:grpSp>
        <p:nvGrpSpPr>
          <p:cNvPr id="32" name="Group 31">
            <a:extLst>
              <a:ext uri="{FF2B5EF4-FFF2-40B4-BE49-F238E27FC236}">
                <a16:creationId xmlns:a16="http://schemas.microsoft.com/office/drawing/2014/main" id="{09218C89-802B-45C4-A17F-355BA9D6B11A}"/>
              </a:ext>
            </a:extLst>
          </p:cNvPr>
          <p:cNvGrpSpPr/>
          <p:nvPr/>
        </p:nvGrpSpPr>
        <p:grpSpPr>
          <a:xfrm>
            <a:off x="2066920" y="5268514"/>
            <a:ext cx="8058156" cy="806935"/>
            <a:chOff x="542921" y="1736761"/>
            <a:chExt cx="8058156" cy="806935"/>
          </a:xfrm>
          <a:solidFill>
            <a:srgbClr val="627981"/>
          </a:solidFill>
        </p:grpSpPr>
        <p:sp>
          <p:nvSpPr>
            <p:cNvPr id="33" name="Rectangle 32">
              <a:extLst>
                <a:ext uri="{FF2B5EF4-FFF2-40B4-BE49-F238E27FC236}">
                  <a16:creationId xmlns:a16="http://schemas.microsoft.com/office/drawing/2014/main" id="{BFF26058-4683-492D-B429-F64BBE1645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4" name="TextBox 33">
              <a:extLst>
                <a:ext uri="{FF2B5EF4-FFF2-40B4-BE49-F238E27FC236}">
                  <a16:creationId xmlns:a16="http://schemas.microsoft.com/office/drawing/2014/main" id="{EA05E856-4DF4-4248-A998-BE1E4FEB24D0}"/>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decline in price means the firm's perceived demand curve and marginal revenue curve will shift to the left.</a:t>
              </a:r>
            </a:p>
          </p:txBody>
        </p:sp>
      </p:grpSp>
    </p:spTree>
    <p:extLst>
      <p:ext uri="{BB962C8B-B14F-4D97-AF65-F5344CB8AC3E}">
        <p14:creationId xmlns:p14="http://schemas.microsoft.com/office/powerpoint/2010/main" val="13369950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415</TotalTime>
  <Words>1378</Words>
  <Application>Microsoft Office PowerPoint</Application>
  <PresentationFormat>Widescreen</PresentationFormat>
  <Paragraphs>134</Paragraphs>
  <Slides>14</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41</cp:revision>
  <dcterms:created xsi:type="dcterms:W3CDTF">2017-06-16T13:06:21Z</dcterms:created>
  <dcterms:modified xsi:type="dcterms:W3CDTF">2023-08-03T17:37:51Z</dcterms:modified>
</cp:coreProperties>
</file>