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368" r:id="rId6"/>
    <p:sldId id="366" r:id="rId7"/>
    <p:sldId id="374" r:id="rId8"/>
    <p:sldId id="290" r:id="rId9"/>
    <p:sldId id="375" r:id="rId10"/>
    <p:sldId id="369" r:id="rId11"/>
    <p:sldId id="370" r:id="rId12"/>
    <p:sldId id="371" r:id="rId13"/>
    <p:sldId id="372" r:id="rId14"/>
    <p:sldId id="292" r:id="rId15"/>
    <p:sldId id="373"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87"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4250515" y="3070693"/>
            <a:ext cx="3573733"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Oligopoly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members of an oligopoly can face a prisoner's dilemma, also.</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each of the oligopolists cooperates in holding down output, high monopoly profits are possible.</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oligopolist must worry that while it is holding down output, other firms are taking advantage of the high price by raising output.</a:t>
              </a:r>
            </a:p>
          </p:txBody>
        </p:sp>
      </p:grpSp>
      <p:grpSp>
        <p:nvGrpSpPr>
          <p:cNvPr id="17" name="Group 16">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can show the prisoner's dilemma for a two-firm oligopoly, known as a </a:t>
              </a:r>
              <a:r>
                <a:rPr lang="en-US" sz="2000" b="1" dirty="0">
                  <a:solidFill>
                    <a:schemeClr val="bg1"/>
                  </a:solidFill>
                </a:rPr>
                <a:t>duopoly</a:t>
              </a:r>
              <a:r>
                <a:rPr lang="en-US" sz="2000" dirty="0">
                  <a:solidFill>
                    <a:schemeClr val="bg1"/>
                  </a:solidFill>
                </a:rPr>
                <a:t>.</a:t>
              </a:r>
            </a:p>
          </p:txBody>
        </p:sp>
      </p:grpSp>
    </p:spTree>
    <p:extLst>
      <p:ext uri="{BB962C8B-B14F-4D97-AF65-F5344CB8AC3E}">
        <p14:creationId xmlns:p14="http://schemas.microsoft.com/office/powerpoint/2010/main" val="360891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391733126"/>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$1,000, B gets $1,000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$200, B gets  $1,500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$1,500, B gets $200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$400, B gets $400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5" y="5488505"/>
            <a:ext cx="1292772" cy="400110"/>
          </a:xfrm>
          <a:prstGeom prst="rect">
            <a:avLst/>
          </a:prstGeom>
          <a:noFill/>
        </p:spPr>
        <p:txBody>
          <a:bodyPr wrap="square" rtlCol="0">
            <a:spAutoFit/>
          </a:bodyPr>
          <a:lstStyle/>
          <a:p>
            <a:pPr algn="ctr"/>
            <a:r>
              <a:rPr lang="en-US" sz="2000" b="1" dirty="0"/>
              <a:t>FIRM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868518" y="3556197"/>
            <a:ext cx="1699608" cy="400110"/>
          </a:xfrm>
          <a:prstGeom prst="rect">
            <a:avLst/>
          </a:prstGeom>
          <a:noFill/>
        </p:spPr>
        <p:txBody>
          <a:bodyPr wrap="square" rtlCol="0">
            <a:spAutoFit/>
          </a:bodyPr>
          <a:lstStyle/>
          <a:p>
            <a:r>
              <a:rPr lang="en-US" sz="2000" b="1" dirty="0"/>
              <a:t>FIRM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spTree>
    <p:extLst>
      <p:ext uri="{BB962C8B-B14F-4D97-AF65-F5344CB8AC3E}">
        <p14:creationId xmlns:p14="http://schemas.microsoft.com/office/powerpoint/2010/main" val="265455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Enforce Cooperation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way out of a prisoner's dilemma is to find a way to penalize those who do not cooperate.</a:t>
              </a:r>
            </a:p>
          </p:txBody>
        </p:sp>
      </p:grpSp>
      <p:grpSp>
        <p:nvGrpSpPr>
          <p:cNvPr id="23" name="Group 22">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easy approach for colluding oligopolists would be to sign a contract with each other that they will hold output low and keep prices high.</a:t>
              </a:r>
            </a:p>
          </p:txBody>
        </p:sp>
      </p:grpSp>
      <p:grpSp>
        <p:nvGrpSpPr>
          <p:cNvPr id="27" name="Group 26">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group of U.S. companies signed such a contract, however, it would be illegal.</a:t>
              </a:r>
            </a:p>
          </p:txBody>
        </p:sp>
      </p:grpSp>
      <p:grpSp>
        <p:nvGrpSpPr>
          <p:cNvPr id="30" name="Group 29">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oligopolists cannot sign a contract to act like a monopoly, they may instead keep close tabs on what other firms are doing.</a:t>
              </a:r>
            </a:p>
          </p:txBody>
        </p:sp>
      </p:grpSp>
      <p:grpSp>
        <p:nvGrpSpPr>
          <p:cNvPr id="33" name="Group 32">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184916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Kinked Demand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kinked demand curve </a:t>
              </a:r>
              <a:r>
                <a:rPr lang="en-US" sz="2000" dirty="0">
                  <a:solidFill>
                    <a:schemeClr val="bg1"/>
                  </a:solidFill>
                </a:rPr>
                <a:t>indicates that oligopoly firms commit to match price cuts but not price increases.</a:t>
              </a:r>
            </a:p>
          </p:txBody>
        </p:sp>
      </p:grpSp>
      <p:grpSp>
        <p:nvGrpSpPr>
          <p:cNvPr id="14" name="Group 13">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oligopoly firm agrees with the rest of the cartel to provide a certain quantity and price.</a:t>
              </a:r>
            </a:p>
          </p:txBody>
        </p:sp>
      </p:grpSp>
      <p:grpSp>
        <p:nvGrpSpPr>
          <p:cNvPr id="17" name="Group 16">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oligopoly decides to produce more and cut its price, the other members of the cartel will immediately match any price cuts. </a:t>
              </a:r>
            </a:p>
          </p:txBody>
        </p:sp>
      </p:grpSp>
    </p:spTree>
    <p:extLst>
      <p:ext uri="{BB962C8B-B14F-4D97-AF65-F5344CB8AC3E}">
        <p14:creationId xmlns:p14="http://schemas.microsoft.com/office/powerpoint/2010/main" val="302425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Price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FBFC0B6-2A41-49BC-A921-537CF0932B9F}"/>
              </a:ext>
            </a:extLst>
          </p:cNvPr>
          <p:cNvSpPr/>
          <p:nvPr/>
        </p:nvSpPr>
        <p:spPr>
          <a:xfrm>
            <a:off x="1881188"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reduces price</a:t>
            </a:r>
          </a:p>
        </p:txBody>
      </p:sp>
      <p:cxnSp>
        <p:nvCxnSpPr>
          <p:cNvPr id="4" name="Straight Connector 3">
            <a:extLst>
              <a:ext uri="{FF2B5EF4-FFF2-40B4-BE49-F238E27FC236}">
                <a16:creationId xmlns:a16="http://schemas.microsoft.com/office/drawing/2014/main" id="{03249074-F69E-4BF8-90DC-BA9A904AC9FE}"/>
              </a:ext>
            </a:extLst>
          </p:cNvPr>
          <p:cNvCxnSpPr/>
          <p:nvPr/>
        </p:nvCxnSpPr>
        <p:spPr>
          <a:xfrm>
            <a:off x="2522483"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41477D0-0507-4EE4-83C4-39B71D1D4185}"/>
              </a:ext>
            </a:extLst>
          </p:cNvPr>
          <p:cNvCxnSpPr/>
          <p:nvPr/>
        </p:nvCxnSpPr>
        <p:spPr>
          <a:xfrm>
            <a:off x="2522483"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E9522B4-6256-4B6C-9CD6-DD40F32B2D93}"/>
              </a:ext>
            </a:extLst>
          </p:cNvPr>
          <p:cNvCxnSpPr/>
          <p:nvPr/>
        </p:nvCxnSpPr>
        <p:spPr>
          <a:xfrm>
            <a:off x="2522483"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548A09D-9104-45DA-BABD-E0F07A13316E}"/>
              </a:ext>
            </a:extLst>
          </p:cNvPr>
          <p:cNvSpPr/>
          <p:nvPr/>
        </p:nvSpPr>
        <p:spPr>
          <a:xfrm>
            <a:off x="3484179"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cut their prices</a:t>
            </a:r>
          </a:p>
        </p:txBody>
      </p:sp>
      <p:sp>
        <p:nvSpPr>
          <p:cNvPr id="22" name="Rectangle 21">
            <a:extLst>
              <a:ext uri="{FF2B5EF4-FFF2-40B4-BE49-F238E27FC236}">
                <a16:creationId xmlns:a16="http://schemas.microsoft.com/office/drawing/2014/main" id="{01C30522-4197-496D-AD19-70CD755CF337}"/>
              </a:ext>
            </a:extLst>
          </p:cNvPr>
          <p:cNvSpPr/>
          <p:nvPr/>
        </p:nvSpPr>
        <p:spPr>
          <a:xfrm>
            <a:off x="3484178"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expand output</a:t>
            </a:r>
          </a:p>
        </p:txBody>
      </p:sp>
      <p:sp>
        <p:nvSpPr>
          <p:cNvPr id="23" name="Rectangle 22">
            <a:extLst>
              <a:ext uri="{FF2B5EF4-FFF2-40B4-BE49-F238E27FC236}">
                <a16:creationId xmlns:a16="http://schemas.microsoft.com/office/drawing/2014/main" id="{714528D1-1710-430A-AB5B-25CD1D16F735}"/>
              </a:ext>
            </a:extLst>
          </p:cNvPr>
          <p:cNvSpPr/>
          <p:nvPr/>
        </p:nvSpPr>
        <p:spPr>
          <a:xfrm>
            <a:off x="6705602"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increases price</a:t>
            </a:r>
          </a:p>
        </p:txBody>
      </p:sp>
      <p:cxnSp>
        <p:nvCxnSpPr>
          <p:cNvPr id="24" name="Straight Connector 23">
            <a:extLst>
              <a:ext uri="{FF2B5EF4-FFF2-40B4-BE49-F238E27FC236}">
                <a16:creationId xmlns:a16="http://schemas.microsoft.com/office/drawing/2014/main" id="{0119B1A8-F2A7-44A1-B0B4-A47838249E2B}"/>
              </a:ext>
            </a:extLst>
          </p:cNvPr>
          <p:cNvCxnSpPr/>
          <p:nvPr/>
        </p:nvCxnSpPr>
        <p:spPr>
          <a:xfrm>
            <a:off x="7346897"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B693FA9-7905-4DB6-81B3-2804C55A7986}"/>
              </a:ext>
            </a:extLst>
          </p:cNvPr>
          <p:cNvCxnSpPr/>
          <p:nvPr/>
        </p:nvCxnSpPr>
        <p:spPr>
          <a:xfrm>
            <a:off x="7346897"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84980A9-1842-44C3-8D4F-DA4EEB0021C1}"/>
              </a:ext>
            </a:extLst>
          </p:cNvPr>
          <p:cNvCxnSpPr/>
          <p:nvPr/>
        </p:nvCxnSpPr>
        <p:spPr>
          <a:xfrm>
            <a:off x="7346897"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E2F81D8A-822B-4DF2-B8B5-7F9601D51F0C}"/>
              </a:ext>
            </a:extLst>
          </p:cNvPr>
          <p:cNvSpPr/>
          <p:nvPr/>
        </p:nvSpPr>
        <p:spPr>
          <a:xfrm>
            <a:off x="8308593"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not follow the price increase</a:t>
            </a:r>
          </a:p>
        </p:txBody>
      </p:sp>
      <p:sp>
        <p:nvSpPr>
          <p:cNvPr id="29" name="Rectangle 28">
            <a:extLst>
              <a:ext uri="{FF2B5EF4-FFF2-40B4-BE49-F238E27FC236}">
                <a16:creationId xmlns:a16="http://schemas.microsoft.com/office/drawing/2014/main" id="{2E665902-8735-416D-BF17-8EF04F92DE80}"/>
              </a:ext>
            </a:extLst>
          </p:cNvPr>
          <p:cNvSpPr/>
          <p:nvPr/>
        </p:nvSpPr>
        <p:spPr>
          <a:xfrm>
            <a:off x="8308592"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Output falls for the firm that increases price</a:t>
            </a:r>
          </a:p>
        </p:txBody>
      </p:sp>
    </p:spTree>
    <p:extLst>
      <p:ext uri="{BB962C8B-B14F-4D97-AF65-F5344CB8AC3E}">
        <p14:creationId xmlns:p14="http://schemas.microsoft.com/office/powerpoint/2010/main" val="332975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oligopoly is a situation where a few firms sell most or all of the goods in a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Oligopolists earn the highest possible profits if they can band together as a cartel and act like a monopolist by reducing output and raising prices.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each member of the oligopoly can benefit individually from expanding output, such collusion often breaks down, especially since explicit collusion is illegal.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prisoner's dilemma is an example of applying game theory to analyze oligopoly.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Oligopoly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algn="ctr"/>
            <a:r>
              <a:rPr lang="en-US" sz="2100" dirty="0">
                <a:solidFill>
                  <a:schemeClr val="bg1"/>
                </a:solidFill>
              </a:rPr>
              <a:t>Many purchases that individuals make at the retail level are produced in markets that are neither perfectly competitive, monopolies, nor monopolistically competitive. Rather, they are oligopolies. </a:t>
            </a:r>
            <a:r>
              <a:rPr lang="en-US" sz="2100" b="1" dirty="0">
                <a:solidFill>
                  <a:schemeClr val="bg1"/>
                </a:solidFill>
              </a:rPr>
              <a:t>Oligopoly</a:t>
            </a:r>
            <a:r>
              <a:rPr lang="en-US" sz="2100" dirty="0">
                <a:solidFill>
                  <a:schemeClr val="bg1"/>
                </a:solidFill>
              </a:rPr>
              <a:t> arises when a small number of large firms have all or most of the sales in an industry.</a:t>
            </a:r>
          </a:p>
        </p:txBody>
      </p: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Do Oligopolies Exist?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combination of the barriers to entry that create monopolies and the product differentiation that characterizes monopolistic competition can create the setting for an oligopoly.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grant a patent to one firm, creating a monopoly, or to multiple firms, creating an oligopoly.</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natural monopoly </a:t>
              </a:r>
              <a:r>
                <a:rPr lang="en-US" sz="2000" dirty="0">
                  <a:solidFill>
                    <a:schemeClr val="bg1"/>
                  </a:solidFill>
                </a:rPr>
                <a:t>will arise when the quantity demanded in a market is only large enough for a single firm to operate at the minimum of the </a:t>
              </a:r>
              <a:r>
                <a:rPr lang="en-US" sz="2000" i="1" dirty="0">
                  <a:solidFill>
                    <a:schemeClr val="bg1"/>
                  </a:solidFill>
                </a:rPr>
                <a:t>LRAC</a:t>
              </a:r>
              <a:r>
                <a:rPr lang="en-US" sz="2000" dirty="0">
                  <a:solidFill>
                    <a:schemeClr val="bg1"/>
                  </a:solidFill>
                </a:rPr>
                <a:t> curve.</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Quantity demanded in the market may also be greater than the quantity needed to produce at the minimum of the </a:t>
              </a:r>
              <a:r>
                <a:rPr lang="en-US" sz="2000" i="1" dirty="0">
                  <a:solidFill>
                    <a:schemeClr val="bg1"/>
                  </a:solidFill>
                </a:rPr>
                <a:t>LRAC</a:t>
              </a:r>
              <a:r>
                <a:rPr lang="en-US" sz="2000" dirty="0">
                  <a:solidFill>
                    <a:schemeClr val="bg1"/>
                  </a:solidFill>
                </a:rPr>
                <a:t> curve, leading to an oligopoly.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Collusion or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oligopoly firms decide what quantity to produce and what price to charge, they face a temptation to act as if they were a monopoly.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acting together, oligopolistic firms can hold down industry output, charge a higher price, and divide the profit among themselves.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firms act together in this way to reduce output and keep prices high, it is called </a:t>
              </a:r>
              <a:r>
                <a:rPr lang="en-US" sz="2000" b="1" dirty="0">
                  <a:solidFill>
                    <a:schemeClr val="bg1"/>
                  </a:solidFill>
                </a:rPr>
                <a:t>collusion</a:t>
              </a:r>
              <a:r>
                <a:rPr lang="en-US" sz="2000" dirty="0">
                  <a:solidFill>
                    <a:schemeClr val="bg1"/>
                  </a:solidFill>
                </a:rPr>
                <a:t>.</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firms that have a formal agreement to collude to produce the monopoly output and sell at the monopoly price is called a </a:t>
              </a:r>
              <a:r>
                <a:rPr lang="en-US" sz="2000" b="1" dirty="0">
                  <a:solidFill>
                    <a:schemeClr val="bg1"/>
                  </a:solidFill>
                </a:rPr>
                <a:t>cartel</a:t>
              </a:r>
              <a:r>
                <a:rPr lang="en-US" sz="2000" dirty="0">
                  <a:solidFill>
                    <a:schemeClr val="bg1"/>
                  </a:solidFill>
                </a:rPr>
                <a:t>.</a:t>
              </a:r>
            </a:p>
          </p:txBody>
        </p:sp>
      </p:grpSp>
    </p:spTree>
    <p:extLst>
      <p:ext uri="{BB962C8B-B14F-4D97-AF65-F5344CB8AC3E}">
        <p14:creationId xmlns:p14="http://schemas.microsoft.com/office/powerpoint/2010/main" val="309742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 discriminating monopolist</a:t>
            </a:r>
          </a:p>
        </p:txBody>
      </p:sp>
    </p:spTree>
    <p:extLst>
      <p:ext uri="{BB962C8B-B14F-4D97-AF65-F5344CB8AC3E}">
        <p14:creationId xmlns:p14="http://schemas.microsoft.com/office/powerpoint/2010/main" val="335851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price-discriminating monopolist</a:t>
            </a:r>
          </a:p>
        </p:txBody>
      </p:sp>
      <p:sp>
        <p:nvSpPr>
          <p:cNvPr id="3" name="Rectangle 2">
            <a:extLst>
              <a:ext uri="{FF2B5EF4-FFF2-40B4-BE49-F238E27FC236}">
                <a16:creationId xmlns:a16="http://schemas.microsoft.com/office/drawing/2014/main" id="{18EC38FE-EAA6-4E3D-8777-701EB5F21C06}"/>
              </a:ext>
            </a:extLst>
          </p:cNvPr>
          <p:cNvSpPr/>
          <p:nvPr/>
        </p:nvSpPr>
        <p:spPr>
          <a:xfrm>
            <a:off x="1655378" y="3042745"/>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D35DF1-D900-4486-9AAD-645C19523CBC}"/>
              </a:ext>
            </a:extLst>
          </p:cNvPr>
          <p:cNvSpPr/>
          <p:nvPr/>
        </p:nvSpPr>
        <p:spPr>
          <a:xfrm>
            <a:off x="1655378" y="5164571"/>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04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of the complexity of oligopoly, there is no single, generally-accepted theory of how oligopolies behave.</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economists use </a:t>
              </a:r>
              <a:r>
                <a:rPr lang="en-US" sz="2000" b="1" dirty="0">
                  <a:solidFill>
                    <a:schemeClr val="bg1"/>
                  </a:solidFill>
                </a:rPr>
                <a:t>game theory </a:t>
              </a:r>
              <a:r>
                <a:rPr lang="en-US" sz="2000" dirty="0">
                  <a:solidFill>
                    <a:schemeClr val="bg1"/>
                  </a:solidFill>
                </a:rPr>
                <a:t>to mathematically analyze oligopoly behavior.</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analyzes situations in which players must make decisions and then receive payoffs based on what other players decide to do.</a:t>
              </a:r>
            </a:p>
          </p:txBody>
        </p:sp>
      </p:grpSp>
      <p:grpSp>
        <p:nvGrpSpPr>
          <p:cNvPr id="23" name="Group 22">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prisoner's dilemma </a:t>
              </a:r>
              <a:r>
                <a:rPr lang="en-US" sz="2000" dirty="0">
                  <a:solidFill>
                    <a:schemeClr val="bg1"/>
                  </a:solidFill>
                </a:rPr>
                <a:t>is a scenario in which the gains from cooperation are larger than the rewards from pursuing self-interest.</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The story behind the prisoner’s dilemma goes like this: </a:t>
            </a:r>
          </a:p>
          <a:p>
            <a:endParaRPr lang="en-US" sz="2000" dirty="0">
              <a:solidFill>
                <a:schemeClr val="bg1"/>
              </a:solidFill>
              <a:ea typeface="Cambria Math" panose="02040503050406030204" pitchFamily="18" charset="0"/>
            </a:endParaRPr>
          </a:p>
          <a:p>
            <a:r>
              <a:rPr lang="en-US" sz="2000" dirty="0">
                <a:solidFill>
                  <a:schemeClr val="bg1"/>
                </a:solidFill>
                <a:ea typeface="Cambria Math" panose="02040503050406030204" pitchFamily="18" charset="0"/>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65866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Prisoner’s Dilemma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1898845651"/>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 years, B gets 2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8 years, B gets 1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 year, B gets 8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5 years B gets 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4" y="5338631"/>
            <a:ext cx="1292772" cy="707886"/>
          </a:xfrm>
          <a:prstGeom prst="rect">
            <a:avLst/>
          </a:prstGeom>
          <a:noFill/>
        </p:spPr>
        <p:txBody>
          <a:bodyPr wrap="square" rtlCol="0">
            <a:spAutoFit/>
          </a:bodyPr>
          <a:lstStyle/>
          <a:p>
            <a:pPr algn="ctr"/>
            <a:r>
              <a:rPr lang="en-US" sz="2000" b="1" dirty="0"/>
              <a:t>PRISONER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647794" y="3556197"/>
            <a:ext cx="1699608" cy="400110"/>
          </a:xfrm>
          <a:prstGeom prst="rect">
            <a:avLst/>
          </a:prstGeom>
          <a:noFill/>
        </p:spPr>
        <p:txBody>
          <a:bodyPr wrap="square" rtlCol="0">
            <a:spAutoFit/>
          </a:bodyPr>
          <a:lstStyle/>
          <a:p>
            <a:r>
              <a:rPr lang="en-US" sz="2000" b="1" dirty="0"/>
              <a:t>PRISONER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spTree>
    <p:extLst>
      <p:ext uri="{BB962C8B-B14F-4D97-AF65-F5344CB8AC3E}">
        <p14:creationId xmlns:p14="http://schemas.microsoft.com/office/powerpoint/2010/main" val="1529109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2296</Words>
  <Application>Microsoft Office PowerPoint</Application>
  <PresentationFormat>Widescreen</PresentationFormat>
  <Paragraphs>166</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44</cp:revision>
  <dcterms:created xsi:type="dcterms:W3CDTF">2017-06-16T13:06:21Z</dcterms:created>
  <dcterms:modified xsi:type="dcterms:W3CDTF">2023-08-03T17:39:44Z</dcterms:modified>
</cp:coreProperties>
</file>