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0"/>
  </p:notesMasterIdLst>
  <p:sldIdLst>
    <p:sldId id="256" r:id="rId3"/>
    <p:sldId id="367" r:id="rId4"/>
    <p:sldId id="368" r:id="rId5"/>
    <p:sldId id="369" r:id="rId6"/>
    <p:sldId id="289" r:id="rId7"/>
    <p:sldId id="290" r:id="rId8"/>
    <p:sldId id="291" r:id="rId9"/>
    <p:sldId id="292" r:id="rId10"/>
    <p:sldId id="293" r:id="rId11"/>
    <p:sldId id="294" r:id="rId12"/>
    <p:sldId id="295" r:id="rId13"/>
    <p:sldId id="296" r:id="rId14"/>
    <p:sldId id="370" r:id="rId15"/>
    <p:sldId id="364" r:id="rId16"/>
    <p:sldId id="371" r:id="rId17"/>
    <p:sldId id="372" r:id="rId18"/>
    <p:sldId id="257" r:id="rId19"/>
    <p:sldId id="373" r:id="rId20"/>
    <p:sldId id="374" r:id="rId21"/>
    <p:sldId id="375" r:id="rId22"/>
    <p:sldId id="376" r:id="rId23"/>
    <p:sldId id="377" r:id="rId24"/>
    <p:sldId id="378" r:id="rId25"/>
    <p:sldId id="379" r:id="rId26"/>
    <p:sldId id="380" r:id="rId27"/>
    <p:sldId id="381" r:id="rId28"/>
    <p:sldId id="366" r:id="rId29"/>
    <p:sldId id="382" r:id="rId30"/>
    <p:sldId id="383" r:id="rId31"/>
    <p:sldId id="384" r:id="rId32"/>
    <p:sldId id="302" r:id="rId33"/>
    <p:sldId id="365" r:id="rId34"/>
    <p:sldId id="385" r:id="rId35"/>
    <p:sldId id="303" r:id="rId36"/>
    <p:sldId id="310" r:id="rId37"/>
    <p:sldId id="311" r:id="rId38"/>
    <p:sldId id="312" r:id="rId39"/>
    <p:sldId id="313" r:id="rId40"/>
    <p:sldId id="314" r:id="rId41"/>
    <p:sldId id="315" r:id="rId42"/>
    <p:sldId id="308" r:id="rId43"/>
    <p:sldId id="386" r:id="rId44"/>
    <p:sldId id="387" r:id="rId45"/>
    <p:sldId id="388" r:id="rId46"/>
    <p:sldId id="389" r:id="rId47"/>
    <p:sldId id="390" r:id="rId48"/>
    <p:sldId id="297" r:id="rId49"/>
    <p:sldId id="391" r:id="rId50"/>
    <p:sldId id="392" r:id="rId51"/>
    <p:sldId id="393" r:id="rId52"/>
    <p:sldId id="394" r:id="rId53"/>
    <p:sldId id="395" r:id="rId54"/>
    <p:sldId id="298" r:id="rId55"/>
    <p:sldId id="396" r:id="rId56"/>
    <p:sldId id="397" r:id="rId57"/>
    <p:sldId id="398" r:id="rId58"/>
    <p:sldId id="278"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5343" autoAdjust="0"/>
  </p:normalViewPr>
  <p:slideViewPr>
    <p:cSldViewPr snapToGrid="0">
      <p:cViewPr varScale="1">
        <p:scale>
          <a:sx n="94" d="100"/>
          <a:sy n="94"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antitrust laws, calculate concentration ratios, calculate the Herfindahl-Hirschman Index (HHI), and evaluate methods of antitrust regulation.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49827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approach to measuring industry concentration is called the Herfindahl-Hirschman Index or HHI. We calculate HHI by summing the squares of the market share of each firm in the industry. In this case, the HHI is sixteen squared plus ten squared, plus eight squared, plus six squared times seven, plus three squared times eight, which equals 744.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611141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merger would result in an HHI of less than 1,000, the FTC would probably approve it. If a merger would result in an HHI of more than 1,800, the FTC would probably challenge it. If a merger would result in an HHI between 1,000 and 1,800, the FTC would scrutinize the plan and make a case-by-case decision.</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774491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four-firm concentration ratio and the Herfindahl-Hirschman index share some weaknesses. They assume the "market" under discussion is well-defined, and the only question is measuring how sales are divided in that market. They assume a broad measure of concentration in the market is enough to make a decision about the effects of a merger. In response to these two problems, the antitrust regulators have been changing their approach in recent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2599374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has changed the market boundaries. The Federal Trade Commission has begun to look less at market share and more at the data on actual competition between businesses. The new approach to antitrust regulation involves detailed analysis of specific markets and companies. Now, statistical tools and real-world evidence estimate the demand and supply curves that the firms who are proposing a merger face.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813939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who receive patents are legally given the right to earn above-average profits for a time to reward and encourage innovation.</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antitrust laws reach beyond blocking mergers that would reduce competition to include a wide array of anticompetitive practices. For example, it is illegal for competitors to form a cartel to collude to make pricing and output decisions as if they were a monopoly firm. Under U.S. antitrust laws, monopoly itself is not illegal. For example, the law explicitly allows a firm to earn higher-than-normal profits for a time as a reward for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Antitrust law includes rules against restrictive practices—practices that do not involve outright agreements to raise price or to reduce the quantity produced but might have the effect of reducing competition. Antitrust cases involving restrictive practices are often controversial because they delve into specific contracts or agreements between firms that are allowed in some cases but not in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Product manufacturers often sell to a group of dealers who then sell to the general public. A minimum resale price maintenance agreement would require the dealers to sell for at least a certain minimum price. A minimum price contract is illegal because it would restrict competition among dealers.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989784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manufacturer is legally allowed to "suggest" minimum prices and to stop selling to dealers that undercut prices. This basically serves as a minimum resale price maintenance agreement, but disguised as a legal suggestion.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017338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An exclusive dealing agreement between a manufacturer and a dealer can be legal or illegal. It is legal if the purpose of the contract is to encourage competition between dealers. Exclusive deals may also limit competition. If a retailer obtained exclusive rights to be the sole distributor of a good, this exclusive contract would have an anticompetitive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Large corporations, such as the natural gas producer Kinder Morgan, can bring economies of scale to the marketplace. Will that benefit consumers, or is more competition better?</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Bundling is where a firm sells two or more products as one. Bundling can offer an advantage for consumers by allowing them to acquire multiple products or services for a better price. For example, consider an internet, home phone, and cable package through a cable company.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28956299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 example of bundling is if a store sold several household appliances together at a lower price than if all items were purchased individually.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5254124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Predatory pricing </a:t>
            </a:r>
            <a:r>
              <a:rPr lang="en-US" sz="1200" dirty="0">
                <a:solidFill>
                  <a:schemeClr val="bg1"/>
                </a:solidFill>
              </a:rPr>
              <a:t>occurs when the existing firm reacts to a new firm by dropping prices very low until the new firm is driven out of the market, at which point the existing firm raises prices again.</a:t>
            </a:r>
            <a:r>
              <a:rPr lang="en-US" sz="1200" kern="1200" dirty="0">
                <a:solidFill>
                  <a:schemeClr val="tx1"/>
                </a:solidFill>
                <a:effectLst/>
                <a:latin typeface="+mn-lt"/>
                <a:ea typeface="+mn-ea"/>
                <a:cs typeface="+mn-cs"/>
              </a:rPr>
              <a:t> This pattern of pricing is aimed at deterring new firms from entering the market. In practice, it can be hard to figure out when pricing is predatory or just market competition.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dirty="0"/>
          </a:p>
        </p:txBody>
      </p:sp>
    </p:spTree>
    <p:extLst>
      <p:ext uri="{BB962C8B-B14F-4D97-AF65-F5344CB8AC3E}">
        <p14:creationId xmlns:p14="http://schemas.microsoft.com/office/powerpoint/2010/main" val="1376804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8506412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restrictive practices is continually evolving as firms seek new ways to earn profits and government regulators define what’s permissible. Of course, laws are most useful and fair when firms know what they are in advance, but when it comes to restrictive practices, the law is always evolving. Additionally, since the law is open to interpretation, struggling firms could accuse successful firms of anticompetitive restrictive practices and try to win through government regulation what they’ve failed to accomplish in the market. </a:t>
            </a:r>
            <a:r>
              <a:rPr lang="en-US" b="0" i="0" dirty="0">
                <a:solidFill>
                  <a:srgbClr val="4D4D4D"/>
                </a:solidFill>
                <a:effectLst/>
                <a:latin typeface="Times New Roman" panose="02020603050405020304" pitchFamily="18" charset="0"/>
              </a:rPr>
              <a:t>Officials at the Federal Trade Commission and the Department of Justice are, of course, aware of these issues, but there is no easy way to resolve them.</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3611215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Most true monopolies today in the U.S. are regulated, natural monopolies. A natural monopoly poses a difficult challenge for competition policy because the structure of costs and demand makes competition unlikely or costly. A natural monopoly arises when average costs are declining over the range of production that satisfies market demand. This typically happens when fixed costs are large relative to variable costs. As a result, one firm is able to supply the total quantity demanded in the market at a lower cost than two or more firms could, so splitting up the natural monopoly would raise the average cost of production and force customers to pay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your local water company. Why is there only one water company providing water services in your community instead of having multiple water companies from which to choose for your service?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4833604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your local water company. Why is there only one water company providing water services in your community instead of having multiple water companies from which to choose for your service? Water is an example of a public utility that is a natural monopoly. There is a large up-front infrastructure (fixed) cost. Once the infrastructure is in place, the marginal cost of adding a customer to the water service is relatively low. However, due to the high set up (infrastructure) costs, the more customers the water company has, the more it can spread out that cost. As such, the average costs decline as more and more output is produced for the added customers. This means that it will be hard to have competition. Moreover, having multiple water companies compete would mean an unnecessary</a:t>
            </a:r>
          </a:p>
          <a:p>
            <a:r>
              <a:rPr lang="en-US" dirty="0"/>
              <a:t>duplication of resources exists as each company would run its own set of pipes in the same community to supply water. This is inefficient. As a result, it is rational to have a single firm for this public utility.</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230108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the three important lessons on the theory of the firm: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 Competition is a good thing because it provides consumers with lower prices and a variety of innovative products.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 Large-scale production can dramatically lower average costs.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3. Markets in the real world are rarely perfectly competitive.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natural monopoly has a market demand curve that cuts through the downward-sloping portion of the average cost curve. A natural monopoly will maximize profits by producing at the quantity where MR=MC and by then looking to the market demand curve to see what price to charge.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several ways to regulate a natural monopoly: leave the monopoly alone, split the company into smaller companies, promoting competition, and regulate the industry by setting price and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873348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monopoly is left alone, it will follow its normal approach to maximizing profits. Since the price the monopoly chooses is above the average cost curve, the natural monopoly will earn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813819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monopoly is left alone, it will follow its normal approach to maximizing profits. Since the price a monopoly chooses is above the average cost curve, the natural monopoly will earn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29204480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outcome arises if antitrust authorities decide to divide the company so that the new firms can compete. With a downward-sloping average cost curve, two smaller firms will always have higher average costs of production than one larger firm. If one firm grows larger than another, it will have lower average costs and may be able to drive its competitor out of the market. Alternatively, two firms in a market may discover subtle ways of coordinating their behavior and keeping prices high.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13411164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third alternative is that regulators may decide to set prices and quantities produced for this industry. An example would be if the regulator requires that the firm produce the quantity of output where marginal cost crosses the demand curve. This requires price to be set equal to MC, which is what would occur in a perfectly competitive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6452061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more plausible option for the regulator would be to set the price where AC crosses the demand curve. This lets the monopoly charge enough to cover its average costs and earn a normal rate of profit so that it can continue operating. It also prevents the firm from raising prices and earning abnormally high monopoly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1919514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Cost-plus regulation refers to when regulators permit a regulated firm to cover its costs and to make a normal level of profit. Firms have little incentive to control costs. Price cap regulation refers to when the regulator sets a price that a firm cannot exceed over the next few years. Firms have an incentive to try to lower cost to increase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Across the United States, governments at all levels have regulated prices in a wide range of industries. In some industries with characteristics of a natural monopoly, like water and electricity, economic theory allows for regulation. However, once politicians are given a basis to intervene in markets and choose prices and quantities, it’s hard to know where to stop.</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3508205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Governments at all levels across the United States have regulated prices in a wide range of industries. In some industries, like water and electricity, that have natural monopoly characteristics, economic theory allows for regulation. However, once politicians are given a basis to intervene in markets and choose prices and quantities, it is hard to know where to stop.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corporate merger occurs when two separate firms combine to become a single firm. An acquisition occurs when one firm purchases another. An acquisition may not look like a merger since the newly purchased firm may continue to operate under its former company name. Mergers can also be lateral, where two firms of similar sizes combine to become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Beginning in the 1970s, it became clear to policymakers of all political leanings that the existing price regulation was not working well. The U.S. carried out a great policy experiment of deregulation, removing government controls across many industries. Deregulation includes removing government control over price and quantity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0287225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difficulty with government price regulation is what economists call regulatory capture. Occurs when firms that are supposedly regulated end up playing a large role in setting the regulations that they will follow.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40513407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19520378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It is easy for regulators to poorly represent consumers. The result of regulatory capture is that government price regulation can often become a way for existing competitors to work together. Competitors may reduce output, keep prices high, and limit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Deregulation, both of airlines and of other industries, has its negatives. The greater pressure of competition leads to entry and exit. When firms go bankrupt or contract substantially in size, they lay off workers who must find other jobs.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Major accounting scandals involving prominent corporations such as Enron and Tyco International led to the Sarbanes-Oxley Act in 2002. The government designed Sarbanes-Oxley to increase confidence in financial information provided by public corporations to protect investors from accounting fraud.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Great Recession, which began in late 2007, was caused at least in part by a global financial crisis, which began in the United States. The key component of the crisis was the creation and subsequent failure of several types of financial assets, like CMOs and CDSs. Collateralized mortgage obligations (CMOs) are a type of mortgage-backed security. Credit default swaps (CDSs) are insurance contracts on assets like CMOs that provide payoff even if the holder does not own the CMO.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response to the financial crisis was the Dodd-Frank Act, which majorly attempted to reform the financial system. As noted on dodd-frant.com: </a:t>
            </a:r>
            <a:r>
              <a:rPr lang="en-US" sz="1200" i="1" dirty="0">
                <a:solidFill>
                  <a:schemeClr val="bg1"/>
                </a:solidFill>
              </a:rPr>
              <a:t>To promote the financial stability of the United States by improving accountability and transparency in the financial system, to end "too big to fail," to protect the American taxpayer by ending bailouts, [and] to protect consumers from abusive financial services practices.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25898737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Sarbanes-Oxley Act was designed to increase confidence in financial information provide by public corporations. The Dodd-Frank Act was designed to improve accountability and transparency in the financial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12400753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386702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a merger combines two firms into one, it can reduce the extent of competition between firms. When two large U.S. firms announce a merger or acquisition, they must notify the U.S. Federal Trade Commission (FTC). The laws that give government the power to block certain mergers, and even in some cases to break up large firms into smaller ones, are called antitrust laws.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government approves most proposed mergers. In a market-oriented economy, firms have the freedom to make their own choices. Private firms generally have the freedom to: to expand or reduce production; set the price they choose; open new factories or sales facilities or close them; hire workers or to lay them off; and start selling new products or stop selling existing ones. If the owners want to acquire a firm, be acquired, or merge with another firm, this decision is just one of many that firms are free to make.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Mergers that lessen competition can lead to problems for consumers: Higher prices &amp; reduced availability of goods and services. Lower quality products and less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Regulators have struggled for decades to measure the degree of monopoly power in an industry. An early tool was the concentration ratio, which measures the combined market share of the top firms in an industry. A firm’s market share is its proportion of total sales in a particular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four-firm concentration ratio is calculated by adding the market shares of the four largest firms: in this case, 16+10+8+6=40. We do not consider this concentration ratio especially high because the largest four firms have less than half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711019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3081819"/>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Corporate Mergers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7066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Herfindahl-Hirschman Index (HHI)</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27EFFB16-87C6-4CD2-8632-24C7FA9E0A9B}"/>
              </a:ext>
            </a:extLst>
          </p:cNvPr>
          <p:cNvSpPr/>
          <p:nvPr/>
        </p:nvSpPr>
        <p:spPr>
          <a:xfrm>
            <a:off x="2406472" y="1330836"/>
            <a:ext cx="7379072" cy="707886"/>
          </a:xfrm>
          <a:prstGeom prst="rect">
            <a:avLst/>
          </a:prstGeom>
        </p:spPr>
        <p:txBody>
          <a:bodyPr wrap="none">
            <a:spAutoFit/>
          </a:bodyPr>
          <a:lstStyle/>
          <a:p>
            <a:pPr algn="ctr"/>
            <a:r>
              <a:rPr lang="en-US" sz="4000" b="1" dirty="0">
                <a:solidFill>
                  <a:schemeClr val="bg1"/>
                </a:solidFill>
              </a:rPr>
              <a:t>Herfindahl-Hirschman Index (HHI)</a:t>
            </a:r>
            <a:endParaRPr lang="en-US" sz="4000" dirty="0">
              <a:solidFill>
                <a:schemeClr val="bg1"/>
              </a:solidFill>
            </a:endParaRP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1BD2E40B-34F2-4BA6-BD60-BEB878A31986}"/>
                  </a:ext>
                </a:extLst>
              </p:cNvPr>
              <p:cNvSpPr txBox="1"/>
              <p:nvPr/>
            </p:nvSpPr>
            <p:spPr>
              <a:xfrm>
                <a:off x="3295358" y="5953920"/>
                <a:ext cx="560127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 </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16</m:t>
                          </m:r>
                        </m:e>
                        <m:sup>
                          <m:r>
                            <a:rPr lang="en-US" sz="2400" b="0" i="1" smtClean="0">
                              <a:latin typeface="Cambria Math" panose="02040503050406030204" pitchFamily="18" charset="0"/>
                            </a:rPr>
                            <m:t>2</m:t>
                          </m:r>
                        </m:sup>
                      </m:sSup>
                      <m:r>
                        <a:rPr lang="en-US" sz="2400" i="1">
                          <a:latin typeface="Cambria Math" panose="02040503050406030204" pitchFamily="18" charset="0"/>
                        </a:rPr>
                        <m:t>+ </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10</m:t>
                          </m:r>
                        </m:e>
                        <m:sup>
                          <m:r>
                            <a:rPr lang="en-US" sz="2400" b="0" i="1" smtClean="0">
                              <a:latin typeface="Cambria Math" panose="02040503050406030204" pitchFamily="18" charset="0"/>
                            </a:rPr>
                            <m:t>2</m:t>
                          </m:r>
                        </m:sup>
                      </m:sSup>
                      <m:r>
                        <a:rPr lang="en-US" sz="2400" i="1">
                          <a:latin typeface="Cambria Math" panose="02040503050406030204" pitchFamily="18" charset="0"/>
                        </a:rPr>
                        <m:t> + </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8</m:t>
                          </m:r>
                        </m:e>
                        <m:sup>
                          <m:r>
                            <a:rPr lang="en-US" sz="2400" b="0" i="1" smtClean="0">
                              <a:latin typeface="Cambria Math" panose="02040503050406030204" pitchFamily="18" charset="0"/>
                            </a:rPr>
                            <m:t>2</m:t>
                          </m:r>
                        </m:sup>
                      </m:sSup>
                      <m:r>
                        <a:rPr lang="en-US" sz="2400" i="1">
                          <a:latin typeface="Cambria Math" panose="02040503050406030204" pitchFamily="18" charset="0"/>
                        </a:rPr>
                        <m:t> +</m:t>
                      </m:r>
                      <m:r>
                        <a:rPr lang="en-US" sz="2400" b="0" i="1" smtClean="0">
                          <a:latin typeface="Cambria Math" panose="02040503050406030204" pitchFamily="18" charset="0"/>
                        </a:rPr>
                        <m:t>7</m:t>
                      </m:r>
                      <m:d>
                        <m:dPr>
                          <m:ctrlPr>
                            <a:rPr lang="en-US" sz="2400" b="0" i="1" smtClean="0">
                              <a:latin typeface="Cambria Math" panose="02040503050406030204" pitchFamily="18" charset="0"/>
                            </a:rPr>
                          </m:ctrlPr>
                        </m:dPr>
                        <m:e>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6</m:t>
                              </m:r>
                            </m:e>
                            <m:sup>
                              <m:r>
                                <a:rPr lang="en-US" sz="2400" b="0" i="1" smtClean="0">
                                  <a:latin typeface="Cambria Math" panose="02040503050406030204" pitchFamily="18" charset="0"/>
                                </a:rPr>
                                <m:t>2</m:t>
                              </m:r>
                            </m:sup>
                          </m:sSup>
                        </m:e>
                      </m:d>
                      <m:r>
                        <a:rPr lang="en-US" sz="2400" b="0" i="1" smtClean="0">
                          <a:latin typeface="Cambria Math" panose="02040503050406030204" pitchFamily="18" charset="0"/>
                        </a:rPr>
                        <m:t>+8(</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3</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r>
                        <a:rPr lang="en-US" sz="2400" i="1">
                          <a:latin typeface="Cambria Math" panose="02040503050406030204" pitchFamily="18" charset="0"/>
                        </a:rPr>
                        <m:t> =</m:t>
                      </m:r>
                      <m:r>
                        <a:rPr lang="en-US" sz="2400" b="0" i="1" smtClean="0">
                          <a:latin typeface="Cambria Math" panose="02040503050406030204" pitchFamily="18" charset="0"/>
                        </a:rPr>
                        <m:t>744</m:t>
                      </m:r>
                    </m:oMath>
                  </m:oMathPara>
                </a14:m>
                <a:endParaRPr lang="en-US" sz="2400" dirty="0"/>
              </a:p>
            </p:txBody>
          </p:sp>
        </mc:Choice>
        <mc:Fallback xmlns="">
          <p:sp>
            <p:nvSpPr>
              <p:cNvPr id="10" name="TextBox 9">
                <a:extLst>
                  <a:ext uri="{FF2B5EF4-FFF2-40B4-BE49-F238E27FC236}">
                    <a16:creationId xmlns:a16="http://schemas.microsoft.com/office/drawing/2014/main" id="{1BD2E40B-34F2-4BA6-BD60-BEB878A31986}"/>
                  </a:ext>
                </a:extLst>
              </p:cNvPr>
              <p:cNvSpPr txBox="1">
                <a:spLocks noRot="1" noChangeAspect="1" noMove="1" noResize="1" noEditPoints="1" noAdjustHandles="1" noChangeArrowheads="1" noChangeShapeType="1" noTextEdit="1"/>
              </p:cNvSpPr>
              <p:nvPr/>
            </p:nvSpPr>
            <p:spPr>
              <a:xfrm>
                <a:off x="3295358" y="5953920"/>
                <a:ext cx="5601277" cy="369332"/>
              </a:xfrm>
              <a:prstGeom prst="rect">
                <a:avLst/>
              </a:prstGeom>
              <a:blipFill>
                <a:blip r:embed="rId3"/>
                <a:stretch>
                  <a:fillRect t="-1667" r="-980" b="-35000"/>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A7EC2D2A-572B-4951-B4B3-236D06CEBF8B}"/>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706B31B5-8B10-4289-B14E-82458EEEC6D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79A372B-7548-446C-BC82-41D6683AE32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approach to measuring industry concentration is called the </a:t>
              </a:r>
              <a:r>
                <a:rPr lang="en-US" sz="2000" b="1" dirty="0">
                  <a:solidFill>
                    <a:schemeClr val="bg1"/>
                  </a:solidFill>
                </a:rPr>
                <a:t>Herfindahl-Hirschman Index (HHI).</a:t>
              </a:r>
            </a:p>
          </p:txBody>
        </p:sp>
      </p:grpSp>
      <p:grpSp>
        <p:nvGrpSpPr>
          <p:cNvPr id="14" name="Group 13">
            <a:extLst>
              <a:ext uri="{FF2B5EF4-FFF2-40B4-BE49-F238E27FC236}">
                <a16:creationId xmlns:a16="http://schemas.microsoft.com/office/drawing/2014/main" id="{4734FC39-A08B-401A-BD55-64B5C4767C1E}"/>
              </a:ext>
            </a:extLst>
          </p:cNvPr>
          <p:cNvGrpSpPr/>
          <p:nvPr/>
        </p:nvGrpSpPr>
        <p:grpSpPr>
          <a:xfrm>
            <a:off x="2066918" y="2492996"/>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36852DB7-179A-43E0-A953-2739E571CB3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32F3F8D-6BF9-42B7-A3E3-8D4DC87C3932}"/>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HHI is calculated by summing the squares of the market share of each firm in the industry.</a:t>
              </a:r>
            </a:p>
          </p:txBody>
        </p:sp>
      </p:grpSp>
      <p:graphicFrame>
        <p:nvGraphicFramePr>
          <p:cNvPr id="20" name="Table 19">
            <a:extLst>
              <a:ext uri="{FF2B5EF4-FFF2-40B4-BE49-F238E27FC236}">
                <a16:creationId xmlns:a16="http://schemas.microsoft.com/office/drawing/2014/main" id="{2994F708-34BA-4FEF-9AAD-12033A4E3A2B}"/>
              </a:ext>
            </a:extLst>
          </p:cNvPr>
          <p:cNvGraphicFramePr>
            <a:graphicFrameLocks noGrp="1"/>
          </p:cNvGraphicFramePr>
          <p:nvPr>
            <p:extLst>
              <p:ext uri="{D42A27DB-BD31-4B8C-83A1-F6EECF244321}">
                <p14:modId xmlns:p14="http://schemas.microsoft.com/office/powerpoint/2010/main" val="313135844"/>
              </p:ext>
            </p:extLst>
          </p:nvPr>
        </p:nvGraphicFramePr>
        <p:xfrm>
          <a:off x="1719004" y="3478028"/>
          <a:ext cx="8753987" cy="2225040"/>
        </p:xfrm>
        <a:graphic>
          <a:graphicData uri="http://schemas.openxmlformats.org/drawingml/2006/table">
            <a:tbl>
              <a:tblPr bandRow="1">
                <a:tableStyleId>{F2DE63D5-997A-4646-A377-4702673A728D}</a:tableStyleId>
              </a:tblPr>
              <a:tblGrid>
                <a:gridCol w="5488891">
                  <a:extLst>
                    <a:ext uri="{9D8B030D-6E8A-4147-A177-3AD203B41FA5}">
                      <a16:colId xmlns:a16="http://schemas.microsoft.com/office/drawing/2014/main" val="848116773"/>
                    </a:ext>
                  </a:extLst>
                </a:gridCol>
                <a:gridCol w="3265096">
                  <a:extLst>
                    <a:ext uri="{9D8B030D-6E8A-4147-A177-3AD203B41FA5}">
                      <a16:colId xmlns:a16="http://schemas.microsoft.com/office/drawing/2014/main" val="3764469497"/>
                    </a:ext>
                  </a:extLst>
                </a:gridCol>
              </a:tblGrid>
              <a:tr h="370840">
                <a:tc>
                  <a:txBody>
                    <a:bodyPr/>
                    <a:lstStyle/>
                    <a:p>
                      <a:pPr algn="ctr"/>
                      <a:r>
                        <a:rPr lang="en-US" dirty="0"/>
                        <a:t>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Market Shares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2944423"/>
                  </a:ext>
                </a:extLst>
              </a:tr>
              <a:tr h="370840">
                <a:tc>
                  <a:txBody>
                    <a:bodyPr/>
                    <a:lstStyle/>
                    <a:p>
                      <a:pPr algn="ctr"/>
                      <a:r>
                        <a:rPr lang="en-US" dirty="0"/>
                        <a:t>Smooth as Glass Repair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834606"/>
                  </a:ext>
                </a:extLst>
              </a:tr>
              <a:tr h="370840">
                <a:tc>
                  <a:txBody>
                    <a:bodyPr/>
                    <a:lstStyle/>
                    <a:p>
                      <a:pPr algn="ctr"/>
                      <a:r>
                        <a:rPr lang="en-US" dirty="0"/>
                        <a:t>The Auto Glass Doctor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10%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6316979"/>
                  </a:ext>
                </a:extLst>
              </a:tr>
              <a:tr h="370840">
                <a:tc>
                  <a:txBody>
                    <a:bodyPr/>
                    <a:lstStyle/>
                    <a:p>
                      <a:pPr algn="ctr"/>
                      <a:r>
                        <a:rPr lang="en-US" dirty="0"/>
                        <a:t>Your Car Shield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8%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2441472"/>
                  </a:ext>
                </a:extLst>
              </a:tr>
              <a:tr h="370840">
                <a:tc>
                  <a:txBody>
                    <a:bodyPr/>
                    <a:lstStyle/>
                    <a:p>
                      <a:pPr algn="ctr"/>
                      <a:r>
                        <a:rPr lang="en-US" dirty="0"/>
                        <a:t>Seven firms that each have 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42%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2167249"/>
                  </a:ext>
                </a:extLst>
              </a:tr>
              <a:tr h="370840">
                <a:tc>
                  <a:txBody>
                    <a:bodyPr/>
                    <a:lstStyle/>
                    <a:p>
                      <a:pPr algn="ctr"/>
                      <a:r>
                        <a:rPr lang="en-US" dirty="0"/>
                        <a:t>Eight firms that each have 3%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24%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14584"/>
                  </a:ext>
                </a:extLst>
              </a:tr>
            </a:tbl>
          </a:graphicData>
        </a:graphic>
      </p:graphicFrame>
    </p:spTree>
    <p:extLst>
      <p:ext uri="{BB962C8B-B14F-4D97-AF65-F5344CB8AC3E}">
        <p14:creationId xmlns:p14="http://schemas.microsoft.com/office/powerpoint/2010/main" val="2395395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Herfindahl-Hirschman Index (HHI)</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2">
            <a:extLst>
              <a:ext uri="{FF2B5EF4-FFF2-40B4-BE49-F238E27FC236}">
                <a16:creationId xmlns:a16="http://schemas.microsoft.com/office/drawing/2014/main" id="{604C8217-A5FD-4EF9-85EC-7343D8091F4D}"/>
              </a:ext>
            </a:extLst>
          </p:cNvPr>
          <p:cNvGraphicFramePr>
            <a:graphicFrameLocks noGrp="1"/>
          </p:cNvGraphicFramePr>
          <p:nvPr>
            <p:extLst>
              <p:ext uri="{D42A27DB-BD31-4B8C-83A1-F6EECF244321}">
                <p14:modId xmlns:p14="http://schemas.microsoft.com/office/powerpoint/2010/main" val="1283982026"/>
              </p:ext>
            </p:extLst>
          </p:nvPr>
        </p:nvGraphicFramePr>
        <p:xfrm>
          <a:off x="1974054" y="3093290"/>
          <a:ext cx="8243890" cy="1371600"/>
        </p:xfrm>
        <a:graphic>
          <a:graphicData uri="http://schemas.openxmlformats.org/drawingml/2006/table">
            <a:tbl>
              <a:tblPr bandRow="1">
                <a:tableStyleId>{2D5ABB26-0587-4C30-8999-92F81FD0307C}</a:tableStyleId>
              </a:tblPr>
              <a:tblGrid>
                <a:gridCol w="4121945">
                  <a:extLst>
                    <a:ext uri="{9D8B030D-6E8A-4147-A177-3AD203B41FA5}">
                      <a16:colId xmlns:a16="http://schemas.microsoft.com/office/drawing/2014/main" val="1991989282"/>
                    </a:ext>
                  </a:extLst>
                </a:gridCol>
                <a:gridCol w="4121945">
                  <a:extLst>
                    <a:ext uri="{9D8B030D-6E8A-4147-A177-3AD203B41FA5}">
                      <a16:colId xmlns:a16="http://schemas.microsoft.com/office/drawing/2014/main" val="2744261461"/>
                    </a:ext>
                  </a:extLst>
                </a:gridCol>
              </a:tblGrid>
              <a:tr h="370840">
                <a:tc>
                  <a:txBody>
                    <a:bodyPr/>
                    <a:lstStyle/>
                    <a:p>
                      <a:pPr algn="r"/>
                      <a:r>
                        <a:rPr lang="en-US" sz="2400" dirty="0">
                          <a:solidFill>
                            <a:schemeClr val="tx1"/>
                          </a:solidFill>
                        </a:rPr>
                        <a:t>Less than 1,000</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dirty="0">
                          <a:solidFill>
                            <a:schemeClr val="tx1"/>
                          </a:solidFill>
                        </a:rPr>
                        <a:t>Generally approved</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9256280"/>
                  </a:ext>
                </a:extLst>
              </a:tr>
              <a:tr h="370840">
                <a:tc>
                  <a:txBody>
                    <a:bodyPr/>
                    <a:lstStyle/>
                    <a:p>
                      <a:pPr algn="r"/>
                      <a:r>
                        <a:rPr lang="en-US" sz="2400" dirty="0">
                          <a:solidFill>
                            <a:schemeClr val="tx1"/>
                          </a:solidFill>
                        </a:rPr>
                        <a:t>Between 1,000 and 1,800</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dirty="0">
                          <a:solidFill>
                            <a:schemeClr val="tx1"/>
                          </a:solidFill>
                        </a:rPr>
                        <a:t>Approved case-by-case</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5344223"/>
                  </a:ext>
                </a:extLst>
              </a:tr>
              <a:tr h="370840">
                <a:tc>
                  <a:txBody>
                    <a:bodyPr/>
                    <a:lstStyle/>
                    <a:p>
                      <a:pPr algn="r"/>
                      <a:r>
                        <a:rPr lang="en-US" sz="2400" dirty="0">
                          <a:solidFill>
                            <a:schemeClr val="tx1"/>
                          </a:solidFill>
                        </a:rPr>
                        <a:t>More than 1,800</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dirty="0">
                          <a:solidFill>
                            <a:schemeClr val="tx1"/>
                          </a:solidFill>
                        </a:rPr>
                        <a:t>Generally challenged</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5659035"/>
                  </a:ext>
                </a:extLst>
              </a:tr>
            </a:tbl>
          </a:graphicData>
        </a:graphic>
      </p:graphicFrame>
      <p:grpSp>
        <p:nvGrpSpPr>
          <p:cNvPr id="6" name="Group 5">
            <a:extLst>
              <a:ext uri="{FF2B5EF4-FFF2-40B4-BE49-F238E27FC236}">
                <a16:creationId xmlns:a16="http://schemas.microsoft.com/office/drawing/2014/main" id="{0DFC4CCE-00B4-42CA-AC0D-56EB74C15E37}"/>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FA924ECC-186C-492E-8C0B-3190196ED68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85916B-2A74-480D-B8F1-ADCE1EF136A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1980s, the FTC approved or challenged mergers based on the HHI value the merger was expected to cause.</a:t>
              </a:r>
              <a:endParaRPr lang="en-US" sz="2000" b="1" dirty="0">
                <a:solidFill>
                  <a:schemeClr val="bg1"/>
                </a:solidFill>
              </a:endParaRPr>
            </a:p>
          </p:txBody>
        </p:sp>
      </p:grpSp>
    </p:spTree>
    <p:extLst>
      <p:ext uri="{BB962C8B-B14F-4D97-AF65-F5344CB8AC3E}">
        <p14:creationId xmlns:p14="http://schemas.microsoft.com/office/powerpoint/2010/main" val="299987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Problems with Concentration Ratio and HHI</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834CD21-62F1-46CB-9A2B-2240AF8994A3}"/>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19AC1E7-1CB4-4DE4-9E0A-667FCF8403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64A68BD-BBD2-4F90-807A-67DC155941F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the four-firm concentration ratio and the Herfindahl-Hirschman index share some weaknesses.</a:t>
              </a:r>
            </a:p>
          </p:txBody>
        </p:sp>
      </p:grpSp>
      <p:grpSp>
        <p:nvGrpSpPr>
          <p:cNvPr id="8" name="Group 7">
            <a:extLst>
              <a:ext uri="{FF2B5EF4-FFF2-40B4-BE49-F238E27FC236}">
                <a16:creationId xmlns:a16="http://schemas.microsoft.com/office/drawing/2014/main" id="{705D38FF-0131-49BA-B281-F7B208874887}"/>
              </a:ext>
            </a:extLst>
          </p:cNvPr>
          <p:cNvGrpSpPr/>
          <p:nvPr/>
        </p:nvGrpSpPr>
        <p:grpSpPr>
          <a:xfrm>
            <a:off x="2066918" y="2492996"/>
            <a:ext cx="8058157" cy="806935"/>
            <a:chOff x="542920" y="1736761"/>
            <a:chExt cx="8058157" cy="806935"/>
          </a:xfrm>
          <a:solidFill>
            <a:srgbClr val="627981"/>
          </a:solidFill>
        </p:grpSpPr>
        <p:sp>
          <p:nvSpPr>
            <p:cNvPr id="9" name="Rectangle 8">
              <a:extLst>
                <a:ext uri="{FF2B5EF4-FFF2-40B4-BE49-F238E27FC236}">
                  <a16:creationId xmlns:a16="http://schemas.microsoft.com/office/drawing/2014/main" id="{F5FCA59A-B9C2-4A6A-BBD1-100380FDB1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9506497D-9EBA-4645-858C-C5442513078A}"/>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assume the "market" under discussion is well-defined, and the only question is measuring how sales are divided in that market.</a:t>
              </a:r>
            </a:p>
          </p:txBody>
        </p:sp>
      </p:grpSp>
      <p:grpSp>
        <p:nvGrpSpPr>
          <p:cNvPr id="11" name="Group 10">
            <a:extLst>
              <a:ext uri="{FF2B5EF4-FFF2-40B4-BE49-F238E27FC236}">
                <a16:creationId xmlns:a16="http://schemas.microsoft.com/office/drawing/2014/main" id="{E6D7D30D-B93D-4F5E-BF31-EF43C85DB83B}"/>
              </a:ext>
            </a:extLst>
          </p:cNvPr>
          <p:cNvGrpSpPr/>
          <p:nvPr/>
        </p:nvGrpSpPr>
        <p:grpSpPr>
          <a:xfrm>
            <a:off x="2066917" y="3405080"/>
            <a:ext cx="8058158" cy="806935"/>
            <a:chOff x="542919" y="1736761"/>
            <a:chExt cx="8058158" cy="806935"/>
          </a:xfrm>
          <a:solidFill>
            <a:srgbClr val="627981"/>
          </a:solidFill>
        </p:grpSpPr>
        <p:sp>
          <p:nvSpPr>
            <p:cNvPr id="12" name="Rectangle 11">
              <a:extLst>
                <a:ext uri="{FF2B5EF4-FFF2-40B4-BE49-F238E27FC236}">
                  <a16:creationId xmlns:a16="http://schemas.microsoft.com/office/drawing/2014/main" id="{21BA5051-6B1B-4AFA-AFF5-E4A43F1BA6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4C710514-58B6-4388-B24C-AD2A158D7448}"/>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assume a broad measure of concentration in the market is enough to make a decision about the effects of a merger.</a:t>
              </a:r>
            </a:p>
          </p:txBody>
        </p:sp>
      </p:grpSp>
      <p:grpSp>
        <p:nvGrpSpPr>
          <p:cNvPr id="14" name="Group 13">
            <a:extLst>
              <a:ext uri="{FF2B5EF4-FFF2-40B4-BE49-F238E27FC236}">
                <a16:creationId xmlns:a16="http://schemas.microsoft.com/office/drawing/2014/main" id="{2EF902AE-923E-4FF2-866B-A512BB09E8FB}"/>
              </a:ext>
            </a:extLst>
          </p:cNvPr>
          <p:cNvGrpSpPr/>
          <p:nvPr/>
        </p:nvGrpSpPr>
        <p:grpSpPr>
          <a:xfrm>
            <a:off x="2066917" y="4313530"/>
            <a:ext cx="8058158" cy="806935"/>
            <a:chOff x="542919" y="1736761"/>
            <a:chExt cx="8058158" cy="806935"/>
          </a:xfrm>
          <a:solidFill>
            <a:srgbClr val="627981"/>
          </a:solidFill>
        </p:grpSpPr>
        <p:sp>
          <p:nvSpPr>
            <p:cNvPr id="15" name="Rectangle 14">
              <a:extLst>
                <a:ext uri="{FF2B5EF4-FFF2-40B4-BE49-F238E27FC236}">
                  <a16:creationId xmlns:a16="http://schemas.microsoft.com/office/drawing/2014/main" id="{8A142034-CB8D-4815-862C-3CE0868E4E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4775F3D-34B7-4D7B-9920-03CE4E0F5CD4}"/>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response to these two problems, the antitrust regulators have been changing their approach in recent decades.</a:t>
              </a:r>
            </a:p>
          </p:txBody>
        </p:sp>
      </p:grpSp>
    </p:spTree>
    <p:extLst>
      <p:ext uri="{BB962C8B-B14F-4D97-AF65-F5344CB8AC3E}">
        <p14:creationId xmlns:p14="http://schemas.microsoft.com/office/powerpoint/2010/main" val="3801011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New Directions for Antitrust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834CD21-62F1-46CB-9A2B-2240AF8994A3}"/>
              </a:ext>
            </a:extLst>
          </p:cNvPr>
          <p:cNvGrpSpPr/>
          <p:nvPr/>
        </p:nvGrpSpPr>
        <p:grpSpPr>
          <a:xfrm>
            <a:off x="2066914" y="1580912"/>
            <a:ext cx="8058162" cy="806935"/>
            <a:chOff x="542915" y="1736761"/>
            <a:chExt cx="8058162" cy="806935"/>
          </a:xfrm>
          <a:solidFill>
            <a:srgbClr val="627981"/>
          </a:solidFill>
        </p:grpSpPr>
        <p:sp>
          <p:nvSpPr>
            <p:cNvPr id="6" name="Rectangle 5">
              <a:extLst>
                <a:ext uri="{FF2B5EF4-FFF2-40B4-BE49-F238E27FC236}">
                  <a16:creationId xmlns:a16="http://schemas.microsoft.com/office/drawing/2014/main" id="{019AC1E7-1CB4-4DE4-9E0A-667FCF8403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64A68BD-BBD2-4F90-807A-67DC155941F2}"/>
                </a:ext>
              </a:extLst>
            </p:cNvPr>
            <p:cNvSpPr txBox="1"/>
            <p:nvPr/>
          </p:nvSpPr>
          <p:spPr>
            <a:xfrm>
              <a:off x="542915" y="194011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Globalization has changed the market boundaries.</a:t>
              </a:r>
            </a:p>
          </p:txBody>
        </p:sp>
      </p:grpSp>
      <p:grpSp>
        <p:nvGrpSpPr>
          <p:cNvPr id="8" name="Group 7">
            <a:extLst>
              <a:ext uri="{FF2B5EF4-FFF2-40B4-BE49-F238E27FC236}">
                <a16:creationId xmlns:a16="http://schemas.microsoft.com/office/drawing/2014/main" id="{705D38FF-0131-49BA-B281-F7B208874887}"/>
              </a:ext>
            </a:extLst>
          </p:cNvPr>
          <p:cNvGrpSpPr/>
          <p:nvPr/>
        </p:nvGrpSpPr>
        <p:grpSpPr>
          <a:xfrm>
            <a:off x="2066918" y="2492996"/>
            <a:ext cx="8058157" cy="806935"/>
            <a:chOff x="542920" y="1736761"/>
            <a:chExt cx="8058157" cy="806935"/>
          </a:xfrm>
          <a:solidFill>
            <a:srgbClr val="627981"/>
          </a:solidFill>
        </p:grpSpPr>
        <p:sp>
          <p:nvSpPr>
            <p:cNvPr id="9" name="Rectangle 8">
              <a:extLst>
                <a:ext uri="{FF2B5EF4-FFF2-40B4-BE49-F238E27FC236}">
                  <a16:creationId xmlns:a16="http://schemas.microsoft.com/office/drawing/2014/main" id="{F5FCA59A-B9C2-4A6A-BBD1-100380FDB1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9506497D-9EBA-4645-858C-C5442513078A}"/>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Trade Commission has begun to look less at market share and more at the data on actual competition between businesses.</a:t>
              </a:r>
            </a:p>
          </p:txBody>
        </p:sp>
      </p:grpSp>
      <p:grpSp>
        <p:nvGrpSpPr>
          <p:cNvPr id="17" name="Group 16">
            <a:extLst>
              <a:ext uri="{FF2B5EF4-FFF2-40B4-BE49-F238E27FC236}">
                <a16:creationId xmlns:a16="http://schemas.microsoft.com/office/drawing/2014/main" id="{63112688-D03F-46FC-BA13-C025C23A8D07}"/>
              </a:ext>
            </a:extLst>
          </p:cNvPr>
          <p:cNvGrpSpPr/>
          <p:nvPr/>
        </p:nvGrpSpPr>
        <p:grpSpPr>
          <a:xfrm>
            <a:off x="2066918" y="339719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27884ED-AE95-4354-A48F-7F71A0E39E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09E998B1-E37F-4037-9C10-8527960632A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approach to antitrust regulation involves detailed analysis of specific markets and companies.</a:t>
              </a:r>
            </a:p>
          </p:txBody>
        </p:sp>
      </p:grpSp>
      <p:grpSp>
        <p:nvGrpSpPr>
          <p:cNvPr id="20" name="Group 19">
            <a:extLst>
              <a:ext uri="{FF2B5EF4-FFF2-40B4-BE49-F238E27FC236}">
                <a16:creationId xmlns:a16="http://schemas.microsoft.com/office/drawing/2014/main" id="{8275030E-F5C6-4B8D-A6CA-7A119B84DEEB}"/>
              </a:ext>
            </a:extLst>
          </p:cNvPr>
          <p:cNvGrpSpPr/>
          <p:nvPr/>
        </p:nvGrpSpPr>
        <p:grpSpPr>
          <a:xfrm>
            <a:off x="2066914" y="4309281"/>
            <a:ext cx="8058157" cy="806935"/>
            <a:chOff x="542920" y="1736761"/>
            <a:chExt cx="8058157" cy="806935"/>
          </a:xfrm>
          <a:solidFill>
            <a:srgbClr val="627981"/>
          </a:solidFill>
        </p:grpSpPr>
        <p:sp>
          <p:nvSpPr>
            <p:cNvPr id="21" name="Rectangle 20">
              <a:extLst>
                <a:ext uri="{FF2B5EF4-FFF2-40B4-BE49-F238E27FC236}">
                  <a16:creationId xmlns:a16="http://schemas.microsoft.com/office/drawing/2014/main" id="{5568299C-4989-4A2E-9ADF-F5E0D1B8A0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FE46790-13F0-4A63-B24B-63E06CD4D500}"/>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Now, statistical tools and real-world evidence estimate the demand and supply curves that the firms who are proposing a merger face.</a:t>
              </a:r>
            </a:p>
          </p:txBody>
        </p:sp>
      </p:grpSp>
    </p:spTree>
    <p:extLst>
      <p:ext uri="{BB962C8B-B14F-4D97-AF65-F5344CB8AC3E}">
        <p14:creationId xmlns:p14="http://schemas.microsoft.com/office/powerpoint/2010/main" val="3336273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corporate merger involves two private firms joining together.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acquisition refers to one firm buying another firm.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Antitrust laws seek to ensure active competition in markets, sometimes by preventing large firms from forming through mergers and acquisitions, sometimes by regulating business practices that might restrict competition, and sometimes by breaking up large firms into smaller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four-firm concentration ratio is calculated by adding the market shares—that is, the percentage of total sales—of the four largest firms in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Herfindahl-Hirschman Index (HHI) is calculated by taking the market shares of all firms in the market, squaring them, and summing the total.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04872"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Regulating Anticompetitive Behavior</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1765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Regulating Anticompetitive Behavior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5169632"/>
            <a:ext cx="8429624" cy="738664"/>
          </a:xfrm>
          <a:prstGeom prst="rect">
            <a:avLst/>
          </a:prstGeom>
          <a:solidFill>
            <a:srgbClr val="627981"/>
          </a:solidFill>
        </p:spPr>
        <p:txBody>
          <a:bodyPr wrap="square" rtlCol="0">
            <a:spAutoFit/>
          </a:bodyPr>
          <a:lstStyle/>
          <a:p>
            <a:pPr algn="ctr"/>
            <a:r>
              <a:rPr lang="en-US" sz="2100" dirty="0">
                <a:solidFill>
                  <a:schemeClr val="bg1"/>
                </a:solidFill>
              </a:rPr>
              <a:t>Firms who receive patents are legally given the right to earn above-average profits for a time to reward and encourage innovation.</a:t>
            </a:r>
          </a:p>
        </p:txBody>
      </p:sp>
      <p:pic>
        <p:nvPicPr>
          <p:cNvPr id="1026" name="Picture 2" descr="A photograph of someone working on a new technology project in front of six large metal panels">
            <a:extLst>
              <a:ext uri="{FF2B5EF4-FFF2-40B4-BE49-F238E27FC236}">
                <a16:creationId xmlns:a16="http://schemas.microsoft.com/office/drawing/2014/main" id="{B6C71CBD-CB98-4326-8A3D-83035030BD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1617" y="1383374"/>
            <a:ext cx="4568765" cy="3540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121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Antitrust Law</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878351D1-7C7B-4D7C-B38C-3D0AAC210DED}"/>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750F87D-D79A-4264-857B-CDC30A8A2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6DC9F55-21EA-4898-A2E2-1709D5BBA99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 antitrust laws reach beyond blocking mergers that would reduce competition to include a wide array of anticompetitive practices.</a:t>
              </a:r>
            </a:p>
          </p:txBody>
        </p:sp>
      </p:grpSp>
      <p:grpSp>
        <p:nvGrpSpPr>
          <p:cNvPr id="21" name="Group 20">
            <a:extLst>
              <a:ext uri="{FF2B5EF4-FFF2-40B4-BE49-F238E27FC236}">
                <a16:creationId xmlns:a16="http://schemas.microsoft.com/office/drawing/2014/main" id="{3A1EFC6F-4946-46F5-BA8D-B4211470F2DC}"/>
              </a:ext>
            </a:extLst>
          </p:cNvPr>
          <p:cNvGrpSpPr/>
          <p:nvPr/>
        </p:nvGrpSpPr>
        <p:grpSpPr>
          <a:xfrm>
            <a:off x="2066920" y="431389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FD6A80C1-FEF2-414A-884C-C12CF26220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F6CB965B-6B36-4224-867F-77488F54ADF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law explicitly allows a firm to earn higher-than-normal profits for a time as a reward for innovation.</a:t>
              </a:r>
            </a:p>
          </p:txBody>
        </p:sp>
      </p:grpSp>
      <p:grpSp>
        <p:nvGrpSpPr>
          <p:cNvPr id="24" name="Group 23">
            <a:extLst>
              <a:ext uri="{FF2B5EF4-FFF2-40B4-BE49-F238E27FC236}">
                <a16:creationId xmlns:a16="http://schemas.microsoft.com/office/drawing/2014/main" id="{7E6BABD9-D237-4B6D-9FB7-E5C4E4F98F67}"/>
              </a:ext>
            </a:extLst>
          </p:cNvPr>
          <p:cNvGrpSpPr/>
          <p:nvPr/>
        </p:nvGrpSpPr>
        <p:grpSpPr>
          <a:xfrm>
            <a:off x="2066918" y="2492996"/>
            <a:ext cx="8058157" cy="806935"/>
            <a:chOff x="542920" y="1736761"/>
            <a:chExt cx="8058157" cy="806935"/>
          </a:xfrm>
          <a:solidFill>
            <a:srgbClr val="627981"/>
          </a:solidFill>
        </p:grpSpPr>
        <p:sp>
          <p:nvSpPr>
            <p:cNvPr id="25" name="Rectangle 24">
              <a:extLst>
                <a:ext uri="{FF2B5EF4-FFF2-40B4-BE49-F238E27FC236}">
                  <a16:creationId xmlns:a16="http://schemas.microsoft.com/office/drawing/2014/main" id="{2CB4FEB9-FEA3-4AC3-A19B-959C64C9E1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D8298AD-7081-40C2-9BC6-C32729986D7E}"/>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it is illegal for competitors to form a cartel to collude to make pricing and output decisions as if they were a monopoly firm.</a:t>
              </a:r>
            </a:p>
          </p:txBody>
        </p:sp>
      </p:grpSp>
      <p:grpSp>
        <p:nvGrpSpPr>
          <p:cNvPr id="28" name="Group 27">
            <a:extLst>
              <a:ext uri="{FF2B5EF4-FFF2-40B4-BE49-F238E27FC236}">
                <a16:creationId xmlns:a16="http://schemas.microsoft.com/office/drawing/2014/main" id="{A21E9497-0C52-4855-88D9-434F8CF83CD0}"/>
              </a:ext>
            </a:extLst>
          </p:cNvPr>
          <p:cNvGrpSpPr/>
          <p:nvPr/>
        </p:nvGrpSpPr>
        <p:grpSpPr>
          <a:xfrm>
            <a:off x="2066917" y="3405080"/>
            <a:ext cx="8058158" cy="806935"/>
            <a:chOff x="542919" y="1736761"/>
            <a:chExt cx="8058158" cy="806935"/>
          </a:xfrm>
          <a:solidFill>
            <a:srgbClr val="627981"/>
          </a:solidFill>
        </p:grpSpPr>
        <p:sp>
          <p:nvSpPr>
            <p:cNvPr id="29" name="Rectangle 28">
              <a:extLst>
                <a:ext uri="{FF2B5EF4-FFF2-40B4-BE49-F238E27FC236}">
                  <a16:creationId xmlns:a16="http://schemas.microsoft.com/office/drawing/2014/main" id="{9DD67717-C4AE-4E8C-9D3C-1269C28685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DD5C21EB-9857-49C4-988D-00A5776097DD}"/>
                </a:ext>
              </a:extLst>
            </p:cNvPr>
            <p:cNvSpPr txBox="1"/>
            <p:nvPr/>
          </p:nvSpPr>
          <p:spPr>
            <a:xfrm>
              <a:off x="542919" y="193600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Under U.S. antitrust laws, monopoly itself is not illegal.</a:t>
              </a:r>
            </a:p>
          </p:txBody>
        </p:sp>
      </p:grpSp>
    </p:spTree>
    <p:extLst>
      <p:ext uri="{BB962C8B-B14F-4D97-AF65-F5344CB8AC3E}">
        <p14:creationId xmlns:p14="http://schemas.microsoft.com/office/powerpoint/2010/main" val="443456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Restrictive Practices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D8DFA3D-3D38-4680-B4A0-6F454941CCEC}"/>
              </a:ext>
            </a:extLst>
          </p:cNvPr>
          <p:cNvSpPr/>
          <p:nvPr/>
        </p:nvSpPr>
        <p:spPr>
          <a:xfrm>
            <a:off x="4311111" y="1642819"/>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Restrictive Practices</a:t>
            </a:r>
          </a:p>
        </p:txBody>
      </p:sp>
      <p:cxnSp>
        <p:nvCxnSpPr>
          <p:cNvPr id="8" name="Straight Connector 7">
            <a:extLst>
              <a:ext uri="{FF2B5EF4-FFF2-40B4-BE49-F238E27FC236}">
                <a16:creationId xmlns:a16="http://schemas.microsoft.com/office/drawing/2014/main" id="{DD23F00C-8BA4-4DE6-8084-8DDD1E082CC4}"/>
              </a:ext>
            </a:extLst>
          </p:cNvPr>
          <p:cNvCxnSpPr>
            <a:cxnSpLocks/>
          </p:cNvCxnSpPr>
          <p:nvPr/>
        </p:nvCxnSpPr>
        <p:spPr>
          <a:xfrm flipH="1">
            <a:off x="4641742" y="2557216"/>
            <a:ext cx="20664" cy="335383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A2E1F3E-E463-497D-9E2C-5B77DD6BB917}"/>
              </a:ext>
            </a:extLst>
          </p:cNvPr>
          <p:cNvSpPr/>
          <p:nvPr/>
        </p:nvSpPr>
        <p:spPr>
          <a:xfrm>
            <a:off x="5297856" y="2754868"/>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Minimum resale price maintenance agreement</a:t>
            </a:r>
          </a:p>
        </p:txBody>
      </p:sp>
      <p:sp>
        <p:nvSpPr>
          <p:cNvPr id="16" name="Rectangle 15">
            <a:extLst>
              <a:ext uri="{FF2B5EF4-FFF2-40B4-BE49-F238E27FC236}">
                <a16:creationId xmlns:a16="http://schemas.microsoft.com/office/drawing/2014/main" id="{BE6A83BD-FB7A-4623-8F2F-9FE5A8283C51}"/>
              </a:ext>
            </a:extLst>
          </p:cNvPr>
          <p:cNvSpPr/>
          <p:nvPr/>
        </p:nvSpPr>
        <p:spPr>
          <a:xfrm>
            <a:off x="5297856" y="3680941"/>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Exclusive dealing</a:t>
            </a:r>
          </a:p>
        </p:txBody>
      </p:sp>
      <p:sp>
        <p:nvSpPr>
          <p:cNvPr id="17" name="Rectangle 16">
            <a:extLst>
              <a:ext uri="{FF2B5EF4-FFF2-40B4-BE49-F238E27FC236}">
                <a16:creationId xmlns:a16="http://schemas.microsoft.com/office/drawing/2014/main" id="{F658BEF5-D436-4800-99BD-050DA7E4ACAC}"/>
              </a:ext>
            </a:extLst>
          </p:cNvPr>
          <p:cNvSpPr/>
          <p:nvPr/>
        </p:nvSpPr>
        <p:spPr>
          <a:xfrm>
            <a:off x="5297856" y="4607014"/>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Tying and bundling</a:t>
            </a:r>
          </a:p>
        </p:txBody>
      </p:sp>
      <p:sp>
        <p:nvSpPr>
          <p:cNvPr id="18" name="Rectangle 17">
            <a:extLst>
              <a:ext uri="{FF2B5EF4-FFF2-40B4-BE49-F238E27FC236}">
                <a16:creationId xmlns:a16="http://schemas.microsoft.com/office/drawing/2014/main" id="{08DEBEE7-BF93-456D-8482-915D51B41A46}"/>
              </a:ext>
            </a:extLst>
          </p:cNvPr>
          <p:cNvSpPr/>
          <p:nvPr/>
        </p:nvSpPr>
        <p:spPr>
          <a:xfrm>
            <a:off x="5297856" y="5533087"/>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Predatory pricing</a:t>
            </a:r>
          </a:p>
        </p:txBody>
      </p:sp>
      <p:cxnSp>
        <p:nvCxnSpPr>
          <p:cNvPr id="14" name="Straight Connector 13">
            <a:extLst>
              <a:ext uri="{FF2B5EF4-FFF2-40B4-BE49-F238E27FC236}">
                <a16:creationId xmlns:a16="http://schemas.microsoft.com/office/drawing/2014/main" id="{30399987-EEE5-4BD0-B691-997B417A6A24}"/>
              </a:ext>
            </a:extLst>
          </p:cNvPr>
          <p:cNvCxnSpPr>
            <a:cxnSpLocks/>
            <a:endCxn id="9" idx="1"/>
          </p:cNvCxnSpPr>
          <p:nvPr/>
        </p:nvCxnSpPr>
        <p:spPr>
          <a:xfrm>
            <a:off x="4662406" y="3119078"/>
            <a:ext cx="635450"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9A5DB70-1754-47C6-897C-41EE51CE36EA}"/>
              </a:ext>
            </a:extLst>
          </p:cNvPr>
          <p:cNvCxnSpPr/>
          <p:nvPr/>
        </p:nvCxnSpPr>
        <p:spPr>
          <a:xfrm>
            <a:off x="4641743" y="4082446"/>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88E10A-2A3F-4CA4-970A-32DE6931914B}"/>
              </a:ext>
            </a:extLst>
          </p:cNvPr>
          <p:cNvCxnSpPr/>
          <p:nvPr/>
        </p:nvCxnSpPr>
        <p:spPr>
          <a:xfrm>
            <a:off x="4662405" y="4951943"/>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CB2297C-E9DF-46FB-86B6-3BCCCBD7AA03}"/>
              </a:ext>
            </a:extLst>
          </p:cNvPr>
          <p:cNvCxnSpPr/>
          <p:nvPr/>
        </p:nvCxnSpPr>
        <p:spPr>
          <a:xfrm>
            <a:off x="4641742" y="5911046"/>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99618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67853" y="338445"/>
            <a:ext cx="9256294"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Minimum Resale Price Maintenance Agreements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A232306-5320-4A06-BB48-45DD42048D13}"/>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27C8768-F1F9-417A-B7A6-3CB48B8711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7D848C11-2CA9-40EA-A87C-C94C670EEEB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 manufacturers often sell to a group of dealers who then sell to the general public.</a:t>
              </a:r>
            </a:p>
          </p:txBody>
        </p:sp>
      </p:grpSp>
      <p:grpSp>
        <p:nvGrpSpPr>
          <p:cNvPr id="29" name="Group 28">
            <a:extLst>
              <a:ext uri="{FF2B5EF4-FFF2-40B4-BE49-F238E27FC236}">
                <a16:creationId xmlns:a16="http://schemas.microsoft.com/office/drawing/2014/main" id="{BD19D394-B095-440D-9380-05C4FAFC7534}"/>
              </a:ext>
            </a:extLst>
          </p:cNvPr>
          <p:cNvGrpSpPr/>
          <p:nvPr/>
        </p:nvGrpSpPr>
        <p:grpSpPr>
          <a:xfrm>
            <a:off x="2066918" y="2492996"/>
            <a:ext cx="8058157" cy="806935"/>
            <a:chOff x="542920" y="1736761"/>
            <a:chExt cx="8058157" cy="806935"/>
          </a:xfrm>
          <a:solidFill>
            <a:srgbClr val="627981"/>
          </a:solidFill>
        </p:grpSpPr>
        <p:sp>
          <p:nvSpPr>
            <p:cNvPr id="32" name="Rectangle 31">
              <a:extLst>
                <a:ext uri="{FF2B5EF4-FFF2-40B4-BE49-F238E27FC236}">
                  <a16:creationId xmlns:a16="http://schemas.microsoft.com/office/drawing/2014/main" id="{0F8384F1-3548-4D23-A82E-65643531A4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056F6C8-EE3B-481C-878E-8CBDF28558DC}"/>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minimum resale price maintenance agreement </a:t>
              </a:r>
              <a:r>
                <a:rPr lang="en-US" sz="2000" dirty="0">
                  <a:solidFill>
                    <a:schemeClr val="bg1"/>
                  </a:solidFill>
                </a:rPr>
                <a:t>would require the dealers to sell for at least a certain minimum price.</a:t>
              </a:r>
            </a:p>
          </p:txBody>
        </p:sp>
      </p:grpSp>
      <p:grpSp>
        <p:nvGrpSpPr>
          <p:cNvPr id="35" name="Group 34">
            <a:extLst>
              <a:ext uri="{FF2B5EF4-FFF2-40B4-BE49-F238E27FC236}">
                <a16:creationId xmlns:a16="http://schemas.microsoft.com/office/drawing/2014/main" id="{7789C53B-BEF9-44CF-9909-E2B186FE1028}"/>
              </a:ext>
            </a:extLst>
          </p:cNvPr>
          <p:cNvGrpSpPr/>
          <p:nvPr/>
        </p:nvGrpSpPr>
        <p:grpSpPr>
          <a:xfrm>
            <a:off x="2066917" y="3405080"/>
            <a:ext cx="8058158" cy="806935"/>
            <a:chOff x="542919" y="1736761"/>
            <a:chExt cx="8058158" cy="806935"/>
          </a:xfrm>
          <a:solidFill>
            <a:srgbClr val="627981"/>
          </a:solidFill>
        </p:grpSpPr>
        <p:sp>
          <p:nvSpPr>
            <p:cNvPr id="37" name="Rectangle 36">
              <a:extLst>
                <a:ext uri="{FF2B5EF4-FFF2-40B4-BE49-F238E27FC236}">
                  <a16:creationId xmlns:a16="http://schemas.microsoft.com/office/drawing/2014/main" id="{ADA9AD90-9029-44DC-857A-B2D156AF26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EDDB0229-7A73-4022-8C83-C10A414F8F81}"/>
                </a:ext>
              </a:extLst>
            </p:cNvPr>
            <p:cNvSpPr txBox="1"/>
            <p:nvPr/>
          </p:nvSpPr>
          <p:spPr>
            <a:xfrm>
              <a:off x="542919" y="17606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minimum price contract is illegal because it would restrict competition among dealers.</a:t>
              </a:r>
            </a:p>
          </p:txBody>
        </p:sp>
      </p:grpSp>
    </p:spTree>
    <p:extLst>
      <p:ext uri="{BB962C8B-B14F-4D97-AF65-F5344CB8AC3E}">
        <p14:creationId xmlns:p14="http://schemas.microsoft.com/office/powerpoint/2010/main" val="2032612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Corporate Mergers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9" y="4994141"/>
            <a:ext cx="8429624" cy="1061829"/>
          </a:xfrm>
          <a:prstGeom prst="rect">
            <a:avLst/>
          </a:prstGeom>
          <a:solidFill>
            <a:srgbClr val="627981"/>
          </a:solidFill>
        </p:spPr>
        <p:txBody>
          <a:bodyPr wrap="square" rtlCol="0">
            <a:spAutoFit/>
          </a:bodyPr>
          <a:lstStyle/>
          <a:p>
            <a:pPr algn="ctr"/>
            <a:r>
              <a:rPr lang="en-US" sz="2100" dirty="0">
                <a:solidFill>
                  <a:schemeClr val="bg1"/>
                </a:solidFill>
              </a:rPr>
              <a:t>Large corporations, such as the natural gas producer Kinder Morgan, can bring economies of scale to the marketplace. Will that benefit consumers, or is more competition better?</a:t>
            </a:r>
          </a:p>
        </p:txBody>
      </p:sp>
      <p:pic>
        <p:nvPicPr>
          <p:cNvPr id="2" name="Picture 2" descr="An aerial photograph of a gas production plant.">
            <a:extLst>
              <a:ext uri="{FF2B5EF4-FFF2-40B4-BE49-F238E27FC236}">
                <a16:creationId xmlns:a16="http://schemas.microsoft.com/office/drawing/2014/main" id="{B4F64A46-3F65-475F-80B5-005B299394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951" y="1580618"/>
            <a:ext cx="6400097" cy="3168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67853" y="338445"/>
            <a:ext cx="9256294"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Minimum Resale Price Maintenance Agreements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sheep with the head of a wolf standing in a field">
            <a:extLst>
              <a:ext uri="{FF2B5EF4-FFF2-40B4-BE49-F238E27FC236}">
                <a16:creationId xmlns:a16="http://schemas.microsoft.com/office/drawing/2014/main" id="{2285A232-01D0-490E-9132-B7198996A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2092" y="1611824"/>
            <a:ext cx="4967815" cy="3068661"/>
          </a:xfrm>
          <a:prstGeom prst="rect">
            <a:avLst/>
          </a:prstGeom>
        </p:spPr>
      </p:pic>
      <p:grpSp>
        <p:nvGrpSpPr>
          <p:cNvPr id="18" name="Group 17">
            <a:extLst>
              <a:ext uri="{FF2B5EF4-FFF2-40B4-BE49-F238E27FC236}">
                <a16:creationId xmlns:a16="http://schemas.microsoft.com/office/drawing/2014/main" id="{E6EA8F62-2156-46E5-8685-13509198D59B}"/>
              </a:ext>
            </a:extLst>
          </p:cNvPr>
          <p:cNvGrpSpPr/>
          <p:nvPr/>
        </p:nvGrpSpPr>
        <p:grpSpPr>
          <a:xfrm>
            <a:off x="2066923" y="5033610"/>
            <a:ext cx="8058154" cy="1372963"/>
            <a:chOff x="542923" y="1736761"/>
            <a:chExt cx="8058154" cy="1372963"/>
          </a:xfrm>
          <a:solidFill>
            <a:srgbClr val="627981"/>
          </a:solidFill>
        </p:grpSpPr>
        <p:sp>
          <p:nvSpPr>
            <p:cNvPr id="19" name="Rectangle 18">
              <a:extLst>
                <a:ext uri="{FF2B5EF4-FFF2-40B4-BE49-F238E27FC236}">
                  <a16:creationId xmlns:a16="http://schemas.microsoft.com/office/drawing/2014/main" id="{36C6F12F-F407-4A8A-9CC9-60A499686422}"/>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061BDC92-BBD9-4CFC-BCDE-7D46C6E4EDBA}"/>
                </a:ext>
              </a:extLst>
            </p:cNvPr>
            <p:cNvSpPr txBox="1"/>
            <p:nvPr/>
          </p:nvSpPr>
          <p:spPr>
            <a:xfrm>
              <a:off x="668212" y="1786285"/>
              <a:ext cx="7807571" cy="1323439"/>
            </a:xfrm>
            <a:prstGeom prst="rect">
              <a:avLst/>
            </a:prstGeom>
            <a:grpFill/>
          </p:spPr>
          <p:txBody>
            <a:bodyPr wrap="square" rtlCol="0">
              <a:spAutoFit/>
            </a:bodyPr>
            <a:lstStyle/>
            <a:p>
              <a:pPr algn="ctr"/>
              <a:r>
                <a:rPr lang="en-US" sz="2000" dirty="0">
                  <a:solidFill>
                    <a:schemeClr val="bg1"/>
                  </a:solidFill>
                </a:rPr>
                <a:t>A manufacturer is legally allowed to "suggest" minimum prices and to stop selling to dealers that undercut prices. This basically serves as a minimum resale price maintenance agreement but disguised as a legal suggestion.</a:t>
              </a:r>
            </a:p>
          </p:txBody>
        </p:sp>
      </p:grpSp>
    </p:spTree>
    <p:extLst>
      <p:ext uri="{BB962C8B-B14F-4D97-AF65-F5344CB8AC3E}">
        <p14:creationId xmlns:p14="http://schemas.microsoft.com/office/powerpoint/2010/main" val="2545102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Exclusive Dealing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E6D376F-AE2E-45AC-98BB-0C4172F571CC}"/>
              </a:ext>
            </a:extLst>
          </p:cNvPr>
          <p:cNvGrpSpPr/>
          <p:nvPr/>
        </p:nvGrpSpPr>
        <p:grpSpPr>
          <a:xfrm>
            <a:off x="2066922" y="158091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8FD71628-EB5D-43FB-9086-1A4AED35D0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2D6D8CFD-8468-44BB-8559-88510A2D45E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exclusive dealing </a:t>
              </a:r>
              <a:r>
                <a:rPr lang="en-US" sz="2000" dirty="0">
                  <a:solidFill>
                    <a:schemeClr val="bg1"/>
                  </a:solidFill>
                </a:rPr>
                <a:t>agreement between a manufacturer and a dealer can be legal or illegal.</a:t>
              </a:r>
            </a:p>
          </p:txBody>
        </p:sp>
      </p:grpSp>
      <p:grpSp>
        <p:nvGrpSpPr>
          <p:cNvPr id="39" name="Group 38">
            <a:extLst>
              <a:ext uri="{FF2B5EF4-FFF2-40B4-BE49-F238E27FC236}">
                <a16:creationId xmlns:a16="http://schemas.microsoft.com/office/drawing/2014/main" id="{6753D2AD-FE7B-4E1A-ACC7-1A1BFA183BCD}"/>
              </a:ext>
            </a:extLst>
          </p:cNvPr>
          <p:cNvGrpSpPr/>
          <p:nvPr/>
        </p:nvGrpSpPr>
        <p:grpSpPr>
          <a:xfrm>
            <a:off x="2066918" y="2492996"/>
            <a:ext cx="8058157" cy="806935"/>
            <a:chOff x="542920" y="1736761"/>
            <a:chExt cx="8058157" cy="806935"/>
          </a:xfrm>
          <a:solidFill>
            <a:srgbClr val="627981"/>
          </a:solidFill>
        </p:grpSpPr>
        <p:sp>
          <p:nvSpPr>
            <p:cNvPr id="40" name="Rectangle 39">
              <a:extLst>
                <a:ext uri="{FF2B5EF4-FFF2-40B4-BE49-F238E27FC236}">
                  <a16:creationId xmlns:a16="http://schemas.microsoft.com/office/drawing/2014/main" id="{734881D1-6EEC-4344-952F-6B8D565B97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2" name="TextBox 41">
              <a:extLst>
                <a:ext uri="{FF2B5EF4-FFF2-40B4-BE49-F238E27FC236}">
                  <a16:creationId xmlns:a16="http://schemas.microsoft.com/office/drawing/2014/main" id="{ADD63475-574B-450D-99C2-9DC6B7515AE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legal if the purpose of the contract is to encourage competition between dealers.</a:t>
              </a:r>
            </a:p>
          </p:txBody>
        </p:sp>
      </p:grpSp>
      <p:grpSp>
        <p:nvGrpSpPr>
          <p:cNvPr id="43" name="Group 42">
            <a:extLst>
              <a:ext uri="{FF2B5EF4-FFF2-40B4-BE49-F238E27FC236}">
                <a16:creationId xmlns:a16="http://schemas.microsoft.com/office/drawing/2014/main" id="{98F5A6A0-557B-4E9F-84C5-CE3F4E3535B8}"/>
              </a:ext>
            </a:extLst>
          </p:cNvPr>
          <p:cNvGrpSpPr/>
          <p:nvPr/>
        </p:nvGrpSpPr>
        <p:grpSpPr>
          <a:xfrm>
            <a:off x="2066918" y="3405080"/>
            <a:ext cx="8058157" cy="806935"/>
            <a:chOff x="542920" y="1736761"/>
            <a:chExt cx="8058157" cy="806935"/>
          </a:xfrm>
          <a:solidFill>
            <a:srgbClr val="627981"/>
          </a:solidFill>
        </p:grpSpPr>
        <p:sp>
          <p:nvSpPr>
            <p:cNvPr id="44" name="Rectangle 43">
              <a:extLst>
                <a:ext uri="{FF2B5EF4-FFF2-40B4-BE49-F238E27FC236}">
                  <a16:creationId xmlns:a16="http://schemas.microsoft.com/office/drawing/2014/main" id="{9ACA168B-B82E-4513-A2DD-8E298B8D3F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5" name="TextBox 44">
              <a:extLst>
                <a:ext uri="{FF2B5EF4-FFF2-40B4-BE49-F238E27FC236}">
                  <a16:creationId xmlns:a16="http://schemas.microsoft.com/office/drawing/2014/main" id="{A263E5FA-7E55-4E61-B1D1-E43C62E04688}"/>
                </a:ext>
              </a:extLst>
            </p:cNvPr>
            <p:cNvSpPr txBox="1"/>
            <p:nvPr/>
          </p:nvSpPr>
          <p:spPr>
            <a:xfrm>
              <a:off x="542920" y="194572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Exclusive deals may also limit competition.</a:t>
              </a:r>
            </a:p>
          </p:txBody>
        </p:sp>
      </p:grpSp>
      <p:grpSp>
        <p:nvGrpSpPr>
          <p:cNvPr id="46" name="Group 45">
            <a:extLst>
              <a:ext uri="{FF2B5EF4-FFF2-40B4-BE49-F238E27FC236}">
                <a16:creationId xmlns:a16="http://schemas.microsoft.com/office/drawing/2014/main" id="{A33A94CE-8AEE-455A-9EC4-83705E53C78D}"/>
              </a:ext>
            </a:extLst>
          </p:cNvPr>
          <p:cNvGrpSpPr/>
          <p:nvPr/>
        </p:nvGrpSpPr>
        <p:grpSpPr>
          <a:xfrm>
            <a:off x="2066919" y="4304342"/>
            <a:ext cx="8058158" cy="806935"/>
            <a:chOff x="542919" y="1736761"/>
            <a:chExt cx="8058158" cy="806935"/>
          </a:xfrm>
          <a:solidFill>
            <a:srgbClr val="627981"/>
          </a:solidFill>
        </p:grpSpPr>
        <p:sp>
          <p:nvSpPr>
            <p:cNvPr id="47" name="Rectangle 46">
              <a:extLst>
                <a:ext uri="{FF2B5EF4-FFF2-40B4-BE49-F238E27FC236}">
                  <a16:creationId xmlns:a16="http://schemas.microsoft.com/office/drawing/2014/main" id="{36D5ABA3-5197-42F2-94ED-0BB9F72C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8" name="TextBox 47">
              <a:extLst>
                <a:ext uri="{FF2B5EF4-FFF2-40B4-BE49-F238E27FC236}">
                  <a16:creationId xmlns:a16="http://schemas.microsoft.com/office/drawing/2014/main" id="{F5DE90EE-D695-4B3F-BFA8-159D4285D7C9}"/>
                </a:ext>
              </a:extLst>
            </p:cNvPr>
            <p:cNvSpPr txBox="1"/>
            <p:nvPr/>
          </p:nvSpPr>
          <p:spPr>
            <a:xfrm>
              <a:off x="542919" y="17606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retailer obtained exclusive rights to be the sole distributor of a good, this exclusive contract would have an anticompetitive effect.</a:t>
              </a:r>
            </a:p>
          </p:txBody>
        </p:sp>
      </p:grpSp>
    </p:spTree>
    <p:extLst>
      <p:ext uri="{BB962C8B-B14F-4D97-AF65-F5344CB8AC3E}">
        <p14:creationId xmlns:p14="http://schemas.microsoft.com/office/powerpoint/2010/main" val="3097800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Tying Sales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192A8499-289D-4201-85DF-7EB83BA2C2B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2D01879-67B4-48FB-B391-3F0F8FACF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DF51ED4D-7A47-42EB-B5CF-13B81407F52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Tying sales </a:t>
              </a:r>
              <a:r>
                <a:rPr lang="en-US" sz="2000" dirty="0">
                  <a:solidFill>
                    <a:schemeClr val="bg1"/>
                  </a:solidFill>
                </a:rPr>
                <a:t>happen when a customer is required to buy one product only if the customer also buys a second product.</a:t>
              </a:r>
            </a:p>
          </p:txBody>
        </p:sp>
      </p:grpSp>
      <p:grpSp>
        <p:nvGrpSpPr>
          <p:cNvPr id="30" name="Group 29">
            <a:extLst>
              <a:ext uri="{FF2B5EF4-FFF2-40B4-BE49-F238E27FC236}">
                <a16:creationId xmlns:a16="http://schemas.microsoft.com/office/drawing/2014/main" id="{8852E183-2ABF-4F92-B26E-A4928C802DCE}"/>
              </a:ext>
            </a:extLst>
          </p:cNvPr>
          <p:cNvGrpSpPr/>
          <p:nvPr/>
        </p:nvGrpSpPr>
        <p:grpSpPr>
          <a:xfrm>
            <a:off x="2066918" y="2492996"/>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8E19CB31-C59B-4442-8777-E779365ED1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9D47A85E-88C3-407D-9F7A-7F5DBB6D0EB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Tying sales are controversial because they force consumers to purchase a product that they may not actually want or need.</a:t>
              </a:r>
            </a:p>
          </p:txBody>
        </p:sp>
      </p:grpSp>
      <p:grpSp>
        <p:nvGrpSpPr>
          <p:cNvPr id="33" name="Group 32">
            <a:extLst>
              <a:ext uri="{FF2B5EF4-FFF2-40B4-BE49-F238E27FC236}">
                <a16:creationId xmlns:a16="http://schemas.microsoft.com/office/drawing/2014/main" id="{0A84607C-E2D0-4365-ABD3-8D0D6F26ED1C}"/>
              </a:ext>
            </a:extLst>
          </p:cNvPr>
          <p:cNvGrpSpPr/>
          <p:nvPr/>
        </p:nvGrpSpPr>
        <p:grpSpPr>
          <a:xfrm>
            <a:off x="2066917" y="3405080"/>
            <a:ext cx="8058158" cy="890695"/>
            <a:chOff x="542919" y="1736761"/>
            <a:chExt cx="8058158" cy="1068455"/>
          </a:xfrm>
          <a:solidFill>
            <a:srgbClr val="627981"/>
          </a:solidFill>
        </p:grpSpPr>
        <p:sp>
          <p:nvSpPr>
            <p:cNvPr id="34" name="Rectangle 33">
              <a:extLst>
                <a:ext uri="{FF2B5EF4-FFF2-40B4-BE49-F238E27FC236}">
                  <a16:creationId xmlns:a16="http://schemas.microsoft.com/office/drawing/2014/main" id="{63D2C6E2-BAE8-4FAE-87A8-59A50B623D0B}"/>
                </a:ext>
              </a:extLst>
            </p:cNvPr>
            <p:cNvSpPr/>
            <p:nvPr/>
          </p:nvSpPr>
          <p:spPr>
            <a:xfrm>
              <a:off x="542923" y="1736761"/>
              <a:ext cx="8058154" cy="10684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9B3400EE-1941-4F8F-97B5-1A39561F8B42}"/>
                </a:ext>
              </a:extLst>
            </p:cNvPr>
            <p:cNvSpPr txBox="1"/>
            <p:nvPr/>
          </p:nvSpPr>
          <p:spPr>
            <a:xfrm>
              <a:off x="542919" y="18242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suppose that to purchase a popular at-home stereo, the store required that you also purchase a certain TV model.</a:t>
              </a:r>
            </a:p>
          </p:txBody>
        </p:sp>
      </p:grpSp>
    </p:spTree>
    <p:extLst>
      <p:ext uri="{BB962C8B-B14F-4D97-AF65-F5344CB8AC3E}">
        <p14:creationId xmlns:p14="http://schemas.microsoft.com/office/powerpoint/2010/main" val="1627725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Bundling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192A8499-289D-4201-85DF-7EB83BA2C2B2}"/>
              </a:ext>
            </a:extLst>
          </p:cNvPr>
          <p:cNvGrpSpPr/>
          <p:nvPr/>
        </p:nvGrpSpPr>
        <p:grpSpPr>
          <a:xfrm>
            <a:off x="2066916" y="1580912"/>
            <a:ext cx="8058160" cy="806935"/>
            <a:chOff x="542917" y="1736761"/>
            <a:chExt cx="8058160" cy="806935"/>
          </a:xfrm>
          <a:solidFill>
            <a:srgbClr val="627981"/>
          </a:solidFill>
        </p:grpSpPr>
        <p:sp>
          <p:nvSpPr>
            <p:cNvPr id="21" name="Rectangle 20">
              <a:extLst>
                <a:ext uri="{FF2B5EF4-FFF2-40B4-BE49-F238E27FC236}">
                  <a16:creationId xmlns:a16="http://schemas.microsoft.com/office/drawing/2014/main" id="{A2D01879-67B4-48FB-B391-3F0F8FACF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DF51ED4D-7A47-42EB-B5CF-13B81407F52B}"/>
                </a:ext>
              </a:extLst>
            </p:cNvPr>
            <p:cNvSpPr txBox="1"/>
            <p:nvPr/>
          </p:nvSpPr>
          <p:spPr>
            <a:xfrm>
              <a:off x="542917" y="194658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Bundling</a:t>
              </a:r>
              <a:r>
                <a:rPr lang="en-US" sz="2000" dirty="0">
                  <a:solidFill>
                    <a:schemeClr val="bg1"/>
                  </a:solidFill>
                </a:rPr>
                <a:t> is where a firm sells two or more products as one.</a:t>
              </a:r>
            </a:p>
          </p:txBody>
        </p:sp>
      </p:grpSp>
      <p:grpSp>
        <p:nvGrpSpPr>
          <p:cNvPr id="30" name="Group 29">
            <a:extLst>
              <a:ext uri="{FF2B5EF4-FFF2-40B4-BE49-F238E27FC236}">
                <a16:creationId xmlns:a16="http://schemas.microsoft.com/office/drawing/2014/main" id="{8852E183-2ABF-4F92-B26E-A4928C802DCE}"/>
              </a:ext>
            </a:extLst>
          </p:cNvPr>
          <p:cNvGrpSpPr/>
          <p:nvPr/>
        </p:nvGrpSpPr>
        <p:grpSpPr>
          <a:xfrm>
            <a:off x="2066918" y="2492996"/>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8E19CB31-C59B-4442-8777-E779365ED1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9D47A85E-88C3-407D-9F7A-7F5DBB6D0EB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Bundling can offer an advantage for consumers by allowing them to acquire multiple products or services for a better price. </a:t>
              </a:r>
            </a:p>
          </p:txBody>
        </p:sp>
      </p:grpSp>
      <p:grpSp>
        <p:nvGrpSpPr>
          <p:cNvPr id="33" name="Group 32">
            <a:extLst>
              <a:ext uri="{FF2B5EF4-FFF2-40B4-BE49-F238E27FC236}">
                <a16:creationId xmlns:a16="http://schemas.microsoft.com/office/drawing/2014/main" id="{0A84607C-E2D0-4365-ABD3-8D0D6F26ED1C}"/>
              </a:ext>
            </a:extLst>
          </p:cNvPr>
          <p:cNvGrpSpPr/>
          <p:nvPr/>
        </p:nvGrpSpPr>
        <p:grpSpPr>
          <a:xfrm>
            <a:off x="2066917" y="3405080"/>
            <a:ext cx="8058158" cy="806935"/>
            <a:chOff x="542919" y="1736761"/>
            <a:chExt cx="8058158" cy="806935"/>
          </a:xfrm>
          <a:solidFill>
            <a:srgbClr val="627981"/>
          </a:solidFill>
        </p:grpSpPr>
        <p:sp>
          <p:nvSpPr>
            <p:cNvPr id="34" name="Rectangle 33">
              <a:extLst>
                <a:ext uri="{FF2B5EF4-FFF2-40B4-BE49-F238E27FC236}">
                  <a16:creationId xmlns:a16="http://schemas.microsoft.com/office/drawing/2014/main" id="{63D2C6E2-BAE8-4FAE-87A8-59A50B623D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9B3400EE-1941-4F8F-97B5-1A39561F8B42}"/>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consider an internet, home phone, and cable package through a cable company.</a:t>
              </a:r>
            </a:p>
          </p:txBody>
        </p:sp>
      </p:grpSp>
    </p:spTree>
    <p:extLst>
      <p:ext uri="{BB962C8B-B14F-4D97-AF65-F5344CB8AC3E}">
        <p14:creationId xmlns:p14="http://schemas.microsoft.com/office/powerpoint/2010/main" val="808802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Bundling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various kitchen appliances">
            <a:extLst>
              <a:ext uri="{FF2B5EF4-FFF2-40B4-BE49-F238E27FC236}">
                <a16:creationId xmlns:a16="http://schemas.microsoft.com/office/drawing/2014/main" id="{8AC970EA-9FFE-4E8F-B63D-72C93AA91E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518" y="1361775"/>
            <a:ext cx="4706964" cy="3530223"/>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C97DFF9B-3510-4FD2-9F4C-83D7F20FBA4E}"/>
              </a:ext>
            </a:extLst>
          </p:cNvPr>
          <p:cNvGrpSpPr/>
          <p:nvPr/>
        </p:nvGrpSpPr>
        <p:grpSpPr>
          <a:xfrm>
            <a:off x="2066925" y="51686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FD5BFC5-256C-4DE2-A7D7-6B0729169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F677F47D-D459-445F-8B71-3135B6066785}"/>
                </a:ext>
              </a:extLst>
            </p:cNvPr>
            <p:cNvSpPr txBox="1"/>
            <p:nvPr/>
          </p:nvSpPr>
          <p:spPr>
            <a:xfrm>
              <a:off x="668212" y="1786285"/>
              <a:ext cx="7807571" cy="707886"/>
            </a:xfrm>
            <a:prstGeom prst="rect">
              <a:avLst/>
            </a:prstGeom>
            <a:grpFill/>
          </p:spPr>
          <p:txBody>
            <a:bodyPr wrap="square" rtlCol="0">
              <a:spAutoFit/>
            </a:bodyPr>
            <a:lstStyle/>
            <a:p>
              <a:pPr algn="ctr"/>
              <a:r>
                <a:rPr lang="en-US" sz="2000" dirty="0">
                  <a:solidFill>
                    <a:schemeClr val="bg1"/>
                  </a:solidFill>
                </a:rPr>
                <a:t>An example of bundling is if a store sold several household appliances together at a lower price than if all items were purchased individually.</a:t>
              </a:r>
            </a:p>
          </p:txBody>
        </p:sp>
      </p:grpSp>
    </p:spTree>
    <p:extLst>
      <p:ext uri="{BB962C8B-B14F-4D97-AF65-F5344CB8AC3E}">
        <p14:creationId xmlns:p14="http://schemas.microsoft.com/office/powerpoint/2010/main" val="1908724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Predatory Pricing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F4978431-5D2A-447B-89DE-9711DB3E5652}"/>
              </a:ext>
            </a:extLst>
          </p:cNvPr>
          <p:cNvGrpSpPr/>
          <p:nvPr/>
        </p:nvGrpSpPr>
        <p:grpSpPr>
          <a:xfrm>
            <a:off x="2066920" y="1580912"/>
            <a:ext cx="8058156" cy="1062120"/>
            <a:chOff x="542921" y="1736761"/>
            <a:chExt cx="8058156" cy="1062120"/>
          </a:xfrm>
          <a:solidFill>
            <a:srgbClr val="627981"/>
          </a:solidFill>
        </p:grpSpPr>
        <p:sp>
          <p:nvSpPr>
            <p:cNvPr id="21" name="Rectangle 20">
              <a:extLst>
                <a:ext uri="{FF2B5EF4-FFF2-40B4-BE49-F238E27FC236}">
                  <a16:creationId xmlns:a16="http://schemas.microsoft.com/office/drawing/2014/main" id="{9F226F87-A2B2-41CB-8403-89441DE792B4}"/>
                </a:ext>
              </a:extLst>
            </p:cNvPr>
            <p:cNvSpPr/>
            <p:nvPr/>
          </p:nvSpPr>
          <p:spPr>
            <a:xfrm>
              <a:off x="542923" y="1736761"/>
              <a:ext cx="8058154" cy="1062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D1ACF0D-2F07-4728-A0C4-56C7A9825C71}"/>
                </a:ext>
              </a:extLst>
            </p:cNvPr>
            <p:cNvSpPr txBox="1"/>
            <p:nvPr/>
          </p:nvSpPr>
          <p:spPr>
            <a:xfrm>
              <a:off x="542921" y="175328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Predatory pricing </a:t>
              </a:r>
              <a:r>
                <a:rPr lang="en-US" sz="2000" dirty="0">
                  <a:solidFill>
                    <a:schemeClr val="bg1"/>
                  </a:solidFill>
                </a:rPr>
                <a:t>occurs when the existing firm reacts to a new firm by dropping prices very low until the new firm is driven out of the market, at which point the existing firm raises prices again.</a:t>
              </a:r>
            </a:p>
          </p:txBody>
        </p:sp>
      </p:grpSp>
      <p:grpSp>
        <p:nvGrpSpPr>
          <p:cNvPr id="23" name="Group 22">
            <a:extLst>
              <a:ext uri="{FF2B5EF4-FFF2-40B4-BE49-F238E27FC236}">
                <a16:creationId xmlns:a16="http://schemas.microsoft.com/office/drawing/2014/main" id="{048A08C1-9B82-4308-B631-87084663BDD1}"/>
              </a:ext>
            </a:extLst>
          </p:cNvPr>
          <p:cNvGrpSpPr/>
          <p:nvPr/>
        </p:nvGrpSpPr>
        <p:grpSpPr>
          <a:xfrm>
            <a:off x="2066921" y="2729026"/>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27908AA1-C13D-42B7-83D0-4218864E1E3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14A6CB8B-6791-47B6-A855-DB70F4630F62}"/>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pattern of pricing is aimed at deterring new firms from entering the market.</a:t>
              </a:r>
            </a:p>
          </p:txBody>
        </p:sp>
      </p:grpSp>
      <p:grpSp>
        <p:nvGrpSpPr>
          <p:cNvPr id="27" name="Group 26">
            <a:extLst>
              <a:ext uri="{FF2B5EF4-FFF2-40B4-BE49-F238E27FC236}">
                <a16:creationId xmlns:a16="http://schemas.microsoft.com/office/drawing/2014/main" id="{8C427C3B-DE44-4365-98FE-9D78FBFCF485}"/>
              </a:ext>
            </a:extLst>
          </p:cNvPr>
          <p:cNvGrpSpPr/>
          <p:nvPr/>
        </p:nvGrpSpPr>
        <p:grpSpPr>
          <a:xfrm>
            <a:off x="2066920" y="3641110"/>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8552B229-1E3E-4409-967C-BD5C682FBD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0C92707-893E-435C-A4AB-AFDDA39B63D4}"/>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practice, it can be hard to figure out when pricing is predatory or just market competition.</a:t>
              </a:r>
            </a:p>
          </p:txBody>
        </p:sp>
      </p:grpSp>
    </p:spTree>
    <p:extLst>
      <p:ext uri="{BB962C8B-B14F-4D97-AF65-F5344CB8AC3E}">
        <p14:creationId xmlns:p14="http://schemas.microsoft.com/office/powerpoint/2010/main" val="2736942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296163"/>
            <a:ext cx="9052560" cy="501675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What is it called when a customer is required to buy one product only if the customer buys a second product?</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t>
            </a:r>
            <a:r>
              <a:rPr lang="en-US" sz="2000" dirty="0">
                <a:solidFill>
                  <a:schemeClr val="bg1"/>
                </a:solidFill>
                <a:ea typeface="Cambria Math" panose="02040503050406030204" pitchFamily="18" charset="0"/>
              </a:rPr>
              <a:t>Tying sales</a:t>
            </a:r>
          </a:p>
          <a:p>
            <a:r>
              <a:rPr lang="en-US" sz="2000" b="0" dirty="0">
                <a:solidFill>
                  <a:schemeClr val="bg1"/>
                </a:solidFill>
                <a:ea typeface="Cambria Math" panose="02040503050406030204" pitchFamily="18" charset="0"/>
              </a:rPr>
              <a:t>☐ Bundling</a:t>
            </a: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Exclusive dealing</a:t>
            </a:r>
          </a:p>
          <a:p>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What is it called when existing firms react to a new firm by drastically dropping prices?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Tying sales</a:t>
            </a:r>
          </a:p>
          <a:p>
            <a:r>
              <a:rPr lang="en-US" sz="2000" b="0" dirty="0">
                <a:solidFill>
                  <a:schemeClr val="bg1"/>
                </a:solidFill>
                <a:ea typeface="Cambria Math" panose="02040503050406030204" pitchFamily="18" charset="0"/>
              </a:rPr>
              <a:t>☐ Price discrimination</a:t>
            </a:r>
          </a:p>
          <a:p>
            <a:r>
              <a:rPr lang="en-US" sz="2000" b="0" dirty="0">
                <a:solidFill>
                  <a:schemeClr val="bg1"/>
                </a:solidFill>
                <a:ea typeface="Cambria Math" panose="02040503050406030204" pitchFamily="18" charset="0"/>
              </a:rPr>
              <a:t>☐ </a:t>
            </a:r>
            <a:r>
              <a:rPr lang="en-US" sz="2000" dirty="0">
                <a:solidFill>
                  <a:schemeClr val="bg1"/>
                </a:solidFill>
                <a:ea typeface="Cambria Math" panose="02040503050406030204" pitchFamily="18" charset="0"/>
              </a:rPr>
              <a:t>Predatory pricing</a:t>
            </a:r>
          </a:p>
        </p:txBody>
      </p:sp>
    </p:spTree>
    <p:extLst>
      <p:ext uri="{BB962C8B-B14F-4D97-AF65-F5344CB8AC3E}">
        <p14:creationId xmlns:p14="http://schemas.microsoft.com/office/powerpoint/2010/main" val="2594210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296163"/>
            <a:ext cx="9052560" cy="501675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What is it called when a customer is required to buy one product only if the customer buys a second product?</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Tying sales</a:t>
            </a:r>
          </a:p>
          <a:p>
            <a:r>
              <a:rPr lang="en-US" sz="2000" b="0" dirty="0">
                <a:solidFill>
                  <a:schemeClr val="bg1"/>
                </a:solidFill>
                <a:ea typeface="Cambria Math" panose="02040503050406030204" pitchFamily="18" charset="0"/>
              </a:rPr>
              <a:t>☐ Bundling</a:t>
            </a: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Exclusive dealing</a:t>
            </a:r>
          </a:p>
          <a:p>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What is it called when existing firms react to a new firm by drastically dropping prices?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Tying sales</a:t>
            </a:r>
          </a:p>
          <a:p>
            <a:r>
              <a:rPr lang="en-US" sz="2000" b="0" dirty="0">
                <a:solidFill>
                  <a:schemeClr val="bg1"/>
                </a:solidFill>
                <a:ea typeface="Cambria Math" panose="02040503050406030204" pitchFamily="18" charset="0"/>
              </a:rPr>
              <a:t>☐ Price discrimination</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Predatory pricing</a:t>
            </a:r>
          </a:p>
        </p:txBody>
      </p:sp>
      <p:sp>
        <p:nvSpPr>
          <p:cNvPr id="5" name="Rectangle 4">
            <a:extLst>
              <a:ext uri="{FF2B5EF4-FFF2-40B4-BE49-F238E27FC236}">
                <a16:creationId xmlns:a16="http://schemas.microsoft.com/office/drawing/2014/main" id="{9E60CA1B-DE6E-44F3-B2F2-2EB49169D11D}"/>
              </a:ext>
            </a:extLst>
          </p:cNvPr>
          <p:cNvSpPr/>
          <p:nvPr/>
        </p:nvSpPr>
        <p:spPr>
          <a:xfrm>
            <a:off x="1664452" y="2337087"/>
            <a:ext cx="194278"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2B3C14C-3685-4A51-B5A7-33609A0F24F9}"/>
              </a:ext>
            </a:extLst>
          </p:cNvPr>
          <p:cNvSpPr/>
          <p:nvPr/>
        </p:nvSpPr>
        <p:spPr>
          <a:xfrm>
            <a:off x="1658479" y="5992911"/>
            <a:ext cx="194278"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851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Restrictive Practice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3F17370E-3BB1-4BAF-BDDC-031528304155}"/>
              </a:ext>
            </a:extLst>
          </p:cNvPr>
          <p:cNvGrpSpPr/>
          <p:nvPr/>
        </p:nvGrpSpPr>
        <p:grpSpPr>
          <a:xfrm>
            <a:off x="2066917" y="1580912"/>
            <a:ext cx="8058159" cy="1062122"/>
            <a:chOff x="542918" y="1736761"/>
            <a:chExt cx="8058159" cy="1062122"/>
          </a:xfrm>
          <a:solidFill>
            <a:srgbClr val="627981"/>
          </a:solidFill>
        </p:grpSpPr>
        <p:sp>
          <p:nvSpPr>
            <p:cNvPr id="15" name="Rectangle 14">
              <a:extLst>
                <a:ext uri="{FF2B5EF4-FFF2-40B4-BE49-F238E27FC236}">
                  <a16:creationId xmlns:a16="http://schemas.microsoft.com/office/drawing/2014/main" id="{A968F39D-90F1-4FB1-B93F-DE539689D27C}"/>
                </a:ext>
              </a:extLst>
            </p:cNvPr>
            <p:cNvSpPr/>
            <p:nvPr/>
          </p:nvSpPr>
          <p:spPr>
            <a:xfrm>
              <a:off x="542923" y="1736761"/>
              <a:ext cx="8058154" cy="10621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TextBox 15">
              <a:extLst>
                <a:ext uri="{FF2B5EF4-FFF2-40B4-BE49-F238E27FC236}">
                  <a16:creationId xmlns:a16="http://schemas.microsoft.com/office/drawing/2014/main" id="{E0D9E156-FCCB-4434-8A97-A4EFB8D26D40}"/>
                </a:ext>
              </a:extLst>
            </p:cNvPr>
            <p:cNvSpPr txBox="1"/>
            <p:nvPr/>
          </p:nvSpPr>
          <p:spPr>
            <a:xfrm>
              <a:off x="542918" y="1783220"/>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restrictive practices is continually evolving as firms seek new ways to earn profits and government regulators define what is permissible.</a:t>
              </a:r>
            </a:p>
          </p:txBody>
        </p:sp>
      </p:grpSp>
      <p:grpSp>
        <p:nvGrpSpPr>
          <p:cNvPr id="17" name="Group 16">
            <a:extLst>
              <a:ext uri="{FF2B5EF4-FFF2-40B4-BE49-F238E27FC236}">
                <a16:creationId xmlns:a16="http://schemas.microsoft.com/office/drawing/2014/main" id="{2D141D22-80F9-4298-A46B-06FB41DE3466}"/>
              </a:ext>
            </a:extLst>
          </p:cNvPr>
          <p:cNvGrpSpPr/>
          <p:nvPr/>
        </p:nvGrpSpPr>
        <p:grpSpPr>
          <a:xfrm>
            <a:off x="2066917" y="2729028"/>
            <a:ext cx="8058157" cy="1074990"/>
            <a:chOff x="542920" y="1736761"/>
            <a:chExt cx="8058157" cy="1074990"/>
          </a:xfrm>
          <a:solidFill>
            <a:srgbClr val="627981"/>
          </a:solidFill>
        </p:grpSpPr>
        <p:sp>
          <p:nvSpPr>
            <p:cNvPr id="19" name="Rectangle 18">
              <a:extLst>
                <a:ext uri="{FF2B5EF4-FFF2-40B4-BE49-F238E27FC236}">
                  <a16:creationId xmlns:a16="http://schemas.microsoft.com/office/drawing/2014/main" id="{66F5DDAB-46AF-49B3-93AC-B5811E98F476}"/>
                </a:ext>
              </a:extLst>
            </p:cNvPr>
            <p:cNvSpPr/>
            <p:nvPr/>
          </p:nvSpPr>
          <p:spPr>
            <a:xfrm>
              <a:off x="542923" y="1736761"/>
              <a:ext cx="8058154" cy="1074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FBCE52D-E912-4BBE-A557-DFB4E2D4A13F}"/>
                </a:ext>
              </a:extLst>
            </p:cNvPr>
            <p:cNvSpPr txBox="1"/>
            <p:nvPr/>
          </p:nvSpPr>
          <p:spPr>
            <a:xfrm>
              <a:off x="542920" y="178955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situation where the law is evolving and changing is always somewhat troublesome since laws are most useful and fair when firms know what they are in advance.</a:t>
              </a:r>
            </a:p>
          </p:txBody>
        </p:sp>
      </p:grpSp>
      <p:grpSp>
        <p:nvGrpSpPr>
          <p:cNvPr id="21" name="Group 20">
            <a:extLst>
              <a:ext uri="{FF2B5EF4-FFF2-40B4-BE49-F238E27FC236}">
                <a16:creationId xmlns:a16="http://schemas.microsoft.com/office/drawing/2014/main" id="{0C44C57B-85A6-4380-AACA-B4F9D03B8C66}"/>
              </a:ext>
            </a:extLst>
          </p:cNvPr>
          <p:cNvGrpSpPr/>
          <p:nvPr/>
        </p:nvGrpSpPr>
        <p:grpSpPr>
          <a:xfrm>
            <a:off x="2054450" y="3890012"/>
            <a:ext cx="8058158" cy="1068455"/>
            <a:chOff x="542919" y="1736761"/>
            <a:chExt cx="8058158" cy="1068455"/>
          </a:xfrm>
          <a:solidFill>
            <a:srgbClr val="627981"/>
          </a:solidFill>
        </p:grpSpPr>
        <p:sp>
          <p:nvSpPr>
            <p:cNvPr id="22" name="Rectangle 21">
              <a:extLst>
                <a:ext uri="{FF2B5EF4-FFF2-40B4-BE49-F238E27FC236}">
                  <a16:creationId xmlns:a16="http://schemas.microsoft.com/office/drawing/2014/main" id="{74621BDB-3EB0-40B2-8D4A-866ED115DA8D}"/>
                </a:ext>
              </a:extLst>
            </p:cNvPr>
            <p:cNvSpPr/>
            <p:nvPr/>
          </p:nvSpPr>
          <p:spPr>
            <a:xfrm>
              <a:off x="542923" y="1736761"/>
              <a:ext cx="8058154" cy="10621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CCACDC69-E47F-4F71-9AA6-580764035839}"/>
                </a:ext>
              </a:extLst>
            </p:cNvPr>
            <p:cNvSpPr txBox="1"/>
            <p:nvPr/>
          </p:nvSpPr>
          <p:spPr>
            <a:xfrm>
              <a:off x="542919" y="178955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law is open to interpretation, competitors who are losing out in the market can accuse successful firms of anticompetitive restrictive practices.</a:t>
              </a:r>
            </a:p>
          </p:txBody>
        </p:sp>
      </p:grpSp>
      <p:grpSp>
        <p:nvGrpSpPr>
          <p:cNvPr id="24" name="Group 23">
            <a:extLst>
              <a:ext uri="{FF2B5EF4-FFF2-40B4-BE49-F238E27FC236}">
                <a16:creationId xmlns:a16="http://schemas.microsoft.com/office/drawing/2014/main" id="{D1424589-C033-4635-906A-CC40DECCDD97}"/>
              </a:ext>
            </a:extLst>
          </p:cNvPr>
          <p:cNvGrpSpPr/>
          <p:nvPr/>
        </p:nvGrpSpPr>
        <p:grpSpPr>
          <a:xfrm>
            <a:off x="2054452" y="5050996"/>
            <a:ext cx="8058158" cy="806935"/>
            <a:chOff x="542919" y="1736761"/>
            <a:chExt cx="8058158" cy="806935"/>
          </a:xfrm>
          <a:solidFill>
            <a:srgbClr val="627981"/>
          </a:solidFill>
        </p:grpSpPr>
        <p:sp>
          <p:nvSpPr>
            <p:cNvPr id="25" name="Rectangle 24">
              <a:extLst>
                <a:ext uri="{FF2B5EF4-FFF2-40B4-BE49-F238E27FC236}">
                  <a16:creationId xmlns:a16="http://schemas.microsoft.com/office/drawing/2014/main" id="{B4009ED7-C9BD-456A-BC66-B20E781EE4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2AFB78AE-E146-49E7-816A-D1A228B3AF02}"/>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Officials at the FTC and the Department of Justice are aware of these issues, but there is no easy way to resolve them.</a:t>
              </a:r>
            </a:p>
          </p:txBody>
        </p:sp>
      </p:grpSp>
    </p:spTree>
    <p:extLst>
      <p:ext uri="{BB962C8B-B14F-4D97-AF65-F5344CB8AC3E}">
        <p14:creationId xmlns:p14="http://schemas.microsoft.com/office/powerpoint/2010/main" val="2485232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08168"/>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Antitrust authorities block firms from openly colluding to form a cartel that will reduce output and raise prices.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Companies sometimes attempt to find other ways around these restrictions and, consequently, many antitrust cases involve restrictive practices that can reduce competition in certain circumstances, like tying sales, bundling, and predatory pricing.</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concept of restrictive practices is continually evolving as firms seek new ways to earn profits and regulators define what is allowed.</a:t>
            </a:r>
          </a:p>
          <a:p>
            <a:endParaRPr lang="en-US" sz="2000" dirty="0">
              <a:solidFill>
                <a:schemeClr val="bg1"/>
              </a:solidFill>
            </a:endParaRPr>
          </a:p>
          <a:p>
            <a:endParaRPr lang="en-US" sz="2000" dirty="0">
              <a:solidFill>
                <a:schemeClr val="bg1"/>
              </a:solidFill>
            </a:endParaRPr>
          </a:p>
        </p:txBody>
      </p:sp>
    </p:spTree>
    <p:extLst>
      <p:ext uri="{BB962C8B-B14F-4D97-AF65-F5344CB8AC3E}">
        <p14:creationId xmlns:p14="http://schemas.microsoft.com/office/powerpoint/2010/main" val="2367286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Theory of the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9421A8F-12C6-476E-BDA8-6D0ECC671E1A}"/>
              </a:ext>
            </a:extLst>
          </p:cNvPr>
          <p:cNvGrpSpPr/>
          <p:nvPr/>
        </p:nvGrpSpPr>
        <p:grpSpPr>
          <a:xfrm>
            <a:off x="2066919" y="1580912"/>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0" y="1934800"/>
              <a:ext cx="7807571" cy="400110"/>
            </a:xfrm>
            <a:prstGeom prst="rect">
              <a:avLst/>
            </a:prstGeom>
            <a:grpFill/>
          </p:spPr>
          <p:txBody>
            <a:bodyPr wrap="square" rtlCol="0">
              <a:spAutoFit/>
            </a:bodyPr>
            <a:lstStyle/>
            <a:p>
              <a:pPr algn="ctr"/>
              <a:r>
                <a:rPr lang="en-US" sz="2000" dirty="0">
                  <a:solidFill>
                    <a:schemeClr val="bg1"/>
                  </a:solidFill>
                </a:rPr>
                <a:t>Recall the three important lessons on the theory of the firm:</a:t>
              </a:r>
            </a:p>
          </p:txBody>
        </p:sp>
      </p:grpSp>
      <p:grpSp>
        <p:nvGrpSpPr>
          <p:cNvPr id="21" name="Group 20">
            <a:extLst>
              <a:ext uri="{FF2B5EF4-FFF2-40B4-BE49-F238E27FC236}">
                <a16:creationId xmlns:a16="http://schemas.microsoft.com/office/drawing/2014/main" id="{BEC7272D-6EDE-4EE8-90F8-AA154FE80252}"/>
              </a:ext>
            </a:extLst>
          </p:cNvPr>
          <p:cNvGrpSpPr/>
          <p:nvPr/>
        </p:nvGrpSpPr>
        <p:grpSpPr>
          <a:xfrm>
            <a:off x="2066920" y="250495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1. Competition is a good thing because it provides consumers with lower prices and a variety of innovative products.</a:t>
              </a:r>
            </a:p>
          </p:txBody>
        </p:sp>
      </p:grpSp>
      <p:grpSp>
        <p:nvGrpSpPr>
          <p:cNvPr id="10" name="Group 9">
            <a:extLst>
              <a:ext uri="{FF2B5EF4-FFF2-40B4-BE49-F238E27FC236}">
                <a16:creationId xmlns:a16="http://schemas.microsoft.com/office/drawing/2014/main" id="{32240C6A-5584-495B-B4B5-BA5C59390C77}"/>
              </a:ext>
            </a:extLst>
          </p:cNvPr>
          <p:cNvGrpSpPr/>
          <p:nvPr/>
        </p:nvGrpSpPr>
        <p:grpSpPr>
          <a:xfrm>
            <a:off x="2066919" y="3428999"/>
            <a:ext cx="8058158" cy="806935"/>
            <a:chOff x="542919" y="1736761"/>
            <a:chExt cx="8058158"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19" y="1936842"/>
              <a:ext cx="7807571" cy="400110"/>
            </a:xfrm>
            <a:prstGeom prst="rect">
              <a:avLst/>
            </a:prstGeom>
            <a:grpFill/>
          </p:spPr>
          <p:txBody>
            <a:bodyPr wrap="square" rtlCol="0">
              <a:spAutoFit/>
            </a:bodyPr>
            <a:lstStyle/>
            <a:p>
              <a:pPr algn="ctr"/>
              <a:r>
                <a:rPr lang="en-US" sz="2000" dirty="0">
                  <a:solidFill>
                    <a:schemeClr val="bg1"/>
                  </a:solidFill>
                </a:rPr>
                <a:t>2. Large-scale production can dramatically lower average costs.</a:t>
              </a:r>
            </a:p>
          </p:txBody>
        </p:sp>
      </p:grpSp>
      <p:grpSp>
        <p:nvGrpSpPr>
          <p:cNvPr id="13" name="Group 12">
            <a:extLst>
              <a:ext uri="{FF2B5EF4-FFF2-40B4-BE49-F238E27FC236}">
                <a16:creationId xmlns:a16="http://schemas.microsoft.com/office/drawing/2014/main" id="{035710CA-DA9D-4E71-AF89-398AC1525B11}"/>
              </a:ext>
            </a:extLst>
          </p:cNvPr>
          <p:cNvGrpSpPr/>
          <p:nvPr/>
        </p:nvGrpSpPr>
        <p:grpSpPr>
          <a:xfrm>
            <a:off x="2066919" y="4357028"/>
            <a:ext cx="8058158" cy="806935"/>
            <a:chOff x="542919" y="1736761"/>
            <a:chExt cx="8058158" cy="806935"/>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19" y="1940173"/>
              <a:ext cx="7807571" cy="400110"/>
            </a:xfrm>
            <a:prstGeom prst="rect">
              <a:avLst/>
            </a:prstGeom>
            <a:grpFill/>
          </p:spPr>
          <p:txBody>
            <a:bodyPr wrap="square" rtlCol="0">
              <a:spAutoFit/>
            </a:bodyPr>
            <a:lstStyle/>
            <a:p>
              <a:pPr algn="ctr"/>
              <a:r>
                <a:rPr lang="en-US" sz="2000" dirty="0">
                  <a:solidFill>
                    <a:schemeClr val="bg1"/>
                  </a:solidFill>
                </a:rPr>
                <a:t>3. Markets in the real world are rarely perfectly competitive.</a:t>
              </a:r>
            </a:p>
          </p:txBody>
        </p:sp>
      </p:grpSp>
    </p:spTree>
    <p:extLst>
      <p:ext uri="{BB962C8B-B14F-4D97-AF65-F5344CB8AC3E}">
        <p14:creationId xmlns:p14="http://schemas.microsoft.com/office/powerpoint/2010/main" val="3285405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5518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Regulating Natural Monopolies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7083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Monopolies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6C148E2B-57E4-4C62-9FDB-2A2B88093165}"/>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F2E4926-2B0E-4740-B8C4-24A0E5986F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3EE3B963-84BF-45F6-8B8B-D395C660ECA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true monopolies today in the U.S. are regulated, natural monopolies.</a:t>
              </a:r>
            </a:p>
          </p:txBody>
        </p:sp>
      </p:grpSp>
      <p:grpSp>
        <p:nvGrpSpPr>
          <p:cNvPr id="19" name="Group 18">
            <a:extLst>
              <a:ext uri="{FF2B5EF4-FFF2-40B4-BE49-F238E27FC236}">
                <a16:creationId xmlns:a16="http://schemas.microsoft.com/office/drawing/2014/main" id="{9049C4F0-04EB-460A-8EEE-4C51140B18E6}"/>
              </a:ext>
            </a:extLst>
          </p:cNvPr>
          <p:cNvGrpSpPr/>
          <p:nvPr/>
        </p:nvGrpSpPr>
        <p:grpSpPr>
          <a:xfrm>
            <a:off x="2066918" y="2492996"/>
            <a:ext cx="8058157" cy="806935"/>
            <a:chOff x="542920" y="1736761"/>
            <a:chExt cx="8058157" cy="806935"/>
          </a:xfrm>
          <a:solidFill>
            <a:srgbClr val="627981"/>
          </a:solidFill>
        </p:grpSpPr>
        <p:sp>
          <p:nvSpPr>
            <p:cNvPr id="20" name="Rectangle 19">
              <a:extLst>
                <a:ext uri="{FF2B5EF4-FFF2-40B4-BE49-F238E27FC236}">
                  <a16:creationId xmlns:a16="http://schemas.microsoft.com/office/drawing/2014/main" id="{FF4F9CF3-3552-4988-9D49-0FC5DCE576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38EAA9EB-98E4-4E6F-80C4-2798340629F9}"/>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arises when average costs are declining over the range of production that satisfies market demand.</a:t>
              </a:r>
            </a:p>
          </p:txBody>
        </p:sp>
      </p:grpSp>
      <p:grpSp>
        <p:nvGrpSpPr>
          <p:cNvPr id="23" name="Group 22">
            <a:extLst>
              <a:ext uri="{FF2B5EF4-FFF2-40B4-BE49-F238E27FC236}">
                <a16:creationId xmlns:a16="http://schemas.microsoft.com/office/drawing/2014/main" id="{FFE24032-5AFA-4C09-A774-40AF474D83E5}"/>
              </a:ext>
            </a:extLst>
          </p:cNvPr>
          <p:cNvGrpSpPr/>
          <p:nvPr/>
        </p:nvGrpSpPr>
        <p:grpSpPr>
          <a:xfrm>
            <a:off x="2066918" y="3405080"/>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1B0AF392-4EAD-4B3D-BE58-66DE55C2BC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7DED45C9-FA30-4B36-9FA8-44CD3BB0FD6B}"/>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typically happens when fixed costs are large relative to variable costs.</a:t>
              </a:r>
            </a:p>
          </p:txBody>
        </p:sp>
      </p:grpSp>
      <p:grpSp>
        <p:nvGrpSpPr>
          <p:cNvPr id="27" name="Group 26">
            <a:extLst>
              <a:ext uri="{FF2B5EF4-FFF2-40B4-BE49-F238E27FC236}">
                <a16:creationId xmlns:a16="http://schemas.microsoft.com/office/drawing/2014/main" id="{05B5B1BA-02AA-4C3C-9C99-4B566E7083A8}"/>
              </a:ext>
            </a:extLst>
          </p:cNvPr>
          <p:cNvGrpSpPr/>
          <p:nvPr/>
        </p:nvGrpSpPr>
        <p:grpSpPr>
          <a:xfrm>
            <a:off x="2066918" y="4317163"/>
            <a:ext cx="8058157" cy="806935"/>
            <a:chOff x="542920" y="1736761"/>
            <a:chExt cx="8058157" cy="806935"/>
          </a:xfrm>
          <a:solidFill>
            <a:srgbClr val="627981"/>
          </a:solidFill>
        </p:grpSpPr>
        <p:sp>
          <p:nvSpPr>
            <p:cNvPr id="28" name="Rectangle 27">
              <a:extLst>
                <a:ext uri="{FF2B5EF4-FFF2-40B4-BE49-F238E27FC236}">
                  <a16:creationId xmlns:a16="http://schemas.microsoft.com/office/drawing/2014/main" id="{F374E3DB-E666-4538-BBCC-7A3D02BA9E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A17CA46-1A1D-46A7-A37C-E2225386AFF4}"/>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one firm is able to supply the total quantity demanded in the market at a lower cost than two or more firms could</a:t>
              </a:r>
            </a:p>
          </p:txBody>
        </p:sp>
      </p:grpSp>
      <p:grpSp>
        <p:nvGrpSpPr>
          <p:cNvPr id="30" name="Group 29">
            <a:extLst>
              <a:ext uri="{FF2B5EF4-FFF2-40B4-BE49-F238E27FC236}">
                <a16:creationId xmlns:a16="http://schemas.microsoft.com/office/drawing/2014/main" id="{4EF2223F-7634-4F18-8D34-491DF5B98E61}"/>
              </a:ext>
            </a:extLst>
          </p:cNvPr>
          <p:cNvGrpSpPr/>
          <p:nvPr/>
        </p:nvGrpSpPr>
        <p:grpSpPr>
          <a:xfrm>
            <a:off x="2066918" y="5229245"/>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04AC1871-C15F-4042-90E4-C5FADE6FBA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11323890-20A4-406D-97BA-1CCEE7AB7A9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Splitting up the natural monopoly would raise the average cost of production and force customers to pay more.</a:t>
              </a:r>
            </a:p>
          </p:txBody>
        </p:sp>
      </p:grpSp>
    </p:spTree>
    <p:extLst>
      <p:ext uri="{BB962C8B-B14F-4D97-AF65-F5344CB8AC3E}">
        <p14:creationId xmlns:p14="http://schemas.microsoft.com/office/powerpoint/2010/main" val="309467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AEF9BB3-E023-42C3-A94F-E17451A76B7F}"/>
              </a:ext>
            </a:extLst>
          </p:cNvPr>
          <p:cNvSpPr/>
          <p:nvPr/>
        </p:nvSpPr>
        <p:spPr>
          <a:xfrm>
            <a:off x="1459469" y="1492654"/>
            <a:ext cx="9273061" cy="13147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91554" y="1604948"/>
            <a:ext cx="9208532"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Think about your local water company. Why is there only one water company providing water services in your community instead of having multiple water companies from which to choose for your service?</a:t>
            </a:r>
          </a:p>
        </p:txBody>
      </p:sp>
    </p:spTree>
    <p:extLst>
      <p:ext uri="{BB962C8B-B14F-4D97-AF65-F5344CB8AC3E}">
        <p14:creationId xmlns:p14="http://schemas.microsoft.com/office/powerpoint/2010/main" val="1763030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13147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91734" y="1358217"/>
            <a:ext cx="9208532" cy="5016758"/>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Think about your local water company. Why is there only one water company providing water services in your community instead of having multiple water companies from which to choose for your service?</a:t>
            </a:r>
          </a:p>
          <a:p>
            <a:pPr algn="ctr"/>
            <a:endParaRPr lang="en-US" sz="2000" dirty="0">
              <a:solidFill>
                <a:schemeClr val="bg1"/>
              </a:solidFill>
            </a:endParaRPr>
          </a:p>
          <a:p>
            <a:pPr algn="ctr"/>
            <a:r>
              <a:rPr lang="en-US" sz="2000" i="1" dirty="0">
                <a:solidFill>
                  <a:schemeClr val="bg1"/>
                </a:solidFill>
              </a:rPr>
              <a:t>Water is an example of a public utility that is a natural monopoly. There is a large up-front infrastructure (fixed) cost. Once the infrastructure is in place, the marginal cost of adding a customer to the water service is relatively low. However, due to the high set up (infrastructure) costs, the more customers the water company has, the more it can spread out that cost. As such, the average costs decline as more and more output is produced for the added customers. This means that it will be hard to have competition. Moreover, having multiple water companies compete would mean an unnecessary</a:t>
            </a:r>
          </a:p>
          <a:p>
            <a:pPr algn="ctr"/>
            <a:r>
              <a:rPr lang="en-US" sz="2000" i="1" dirty="0">
                <a:solidFill>
                  <a:schemeClr val="bg1"/>
                </a:solidFill>
              </a:rPr>
              <a:t>duplication of resources exists as each company would run its own set of pipes in the same community to supply water. This is inefficient. As a result, it is rational to have a single firm for this public utility.</a:t>
            </a:r>
          </a:p>
          <a:p>
            <a:pPr algn="ctr"/>
            <a:endParaRPr lang="en-US" sz="2000" i="1" dirty="0">
              <a:solidFill>
                <a:schemeClr val="bg1"/>
              </a:solidFill>
            </a:endParaRPr>
          </a:p>
        </p:txBody>
      </p:sp>
    </p:spTree>
    <p:extLst>
      <p:ext uri="{BB962C8B-B14F-4D97-AF65-F5344CB8AC3E}">
        <p14:creationId xmlns:p14="http://schemas.microsoft.com/office/powerpoint/2010/main" val="11408474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Monopolies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3DA51F1D-010F-4D8F-8B6B-6A564A7EB690}"/>
              </a:ext>
            </a:extLst>
          </p:cNvPr>
          <p:cNvGrpSpPr/>
          <p:nvPr/>
        </p:nvGrpSpPr>
        <p:grpSpPr>
          <a:xfrm>
            <a:off x="1739501" y="3584285"/>
            <a:ext cx="3616557" cy="2360440"/>
            <a:chOff x="542923" y="1736759"/>
            <a:chExt cx="8058154" cy="1759082"/>
          </a:xfrm>
          <a:solidFill>
            <a:srgbClr val="627981"/>
          </a:solidFill>
        </p:grpSpPr>
        <p:sp>
          <p:nvSpPr>
            <p:cNvPr id="15" name="Rectangle 14">
              <a:extLst>
                <a:ext uri="{FF2B5EF4-FFF2-40B4-BE49-F238E27FC236}">
                  <a16:creationId xmlns:a16="http://schemas.microsoft.com/office/drawing/2014/main" id="{4DBBE978-056E-448E-A3AE-750D5DED2EB3}"/>
                </a:ext>
              </a:extLst>
            </p:cNvPr>
            <p:cNvSpPr/>
            <p:nvPr/>
          </p:nvSpPr>
          <p:spPr>
            <a:xfrm>
              <a:off x="542923" y="1736759"/>
              <a:ext cx="8058154" cy="17590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8DEDD9F4-3CCE-42AC-B62D-5A119B92295D}"/>
                </a:ext>
              </a:extLst>
            </p:cNvPr>
            <p:cNvSpPr txBox="1"/>
            <p:nvPr/>
          </p:nvSpPr>
          <p:spPr>
            <a:xfrm>
              <a:off x="664463" y="1786216"/>
              <a:ext cx="7815072" cy="167437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will maximize profits by producing at the quantity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by then looking to the market demand curve to see what price to charge.</a:t>
              </a:r>
            </a:p>
          </p:txBody>
        </p:sp>
      </p:grpSp>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732862"/>
            <a:chOff x="542923" y="1736759"/>
            <a:chExt cx="8058154" cy="1759082"/>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9"/>
              <a:ext cx="8058154" cy="17590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786216"/>
              <a:ext cx="7815072" cy="12156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has a market demand curve that cuts through the downward-sloping portion of the average cost curve.</a:t>
              </a:r>
            </a:p>
          </p:txBody>
        </p:sp>
      </p:grpSp>
      <p:sp>
        <p:nvSpPr>
          <p:cNvPr id="3" name="Oval 2">
            <a:extLst>
              <a:ext uri="{FF2B5EF4-FFF2-40B4-BE49-F238E27FC236}">
                <a16:creationId xmlns:a16="http://schemas.microsoft.com/office/drawing/2014/main" id="{8BC9AD32-4283-48FE-A6C1-25D612CEA2A8}"/>
              </a:ext>
            </a:extLst>
          </p:cNvPr>
          <p:cNvSpPr/>
          <p:nvPr/>
        </p:nvSpPr>
        <p:spPr>
          <a:xfrm>
            <a:off x="8293769" y="4295568"/>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flipV="1">
            <a:off x="8510337" y="3537283"/>
            <a:ext cx="0" cy="75828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8301791" y="3068346"/>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42039487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9397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Choices in Regulating a Natural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5BCF6862-D605-4587-85EA-1927EEAE7BD7}"/>
              </a:ext>
            </a:extLst>
          </p:cNvPr>
          <p:cNvSpPr/>
          <p:nvPr/>
        </p:nvSpPr>
        <p:spPr>
          <a:xfrm>
            <a:off x="4311111" y="1333643"/>
            <a:ext cx="3569778" cy="12235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Regulatory choices in dealing with natural monopoly</a:t>
            </a:r>
          </a:p>
        </p:txBody>
      </p:sp>
      <p:sp>
        <p:nvSpPr>
          <p:cNvPr id="18" name="Rectangle 17">
            <a:extLst>
              <a:ext uri="{FF2B5EF4-FFF2-40B4-BE49-F238E27FC236}">
                <a16:creationId xmlns:a16="http://schemas.microsoft.com/office/drawing/2014/main" id="{CE820888-73A4-43EA-9FEF-F9C1CEA95B37}"/>
              </a:ext>
            </a:extLst>
          </p:cNvPr>
          <p:cNvSpPr/>
          <p:nvPr/>
        </p:nvSpPr>
        <p:spPr>
          <a:xfrm>
            <a:off x="5297856" y="2665864"/>
            <a:ext cx="2583033" cy="12235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Leave the monopoly alone.</a:t>
            </a:r>
          </a:p>
        </p:txBody>
      </p:sp>
      <p:sp>
        <p:nvSpPr>
          <p:cNvPr id="22" name="Rectangle 21">
            <a:extLst>
              <a:ext uri="{FF2B5EF4-FFF2-40B4-BE49-F238E27FC236}">
                <a16:creationId xmlns:a16="http://schemas.microsoft.com/office/drawing/2014/main" id="{0FF45FD1-7835-4065-94C5-932972C7475D}"/>
              </a:ext>
            </a:extLst>
          </p:cNvPr>
          <p:cNvSpPr/>
          <p:nvPr/>
        </p:nvSpPr>
        <p:spPr>
          <a:xfrm>
            <a:off x="5297855" y="3998086"/>
            <a:ext cx="2583033" cy="12235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Split the company into smaller companies, promoting competition</a:t>
            </a:r>
          </a:p>
        </p:txBody>
      </p:sp>
      <p:sp>
        <p:nvSpPr>
          <p:cNvPr id="23" name="Rectangle 22">
            <a:extLst>
              <a:ext uri="{FF2B5EF4-FFF2-40B4-BE49-F238E27FC236}">
                <a16:creationId xmlns:a16="http://schemas.microsoft.com/office/drawing/2014/main" id="{7F7AF187-CFBE-4C2C-A81E-087735777169}"/>
              </a:ext>
            </a:extLst>
          </p:cNvPr>
          <p:cNvSpPr/>
          <p:nvPr/>
        </p:nvSpPr>
        <p:spPr>
          <a:xfrm>
            <a:off x="5297855" y="5330308"/>
            <a:ext cx="2583033" cy="12235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Regulate the industry by setting price and output</a:t>
            </a:r>
          </a:p>
        </p:txBody>
      </p:sp>
      <p:cxnSp>
        <p:nvCxnSpPr>
          <p:cNvPr id="5" name="Straight Connector 4">
            <a:extLst>
              <a:ext uri="{FF2B5EF4-FFF2-40B4-BE49-F238E27FC236}">
                <a16:creationId xmlns:a16="http://schemas.microsoft.com/office/drawing/2014/main" id="{A783AE6E-2B0F-437C-BA7A-8BE46726BA1C}"/>
              </a:ext>
            </a:extLst>
          </p:cNvPr>
          <p:cNvCxnSpPr/>
          <p:nvPr/>
        </p:nvCxnSpPr>
        <p:spPr>
          <a:xfrm>
            <a:off x="4684295" y="2557216"/>
            <a:ext cx="0" cy="3426489"/>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E640955-4B76-414C-8015-70FC4FFB9438}"/>
              </a:ext>
            </a:extLst>
          </p:cNvPr>
          <p:cNvCxnSpPr>
            <a:endCxn id="18" idx="1"/>
          </p:cNvCxnSpPr>
          <p:nvPr/>
        </p:nvCxnSpPr>
        <p:spPr>
          <a:xfrm>
            <a:off x="4684295" y="3272589"/>
            <a:ext cx="613561" cy="506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355CDAC-72EC-4FFD-9D25-D59F64333E4B}"/>
              </a:ext>
            </a:extLst>
          </p:cNvPr>
          <p:cNvCxnSpPr>
            <a:endCxn id="22" idx="1"/>
          </p:cNvCxnSpPr>
          <p:nvPr/>
        </p:nvCxnSpPr>
        <p:spPr>
          <a:xfrm>
            <a:off x="4684295" y="4604084"/>
            <a:ext cx="613560" cy="5789"/>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9929000-65D4-4D30-BA31-3146C13B59BC}"/>
              </a:ext>
            </a:extLst>
          </p:cNvPr>
          <p:cNvCxnSpPr/>
          <p:nvPr/>
        </p:nvCxnSpPr>
        <p:spPr>
          <a:xfrm>
            <a:off x="4684295" y="5983705"/>
            <a:ext cx="613560"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3103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1. Leave the Monopoly Alone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0"/>
            <a:ext cx="3616557" cy="1372157"/>
            <a:chOff x="542923" y="1736758"/>
            <a:chExt cx="8058154" cy="1392919"/>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3929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753647"/>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left alone, the monopoly will follow its normal approach to maximizing profits.</a:t>
              </a:r>
            </a:p>
          </p:txBody>
        </p:sp>
      </p:grpSp>
      <p:sp>
        <p:nvSpPr>
          <p:cNvPr id="29" name="Oval 28">
            <a:extLst>
              <a:ext uri="{FF2B5EF4-FFF2-40B4-BE49-F238E27FC236}">
                <a16:creationId xmlns:a16="http://schemas.microsoft.com/office/drawing/2014/main" id="{6DEA2C73-04C2-425E-B980-59949E9F0D20}"/>
              </a:ext>
            </a:extLst>
          </p:cNvPr>
          <p:cNvSpPr/>
          <p:nvPr/>
        </p:nvSpPr>
        <p:spPr>
          <a:xfrm>
            <a:off x="8301791" y="3068346"/>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39501" y="3230345"/>
            <a:ext cx="3616557" cy="1372160"/>
            <a:chOff x="542923" y="1736758"/>
            <a:chExt cx="8058154" cy="13929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736758"/>
              <a:ext cx="8058154" cy="13929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664463" y="1786216"/>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price is above the average cost curve, the natural monopoly would earn economic profits.</a:t>
              </a:r>
            </a:p>
          </p:txBody>
        </p:sp>
      </p:grpSp>
    </p:spTree>
    <p:extLst>
      <p:ext uri="{BB962C8B-B14F-4D97-AF65-F5344CB8AC3E}">
        <p14:creationId xmlns:p14="http://schemas.microsoft.com/office/powerpoint/2010/main" val="29103340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2. Split the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second outcome arises if antitrust authorities decide to divide the company so new firms can compete.</a:t>
              </a:r>
            </a:p>
          </p:txBody>
        </p:sp>
      </p:grpSp>
      <p:sp>
        <p:nvSpPr>
          <p:cNvPr id="3" name="Oval 2">
            <a:extLst>
              <a:ext uri="{FF2B5EF4-FFF2-40B4-BE49-F238E27FC236}">
                <a16:creationId xmlns:a16="http://schemas.microsoft.com/office/drawing/2014/main" id="{8BC9AD32-4283-48FE-A6C1-25D612CEA2A8}"/>
              </a:ext>
            </a:extLst>
          </p:cNvPr>
          <p:cNvSpPr/>
          <p:nvPr/>
        </p:nvSpPr>
        <p:spPr>
          <a:xfrm>
            <a:off x="8294508"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flipH="1">
            <a:off x="7660106" y="3301710"/>
            <a:ext cx="6344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7226970"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47524" y="3301708"/>
            <a:ext cx="3616557" cy="1655295"/>
            <a:chOff x="542923" y="1736754"/>
            <a:chExt cx="8058154" cy="201779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736757"/>
              <a:ext cx="8058154" cy="20177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36754"/>
              <a:ext cx="7815072" cy="16558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a company is split in half, so instead of one large firm producing a quantity of 4, two half-size firms each produce a quantity of 2.</a:t>
              </a:r>
            </a:p>
          </p:txBody>
        </p:sp>
      </p:grpSp>
    </p:spTree>
    <p:extLst>
      <p:ext uri="{BB962C8B-B14F-4D97-AF65-F5344CB8AC3E}">
        <p14:creationId xmlns:p14="http://schemas.microsoft.com/office/powerpoint/2010/main" val="760471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2. Split the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54FC5226-8638-4FD1-A9B6-9335E31E0C2F}"/>
              </a:ext>
            </a:extLst>
          </p:cNvPr>
          <p:cNvGrpSpPr/>
          <p:nvPr/>
        </p:nvGrpSpPr>
        <p:grpSpPr>
          <a:xfrm>
            <a:off x="2066921" y="1699176"/>
            <a:ext cx="8058158" cy="806935"/>
            <a:chOff x="542919" y="1736761"/>
            <a:chExt cx="8058158" cy="806935"/>
          </a:xfrm>
          <a:solidFill>
            <a:srgbClr val="627981"/>
          </a:solidFill>
        </p:grpSpPr>
        <p:sp>
          <p:nvSpPr>
            <p:cNvPr id="21" name="Rectangle 20">
              <a:extLst>
                <a:ext uri="{FF2B5EF4-FFF2-40B4-BE49-F238E27FC236}">
                  <a16:creationId xmlns:a16="http://schemas.microsoft.com/office/drawing/2014/main" id="{BF7E82D7-76B1-4C78-B2AB-2C89C8BEB8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F3F416E5-258C-4F56-A612-C30D8A163C2D}"/>
                </a:ext>
              </a:extLst>
            </p:cNvPr>
            <p:cNvSpPr txBox="1"/>
            <p:nvPr/>
          </p:nvSpPr>
          <p:spPr>
            <a:xfrm>
              <a:off x="542919" y="176286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downward-sloping average cost curve, two smaller firms will always have higher average costs of production than one larger firm.</a:t>
              </a:r>
            </a:p>
          </p:txBody>
        </p:sp>
      </p:grpSp>
      <p:grpSp>
        <p:nvGrpSpPr>
          <p:cNvPr id="23" name="Group 22">
            <a:extLst>
              <a:ext uri="{FF2B5EF4-FFF2-40B4-BE49-F238E27FC236}">
                <a16:creationId xmlns:a16="http://schemas.microsoft.com/office/drawing/2014/main" id="{9C50FA4A-C3E3-4BEF-9DD5-5C81BCB66275}"/>
              </a:ext>
            </a:extLst>
          </p:cNvPr>
          <p:cNvGrpSpPr/>
          <p:nvPr/>
        </p:nvGrpSpPr>
        <p:grpSpPr>
          <a:xfrm>
            <a:off x="2066922" y="2611260"/>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B8115F36-FB3A-4F87-9A67-36304A1727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E279D5B1-5F08-41D1-9084-4D82AD8F09F8}"/>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one firm grows larger than another, it will have lower average costs and may be able to drive its competitor out of the market.</a:t>
              </a:r>
            </a:p>
          </p:txBody>
        </p:sp>
      </p:grpSp>
      <p:grpSp>
        <p:nvGrpSpPr>
          <p:cNvPr id="31" name="Group 30">
            <a:extLst>
              <a:ext uri="{FF2B5EF4-FFF2-40B4-BE49-F238E27FC236}">
                <a16:creationId xmlns:a16="http://schemas.microsoft.com/office/drawing/2014/main" id="{AF544E51-EEE9-4006-A6DB-A3DCDBCCAE42}"/>
              </a:ext>
            </a:extLst>
          </p:cNvPr>
          <p:cNvGrpSpPr/>
          <p:nvPr/>
        </p:nvGrpSpPr>
        <p:grpSpPr>
          <a:xfrm>
            <a:off x="2066922" y="3523343"/>
            <a:ext cx="8058157" cy="806935"/>
            <a:chOff x="542920" y="1736761"/>
            <a:chExt cx="8058157" cy="806935"/>
          </a:xfrm>
          <a:solidFill>
            <a:srgbClr val="627981"/>
          </a:solidFill>
        </p:grpSpPr>
        <p:sp>
          <p:nvSpPr>
            <p:cNvPr id="32" name="Rectangle 31">
              <a:extLst>
                <a:ext uri="{FF2B5EF4-FFF2-40B4-BE49-F238E27FC236}">
                  <a16:creationId xmlns:a16="http://schemas.microsoft.com/office/drawing/2014/main" id="{650D93D8-7D30-4D7F-AF30-0A6466F8CF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CBCB6249-2B1E-43EE-935A-4E898525E8E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two firms in a market may discover subtle ways of coordinating their behavior and keeping prices high.</a:t>
              </a:r>
            </a:p>
          </p:txBody>
        </p:sp>
      </p:grpSp>
    </p:spTree>
    <p:extLst>
      <p:ext uri="{BB962C8B-B14F-4D97-AF65-F5344CB8AC3E}">
        <p14:creationId xmlns:p14="http://schemas.microsoft.com/office/powerpoint/2010/main" val="12973126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3. Setting Price and Output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574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third alternative is that regulators may decide to set prices and quantities produced for this industry.</a:t>
              </a:r>
            </a:p>
          </p:txBody>
        </p:sp>
      </p:grpSp>
      <p:sp>
        <p:nvSpPr>
          <p:cNvPr id="3" name="Oval 2">
            <a:extLst>
              <a:ext uri="{FF2B5EF4-FFF2-40B4-BE49-F238E27FC236}">
                <a16:creationId xmlns:a16="http://schemas.microsoft.com/office/drawing/2014/main" id="{8BC9AD32-4283-48FE-A6C1-25D612CEA2A8}"/>
              </a:ext>
            </a:extLst>
          </p:cNvPr>
          <p:cNvSpPr/>
          <p:nvPr/>
        </p:nvSpPr>
        <p:spPr>
          <a:xfrm>
            <a:off x="8294508"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a:off x="8515245" y="3536179"/>
            <a:ext cx="1795568" cy="127558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10396350" y="4674415"/>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47524" y="3268382"/>
            <a:ext cx="3616557" cy="1656541"/>
            <a:chOff x="542923" y="1695324"/>
            <a:chExt cx="8058154" cy="20592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15267"/>
              <a:ext cx="7815072" cy="202773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example would be if the regulator requires that the firm produce the quantity of output where marginal cost crosses the demand curve.</a:t>
              </a:r>
            </a:p>
          </p:txBody>
        </p:sp>
      </p:grpSp>
      <p:grpSp>
        <p:nvGrpSpPr>
          <p:cNvPr id="16" name="Group 15">
            <a:extLst>
              <a:ext uri="{FF2B5EF4-FFF2-40B4-BE49-F238E27FC236}">
                <a16:creationId xmlns:a16="http://schemas.microsoft.com/office/drawing/2014/main" id="{922D5260-7276-4412-AE5D-2EA7E37824B8}"/>
              </a:ext>
            </a:extLst>
          </p:cNvPr>
          <p:cNvGrpSpPr/>
          <p:nvPr/>
        </p:nvGrpSpPr>
        <p:grpSpPr>
          <a:xfrm>
            <a:off x="1739502" y="5024969"/>
            <a:ext cx="3616557" cy="1355102"/>
            <a:chOff x="542923" y="1683781"/>
            <a:chExt cx="8058154" cy="2410331"/>
          </a:xfrm>
          <a:solidFill>
            <a:srgbClr val="627981"/>
          </a:solidFill>
        </p:grpSpPr>
        <p:sp>
          <p:nvSpPr>
            <p:cNvPr id="19" name="Rectangle 18">
              <a:extLst>
                <a:ext uri="{FF2B5EF4-FFF2-40B4-BE49-F238E27FC236}">
                  <a16:creationId xmlns:a16="http://schemas.microsoft.com/office/drawing/2014/main" id="{7376CB27-DE3E-450A-841C-5D215EF324DC}"/>
                </a:ext>
              </a:extLst>
            </p:cNvPr>
            <p:cNvSpPr/>
            <p:nvPr/>
          </p:nvSpPr>
          <p:spPr>
            <a:xfrm>
              <a:off x="542923" y="1683781"/>
              <a:ext cx="8058154" cy="2410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6B589A1-E58D-4630-90C4-0FE162DD7904}"/>
                </a:ext>
              </a:extLst>
            </p:cNvPr>
            <p:cNvSpPr txBox="1"/>
            <p:nvPr/>
          </p:nvSpPr>
          <p:spPr>
            <a:xfrm>
              <a:off x="561780" y="1723861"/>
              <a:ext cx="7815072" cy="23540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requires price to be set equal to </a:t>
              </a:r>
              <a:r>
                <a:rPr lang="en-US" sz="2000" i="1" dirty="0">
                  <a:solidFill>
                    <a:schemeClr val="bg1"/>
                  </a:solidFill>
                </a:rPr>
                <a:t>MC</a:t>
              </a:r>
              <a:r>
                <a:rPr lang="en-US" sz="2000" dirty="0">
                  <a:solidFill>
                    <a:schemeClr val="bg1"/>
                  </a:solidFill>
                </a:rPr>
                <a:t>, which is what would occur in a perfectly competitive market.</a:t>
              </a:r>
            </a:p>
          </p:txBody>
        </p:sp>
      </p:grpSp>
    </p:spTree>
    <p:extLst>
      <p:ext uri="{BB962C8B-B14F-4D97-AF65-F5344CB8AC3E}">
        <p14:creationId xmlns:p14="http://schemas.microsoft.com/office/powerpoint/2010/main" val="4283455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Mergers and Acquisitions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9421A8F-12C6-476E-BDA8-6D0ECC671E1A}"/>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corporate</a:t>
              </a:r>
              <a:r>
                <a:rPr lang="en-US" sz="2000" b="1" dirty="0">
                  <a:solidFill>
                    <a:schemeClr val="bg1"/>
                  </a:solidFill>
                </a:rPr>
                <a:t> merger </a:t>
              </a:r>
              <a:r>
                <a:rPr lang="en-US" sz="2000" dirty="0">
                  <a:solidFill>
                    <a:schemeClr val="bg1"/>
                  </a:solidFill>
                </a:rPr>
                <a:t>occurs when two separate firms combine to become a single firm.</a:t>
              </a:r>
            </a:p>
          </p:txBody>
        </p:sp>
      </p:grpSp>
      <p:grpSp>
        <p:nvGrpSpPr>
          <p:cNvPr id="10" name="Group 9">
            <a:extLst>
              <a:ext uri="{FF2B5EF4-FFF2-40B4-BE49-F238E27FC236}">
                <a16:creationId xmlns:a16="http://schemas.microsoft.com/office/drawing/2014/main" id="{32240C6A-5584-495B-B4B5-BA5C59390C77}"/>
              </a:ext>
            </a:extLst>
          </p:cNvPr>
          <p:cNvGrpSpPr/>
          <p:nvPr/>
        </p:nvGrpSpPr>
        <p:grpSpPr>
          <a:xfrm>
            <a:off x="2066920" y="431389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Mergers can also be lateral, where two firms of similar sizes combine to become one.</a:t>
              </a:r>
            </a:p>
          </p:txBody>
        </p:sp>
      </p:grpSp>
      <p:grpSp>
        <p:nvGrpSpPr>
          <p:cNvPr id="19" name="Group 18">
            <a:extLst>
              <a:ext uri="{FF2B5EF4-FFF2-40B4-BE49-F238E27FC236}">
                <a16:creationId xmlns:a16="http://schemas.microsoft.com/office/drawing/2014/main" id="{F8728D80-68EB-4689-B9EB-59E8CDC4AF7C}"/>
              </a:ext>
            </a:extLst>
          </p:cNvPr>
          <p:cNvGrpSpPr/>
          <p:nvPr/>
        </p:nvGrpSpPr>
        <p:grpSpPr>
          <a:xfrm>
            <a:off x="2066920" y="2492996"/>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A3FE09EC-9C49-4F79-8737-448861EEDB3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2AADDE52-8CB1-4476-B97A-5DD0764F302E}"/>
                </a:ext>
              </a:extLst>
            </p:cNvPr>
            <p:cNvSpPr txBox="1"/>
            <p:nvPr/>
          </p:nvSpPr>
          <p:spPr>
            <a:xfrm>
              <a:off x="542922" y="192185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acquisition</a:t>
              </a:r>
              <a:r>
                <a:rPr lang="en-US" sz="2000" dirty="0">
                  <a:solidFill>
                    <a:schemeClr val="bg1"/>
                  </a:solidFill>
                </a:rPr>
                <a:t> occurs when one firm purchases another.</a:t>
              </a:r>
            </a:p>
          </p:txBody>
        </p:sp>
      </p:grpSp>
      <p:grpSp>
        <p:nvGrpSpPr>
          <p:cNvPr id="25" name="Group 24">
            <a:extLst>
              <a:ext uri="{FF2B5EF4-FFF2-40B4-BE49-F238E27FC236}">
                <a16:creationId xmlns:a16="http://schemas.microsoft.com/office/drawing/2014/main" id="{094620AC-3128-4402-A898-775ECE7394E0}"/>
              </a:ext>
            </a:extLst>
          </p:cNvPr>
          <p:cNvGrpSpPr/>
          <p:nvPr/>
        </p:nvGrpSpPr>
        <p:grpSpPr>
          <a:xfrm>
            <a:off x="2066919" y="3405080"/>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6F0F7CF1-A524-40EF-99FC-D8173F7FC4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22DF604E-FDE6-4A23-BB4B-9968304F71A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acquisition may not look like a merger since the newly purchased firm may continue to operate under its former company name.</a:t>
              </a:r>
            </a:p>
          </p:txBody>
        </p:sp>
      </p:grpSp>
    </p:spTree>
    <p:extLst>
      <p:ext uri="{BB962C8B-B14F-4D97-AF65-F5344CB8AC3E}">
        <p14:creationId xmlns:p14="http://schemas.microsoft.com/office/powerpoint/2010/main" val="5558042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3. Setting Price and Output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574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more plausible option for the regulator would be to set the price where </a:t>
              </a:r>
              <a:r>
                <a:rPr lang="en-US" sz="2000" i="1" dirty="0">
                  <a:solidFill>
                    <a:schemeClr val="bg1"/>
                  </a:solidFill>
                </a:rPr>
                <a:t>AC</a:t>
              </a:r>
              <a:r>
                <a:rPr lang="en-US" sz="2000" dirty="0">
                  <a:solidFill>
                    <a:schemeClr val="bg1"/>
                  </a:solidFill>
                </a:rPr>
                <a:t> crosses the demand curve.</a:t>
              </a:r>
            </a:p>
          </p:txBody>
        </p:sp>
      </p:grpSp>
      <p:sp>
        <p:nvSpPr>
          <p:cNvPr id="3" name="Oval 2">
            <a:extLst>
              <a:ext uri="{FF2B5EF4-FFF2-40B4-BE49-F238E27FC236}">
                <a16:creationId xmlns:a16="http://schemas.microsoft.com/office/drawing/2014/main" id="{8BC9AD32-4283-48FE-A6C1-25D612CEA2A8}"/>
              </a:ext>
            </a:extLst>
          </p:cNvPr>
          <p:cNvSpPr/>
          <p:nvPr/>
        </p:nvSpPr>
        <p:spPr>
          <a:xfrm>
            <a:off x="8294508"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a:off x="8597749" y="3536179"/>
            <a:ext cx="692923" cy="44226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9336504" y="3862183"/>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47524" y="3268382"/>
            <a:ext cx="3616557" cy="1656541"/>
            <a:chOff x="542923" y="1695324"/>
            <a:chExt cx="8058154" cy="20592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15267"/>
              <a:ext cx="7815072" cy="202774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lets the monopoly charge enough to cover its average costs and earn a normal rate of profit so that it can continue operating.</a:t>
              </a:r>
            </a:p>
          </p:txBody>
        </p:sp>
      </p:grpSp>
      <p:grpSp>
        <p:nvGrpSpPr>
          <p:cNvPr id="21" name="Group 20">
            <a:extLst>
              <a:ext uri="{FF2B5EF4-FFF2-40B4-BE49-F238E27FC236}">
                <a16:creationId xmlns:a16="http://schemas.microsoft.com/office/drawing/2014/main" id="{96877416-FC54-427A-9508-6EBE9F6E8465}"/>
              </a:ext>
            </a:extLst>
          </p:cNvPr>
          <p:cNvGrpSpPr/>
          <p:nvPr/>
        </p:nvGrpSpPr>
        <p:grpSpPr>
          <a:xfrm>
            <a:off x="1739502" y="5000927"/>
            <a:ext cx="3616557" cy="1379144"/>
            <a:chOff x="542923" y="1695324"/>
            <a:chExt cx="8058154" cy="2059222"/>
          </a:xfrm>
          <a:solidFill>
            <a:srgbClr val="627981"/>
          </a:solidFill>
        </p:grpSpPr>
        <p:sp>
          <p:nvSpPr>
            <p:cNvPr id="22" name="Rectangle 21">
              <a:extLst>
                <a:ext uri="{FF2B5EF4-FFF2-40B4-BE49-F238E27FC236}">
                  <a16:creationId xmlns:a16="http://schemas.microsoft.com/office/drawing/2014/main" id="{CD63C254-271A-426A-94C7-5EFE2B390495}"/>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E9725C2-6C49-49EB-9BBE-5BFF1185C76E}"/>
                </a:ext>
              </a:extLst>
            </p:cNvPr>
            <p:cNvSpPr txBox="1"/>
            <p:nvPr/>
          </p:nvSpPr>
          <p:spPr>
            <a:xfrm>
              <a:off x="561780" y="1715267"/>
              <a:ext cx="7815072" cy="164514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prevents the firm from raising prices and earning abnormally high monopoly profits.</a:t>
              </a:r>
            </a:p>
          </p:txBody>
        </p:sp>
      </p:grpSp>
    </p:spTree>
    <p:extLst>
      <p:ext uri="{BB962C8B-B14F-4D97-AF65-F5344CB8AC3E}">
        <p14:creationId xmlns:p14="http://schemas.microsoft.com/office/powerpoint/2010/main" val="31597269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Cost-Plus versus Price Cap 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46C00E56-1435-413E-BF2F-1F3D8DD9A89D}"/>
              </a:ext>
            </a:extLst>
          </p:cNvPr>
          <p:cNvSpPr/>
          <p:nvPr/>
        </p:nvSpPr>
        <p:spPr>
          <a:xfrm>
            <a:off x="1881188" y="1494064"/>
            <a:ext cx="3569778" cy="12235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Cost-plus regulation</a:t>
            </a:r>
          </a:p>
        </p:txBody>
      </p:sp>
      <p:sp>
        <p:nvSpPr>
          <p:cNvPr id="13" name="Rectangle 12">
            <a:extLst>
              <a:ext uri="{FF2B5EF4-FFF2-40B4-BE49-F238E27FC236}">
                <a16:creationId xmlns:a16="http://schemas.microsoft.com/office/drawing/2014/main" id="{AC6BF17D-96F9-4932-8F79-23AE8AE16C65}"/>
              </a:ext>
            </a:extLst>
          </p:cNvPr>
          <p:cNvSpPr/>
          <p:nvPr/>
        </p:nvSpPr>
        <p:spPr>
          <a:xfrm>
            <a:off x="2867932" y="2968165"/>
            <a:ext cx="2698671" cy="1427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Average cost of production plus an amount for the firm to earn a normal rate of return</a:t>
            </a:r>
          </a:p>
        </p:txBody>
      </p:sp>
      <p:sp>
        <p:nvSpPr>
          <p:cNvPr id="18" name="Rectangle 17">
            <a:extLst>
              <a:ext uri="{FF2B5EF4-FFF2-40B4-BE49-F238E27FC236}">
                <a16:creationId xmlns:a16="http://schemas.microsoft.com/office/drawing/2014/main" id="{DB24BB58-0D5E-41CC-B405-2F9AF483B2B1}"/>
              </a:ext>
            </a:extLst>
          </p:cNvPr>
          <p:cNvSpPr/>
          <p:nvPr/>
        </p:nvSpPr>
        <p:spPr>
          <a:xfrm>
            <a:off x="2867932" y="4645876"/>
            <a:ext cx="2697480" cy="14271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Little incentive to control costs</a:t>
            </a:r>
          </a:p>
        </p:txBody>
      </p:sp>
      <p:cxnSp>
        <p:nvCxnSpPr>
          <p:cNvPr id="20" name="Straight Connector 19">
            <a:extLst>
              <a:ext uri="{FF2B5EF4-FFF2-40B4-BE49-F238E27FC236}">
                <a16:creationId xmlns:a16="http://schemas.microsoft.com/office/drawing/2014/main" id="{FA696BDA-7817-4C96-A67B-971B90FC5006}"/>
              </a:ext>
            </a:extLst>
          </p:cNvPr>
          <p:cNvCxnSpPr>
            <a:cxnSpLocks/>
          </p:cNvCxnSpPr>
          <p:nvPr/>
        </p:nvCxnSpPr>
        <p:spPr>
          <a:xfrm flipH="1">
            <a:off x="2254371" y="2717637"/>
            <a:ext cx="1" cy="2641838"/>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C32F651-E6C2-433D-89C0-8BA3696E0846}"/>
              </a:ext>
            </a:extLst>
          </p:cNvPr>
          <p:cNvCxnSpPr>
            <a:cxnSpLocks/>
            <a:endCxn id="13" idx="1"/>
          </p:cNvCxnSpPr>
          <p:nvPr/>
        </p:nvCxnSpPr>
        <p:spPr>
          <a:xfrm>
            <a:off x="2254372" y="3681757"/>
            <a:ext cx="613560"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16B2EF3-7C31-4113-B5C0-D4BD897695F1}"/>
              </a:ext>
            </a:extLst>
          </p:cNvPr>
          <p:cNvCxnSpPr>
            <a:cxnSpLocks/>
            <a:endCxn id="18" idx="1"/>
          </p:cNvCxnSpPr>
          <p:nvPr/>
        </p:nvCxnSpPr>
        <p:spPr>
          <a:xfrm>
            <a:off x="2254371" y="5359475"/>
            <a:ext cx="613561"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356EB69-5E0D-428C-BA9C-2AA3689F298D}"/>
              </a:ext>
            </a:extLst>
          </p:cNvPr>
          <p:cNvSpPr/>
          <p:nvPr/>
        </p:nvSpPr>
        <p:spPr>
          <a:xfrm>
            <a:off x="6741034" y="1494064"/>
            <a:ext cx="3569778" cy="12235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Price cap regulation</a:t>
            </a:r>
          </a:p>
        </p:txBody>
      </p:sp>
      <p:sp>
        <p:nvSpPr>
          <p:cNvPr id="27" name="Rectangle 26">
            <a:extLst>
              <a:ext uri="{FF2B5EF4-FFF2-40B4-BE49-F238E27FC236}">
                <a16:creationId xmlns:a16="http://schemas.microsoft.com/office/drawing/2014/main" id="{96C34A38-3768-477E-9454-BD06E7DA8D66}"/>
              </a:ext>
            </a:extLst>
          </p:cNvPr>
          <p:cNvSpPr/>
          <p:nvPr/>
        </p:nvSpPr>
        <p:spPr>
          <a:xfrm>
            <a:off x="7726588" y="2970695"/>
            <a:ext cx="2697463" cy="142212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Regulators set a price for a window of a few years</a:t>
            </a:r>
          </a:p>
        </p:txBody>
      </p:sp>
      <p:sp>
        <p:nvSpPr>
          <p:cNvPr id="28" name="Rectangle 27">
            <a:extLst>
              <a:ext uri="{FF2B5EF4-FFF2-40B4-BE49-F238E27FC236}">
                <a16:creationId xmlns:a16="http://schemas.microsoft.com/office/drawing/2014/main" id="{4A5B9D9E-99D7-4EEA-BA32-5A03FDC9AC57}"/>
              </a:ext>
            </a:extLst>
          </p:cNvPr>
          <p:cNvSpPr/>
          <p:nvPr/>
        </p:nvSpPr>
        <p:spPr>
          <a:xfrm>
            <a:off x="7727778" y="4645876"/>
            <a:ext cx="2697477" cy="142213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Firms have an incentive to try to lower cost to increase profit</a:t>
            </a:r>
          </a:p>
        </p:txBody>
      </p:sp>
      <p:cxnSp>
        <p:nvCxnSpPr>
          <p:cNvPr id="30" name="Straight Connector 29">
            <a:extLst>
              <a:ext uri="{FF2B5EF4-FFF2-40B4-BE49-F238E27FC236}">
                <a16:creationId xmlns:a16="http://schemas.microsoft.com/office/drawing/2014/main" id="{01C1EED4-7E60-4696-BC63-4867DF461FB1}"/>
              </a:ext>
            </a:extLst>
          </p:cNvPr>
          <p:cNvCxnSpPr>
            <a:cxnSpLocks/>
          </p:cNvCxnSpPr>
          <p:nvPr/>
        </p:nvCxnSpPr>
        <p:spPr>
          <a:xfrm flipH="1">
            <a:off x="7113027" y="2717637"/>
            <a:ext cx="1191" cy="263930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12A7394-5AB1-46B4-8572-81DECD343ACD}"/>
              </a:ext>
            </a:extLst>
          </p:cNvPr>
          <p:cNvCxnSpPr>
            <a:cxnSpLocks/>
            <a:endCxn id="27" idx="1"/>
          </p:cNvCxnSpPr>
          <p:nvPr/>
        </p:nvCxnSpPr>
        <p:spPr>
          <a:xfrm>
            <a:off x="7111836" y="3681757"/>
            <a:ext cx="614752"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C5261AC-4D2C-4CA9-B7DE-56783482FE68}"/>
              </a:ext>
            </a:extLst>
          </p:cNvPr>
          <p:cNvCxnSpPr>
            <a:cxnSpLocks/>
            <a:endCxn id="28" idx="1"/>
          </p:cNvCxnSpPr>
          <p:nvPr/>
        </p:nvCxnSpPr>
        <p:spPr>
          <a:xfrm flipV="1">
            <a:off x="7113027" y="5356943"/>
            <a:ext cx="614751" cy="6993"/>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88906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216"/>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a natural monopoly, market competition will not work well, so rather than allowing an unregulated monopoly to raise price and reduce output, the government may wish to regulate price and/or output.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Natural monopolies can be regulated through splitting the natural monopoly into multiple companies or requiring a certain level of output and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Cost-plus regulation refers to government regulation in which the price that a firm can charge is set over a period of time by looking at the firm's accounting costs and then adding a margin so that the firm can earn a normal rate of profit.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cap regulation refers to government regulation of a firm where the government sets a price level several years in advance.</a:t>
            </a:r>
          </a:p>
          <a:p>
            <a:endParaRPr lang="en-US" sz="2000" dirty="0">
              <a:solidFill>
                <a:schemeClr val="bg1"/>
              </a:solidFill>
            </a:endParaRPr>
          </a:p>
        </p:txBody>
      </p:sp>
    </p:spTree>
    <p:extLst>
      <p:ext uri="{BB962C8B-B14F-4D97-AF65-F5344CB8AC3E}">
        <p14:creationId xmlns:p14="http://schemas.microsoft.com/office/powerpoint/2010/main" val="35143803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Great Deregulation Experiment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12828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Great Deregulation Experiment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A84FDC2-F2BE-49F6-9027-3EF0D56A13BB}"/>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7A41628-6A24-43FF-B274-B2ED0DD38B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528FFD5-B66F-4701-BC19-B744A88BC6E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at all levels across the United States have regulated prices in a wide range of industries.</a:t>
              </a:r>
            </a:p>
          </p:txBody>
        </p:sp>
      </p:grpSp>
      <p:grpSp>
        <p:nvGrpSpPr>
          <p:cNvPr id="17" name="Group 16">
            <a:extLst>
              <a:ext uri="{FF2B5EF4-FFF2-40B4-BE49-F238E27FC236}">
                <a16:creationId xmlns:a16="http://schemas.microsoft.com/office/drawing/2014/main" id="{BC85430D-4D89-4998-A027-03F87428CF0A}"/>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1593FFD-520D-4486-BE75-323EC4DE70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E5523C1-5424-4B38-8932-D225C04B6F45}"/>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industries, like water and electricity, that have natural monopoly characteristics, economic theory allows for regulation.</a:t>
              </a:r>
            </a:p>
          </p:txBody>
        </p:sp>
      </p:grpSp>
      <p:grpSp>
        <p:nvGrpSpPr>
          <p:cNvPr id="20" name="Group 19">
            <a:extLst>
              <a:ext uri="{FF2B5EF4-FFF2-40B4-BE49-F238E27FC236}">
                <a16:creationId xmlns:a16="http://schemas.microsoft.com/office/drawing/2014/main" id="{4216585B-6BEC-4A8D-AB10-AE29EFBC388B}"/>
              </a:ext>
            </a:extLst>
          </p:cNvPr>
          <p:cNvGrpSpPr/>
          <p:nvPr/>
        </p:nvGrpSpPr>
        <p:grpSpPr>
          <a:xfrm>
            <a:off x="2066922" y="342900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ED04125-3FBE-4E72-A155-A4F26815E9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70AA20B-80C9-4DB7-B9A3-8E44C458B6B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once politicians are given a basis to intervene in markets and choose prices and quantities, it is hard to know where to stop.</a:t>
              </a:r>
            </a:p>
          </p:txBody>
        </p:sp>
      </p:grpSp>
    </p:spTree>
    <p:extLst>
      <p:ext uri="{BB962C8B-B14F-4D97-AF65-F5344CB8AC3E}">
        <p14:creationId xmlns:p14="http://schemas.microsoft.com/office/powerpoint/2010/main" val="40571475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Doubts about Regulation of Prices and Quantities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A84FDC2-F2BE-49F6-9027-3EF0D56A13BB}"/>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7A41628-6A24-43FF-B274-B2ED0DD38B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528FFD5-B66F-4701-BC19-B744A88BC6E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Beginning in the 1970s, it became clear to policy makers of all political leanings that the existing price regulation was not working well.</a:t>
              </a:r>
            </a:p>
          </p:txBody>
        </p:sp>
      </p:grpSp>
      <p:grpSp>
        <p:nvGrpSpPr>
          <p:cNvPr id="17" name="Group 16">
            <a:extLst>
              <a:ext uri="{FF2B5EF4-FFF2-40B4-BE49-F238E27FC236}">
                <a16:creationId xmlns:a16="http://schemas.microsoft.com/office/drawing/2014/main" id="{BC85430D-4D89-4998-A027-03F87428CF0A}"/>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1593FFD-520D-4486-BE75-323EC4DE70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E5523C1-5424-4B38-8932-D225C04B6F45}"/>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carried out a great policy experiment of deregulation, removing government controls across many industries.</a:t>
              </a:r>
            </a:p>
          </p:txBody>
        </p:sp>
      </p:grpSp>
      <p:sp>
        <p:nvSpPr>
          <p:cNvPr id="13" name="Rectangle 12">
            <a:extLst>
              <a:ext uri="{FF2B5EF4-FFF2-40B4-BE49-F238E27FC236}">
                <a16:creationId xmlns:a16="http://schemas.microsoft.com/office/drawing/2014/main" id="{1B974C87-DAB7-4D95-9D8C-2C6339B9A0F1}"/>
              </a:ext>
            </a:extLst>
          </p:cNvPr>
          <p:cNvSpPr/>
          <p:nvPr/>
        </p:nvSpPr>
        <p:spPr>
          <a:xfrm>
            <a:off x="4311110" y="3546110"/>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Deregulation</a:t>
            </a:r>
          </a:p>
        </p:txBody>
      </p:sp>
      <p:cxnSp>
        <p:nvCxnSpPr>
          <p:cNvPr id="15" name="Straight Connector 14">
            <a:extLst>
              <a:ext uri="{FF2B5EF4-FFF2-40B4-BE49-F238E27FC236}">
                <a16:creationId xmlns:a16="http://schemas.microsoft.com/office/drawing/2014/main" id="{1730400E-A0A5-459C-9F40-2587FA889BA9}"/>
              </a:ext>
            </a:extLst>
          </p:cNvPr>
          <p:cNvCxnSpPr>
            <a:cxnSpLocks/>
          </p:cNvCxnSpPr>
          <p:nvPr/>
        </p:nvCxnSpPr>
        <p:spPr>
          <a:xfrm flipH="1">
            <a:off x="4641742" y="3709665"/>
            <a:ext cx="41327" cy="227607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5856A9A3-0F40-4E12-81E7-6F417BF3B026}"/>
              </a:ext>
            </a:extLst>
          </p:cNvPr>
          <p:cNvSpPr/>
          <p:nvPr/>
        </p:nvSpPr>
        <p:spPr>
          <a:xfrm>
            <a:off x="5297855" y="4658159"/>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Removing government control over price</a:t>
            </a:r>
          </a:p>
        </p:txBody>
      </p:sp>
      <p:sp>
        <p:nvSpPr>
          <p:cNvPr id="24" name="Rectangle 23">
            <a:extLst>
              <a:ext uri="{FF2B5EF4-FFF2-40B4-BE49-F238E27FC236}">
                <a16:creationId xmlns:a16="http://schemas.microsoft.com/office/drawing/2014/main" id="{7094892C-CC72-4D08-97D9-B46CD39ABC76}"/>
              </a:ext>
            </a:extLst>
          </p:cNvPr>
          <p:cNvSpPr/>
          <p:nvPr/>
        </p:nvSpPr>
        <p:spPr>
          <a:xfrm>
            <a:off x="5297855" y="5584232"/>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Removing government control over quantity produced</a:t>
            </a:r>
          </a:p>
        </p:txBody>
      </p:sp>
      <p:cxnSp>
        <p:nvCxnSpPr>
          <p:cNvPr id="25" name="Straight Connector 24">
            <a:extLst>
              <a:ext uri="{FF2B5EF4-FFF2-40B4-BE49-F238E27FC236}">
                <a16:creationId xmlns:a16="http://schemas.microsoft.com/office/drawing/2014/main" id="{7F76A779-9E57-4C6C-8571-EAD70DEBA6B9}"/>
              </a:ext>
            </a:extLst>
          </p:cNvPr>
          <p:cNvCxnSpPr>
            <a:cxnSpLocks/>
            <a:endCxn id="23" idx="1"/>
          </p:cNvCxnSpPr>
          <p:nvPr/>
        </p:nvCxnSpPr>
        <p:spPr>
          <a:xfrm>
            <a:off x="4662405" y="5022369"/>
            <a:ext cx="635450"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BB6677E-9693-4441-9D65-BD3C688633B7}"/>
              </a:ext>
            </a:extLst>
          </p:cNvPr>
          <p:cNvCxnSpPr/>
          <p:nvPr/>
        </p:nvCxnSpPr>
        <p:spPr>
          <a:xfrm>
            <a:off x="4641742" y="5985737"/>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28842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Regulatory Capture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364EDC92-042D-494A-8300-1FB815B1EAE5}"/>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0350424-CEC3-4222-A131-FA22DCBFE9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D92D1B8-3E05-4F3E-A9B8-E1D4D797912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difficulty with government price regulation is what economists call </a:t>
              </a:r>
              <a:r>
                <a:rPr lang="en-US" sz="2000" b="1" dirty="0">
                  <a:solidFill>
                    <a:schemeClr val="bg1"/>
                  </a:solidFill>
                </a:rPr>
                <a:t>regulatory capture.</a:t>
              </a:r>
            </a:p>
          </p:txBody>
        </p:sp>
      </p:grpSp>
      <p:grpSp>
        <p:nvGrpSpPr>
          <p:cNvPr id="23" name="Group 22">
            <a:extLst>
              <a:ext uri="{FF2B5EF4-FFF2-40B4-BE49-F238E27FC236}">
                <a16:creationId xmlns:a16="http://schemas.microsoft.com/office/drawing/2014/main" id="{9A8AD82B-B388-4F6B-8F5F-3D88752A73FB}"/>
              </a:ext>
            </a:extLst>
          </p:cNvPr>
          <p:cNvGrpSpPr/>
          <p:nvPr/>
        </p:nvGrpSpPr>
        <p:grpSpPr>
          <a:xfrm>
            <a:off x="2066922" y="250495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FD742A9-E0F8-4A7B-A9F2-B2C15A68369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97259D1D-6F0A-4EA6-9285-C5626B37E67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occurs when firms that are supposedly regulated end up playing a large role in setting the regulations that they will follow.</a:t>
              </a:r>
            </a:p>
          </p:txBody>
        </p:sp>
      </p:grpSp>
    </p:spTree>
    <p:extLst>
      <p:ext uri="{BB962C8B-B14F-4D97-AF65-F5344CB8AC3E}">
        <p14:creationId xmlns:p14="http://schemas.microsoft.com/office/powerpoint/2010/main" val="19971077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Regulatory Capture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364EDC92-042D-494A-8300-1FB815B1EAE5}"/>
              </a:ext>
            </a:extLst>
          </p:cNvPr>
          <p:cNvGrpSpPr/>
          <p:nvPr/>
        </p:nvGrpSpPr>
        <p:grpSpPr>
          <a:xfrm>
            <a:off x="2066923" y="4466002"/>
            <a:ext cx="8058154" cy="1657317"/>
            <a:chOff x="542923" y="1736761"/>
            <a:chExt cx="8058154" cy="1657317"/>
          </a:xfrm>
          <a:solidFill>
            <a:srgbClr val="627981"/>
          </a:solidFill>
        </p:grpSpPr>
        <p:sp>
          <p:nvSpPr>
            <p:cNvPr id="21" name="Rectangle 20">
              <a:extLst>
                <a:ext uri="{FF2B5EF4-FFF2-40B4-BE49-F238E27FC236}">
                  <a16:creationId xmlns:a16="http://schemas.microsoft.com/office/drawing/2014/main" id="{00350424-CEC3-4222-A131-FA22DCBFE9AE}"/>
                </a:ext>
              </a:extLst>
            </p:cNvPr>
            <p:cNvSpPr/>
            <p:nvPr/>
          </p:nvSpPr>
          <p:spPr>
            <a:xfrm>
              <a:off x="542923" y="1736761"/>
              <a:ext cx="8058154" cy="16573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a:extLst>
                <a:ext uri="{FF2B5EF4-FFF2-40B4-BE49-F238E27FC236}">
                  <a16:creationId xmlns:a16="http://schemas.microsoft.com/office/drawing/2014/main" id="{DD92D1B8-3E05-4F3E-A9B8-E1D4D7979126}"/>
                </a:ext>
              </a:extLst>
            </p:cNvPr>
            <p:cNvSpPr txBox="1"/>
            <p:nvPr/>
          </p:nvSpPr>
          <p:spPr>
            <a:xfrm>
              <a:off x="637519" y="1762862"/>
              <a:ext cx="7807571" cy="1631216"/>
            </a:xfrm>
            <a:prstGeom prst="rect">
              <a:avLst/>
            </a:prstGeom>
            <a:grpFill/>
          </p:spPr>
          <p:txBody>
            <a:bodyPr wrap="square" rtlCol="0">
              <a:spAutoFit/>
            </a:bodyPr>
            <a:lstStyle/>
            <a:p>
              <a:pPr algn="ctr"/>
              <a:r>
                <a:rPr lang="en-US" sz="2000" dirty="0">
                  <a:solidFill>
                    <a:schemeClr val="bg1"/>
                  </a:solidFill>
                </a:rPr>
                <a:t>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a:t>
              </a:r>
              <a:endParaRPr lang="en-US" sz="2000" b="1" dirty="0">
                <a:solidFill>
                  <a:schemeClr val="bg1"/>
                </a:solidFill>
              </a:endParaRPr>
            </a:p>
          </p:txBody>
        </p:sp>
      </p:grpSp>
      <p:pic>
        <p:nvPicPr>
          <p:cNvPr id="3" name="Picture 2" descr="A picture containing of people walking through an airport">
            <a:extLst>
              <a:ext uri="{FF2B5EF4-FFF2-40B4-BE49-F238E27FC236}">
                <a16:creationId xmlns:a16="http://schemas.microsoft.com/office/drawing/2014/main" id="{9D9D3786-4F72-407E-AF85-C80280EE9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6262" y="1444086"/>
            <a:ext cx="6579476" cy="2774731"/>
          </a:xfrm>
          <a:prstGeom prst="rect">
            <a:avLst/>
          </a:prstGeom>
        </p:spPr>
      </p:pic>
    </p:spTree>
    <p:extLst>
      <p:ext uri="{BB962C8B-B14F-4D97-AF65-F5344CB8AC3E}">
        <p14:creationId xmlns:p14="http://schemas.microsoft.com/office/powerpoint/2010/main" val="3959540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Regulatory Capture: Results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759554CC-AE1A-48B7-B195-8DDB1506C8B1}"/>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23405D1-74D1-4E53-BEC8-B199688C0C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2B546670-1253-4EF3-98A4-5E4E74B7202F}"/>
                </a:ext>
              </a:extLst>
            </p:cNvPr>
            <p:cNvSpPr txBox="1"/>
            <p:nvPr/>
          </p:nvSpPr>
          <p:spPr>
            <a:xfrm>
              <a:off x="542923" y="192076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It is easy for regulators to poorly represent consumers.</a:t>
              </a:r>
            </a:p>
          </p:txBody>
        </p:sp>
      </p:grpSp>
      <p:grpSp>
        <p:nvGrpSpPr>
          <p:cNvPr id="29" name="Group 28">
            <a:extLst>
              <a:ext uri="{FF2B5EF4-FFF2-40B4-BE49-F238E27FC236}">
                <a16:creationId xmlns:a16="http://schemas.microsoft.com/office/drawing/2014/main" id="{91AC37F8-11F0-440A-9601-C4A6FAED6FFD}"/>
              </a:ext>
            </a:extLst>
          </p:cNvPr>
          <p:cNvGrpSpPr/>
          <p:nvPr/>
        </p:nvGrpSpPr>
        <p:grpSpPr>
          <a:xfrm>
            <a:off x="2066922" y="250495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B6C8B956-92A2-46E6-A1FE-FDECA9E8B5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44F2C22-734E-468D-8D3F-6E64DF0444D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of regulatory capture is that government price regulation can often become a way for existing competitors to work together.</a:t>
              </a:r>
            </a:p>
          </p:txBody>
        </p:sp>
      </p:grpSp>
      <p:grpSp>
        <p:nvGrpSpPr>
          <p:cNvPr id="32" name="Group 31">
            <a:extLst>
              <a:ext uri="{FF2B5EF4-FFF2-40B4-BE49-F238E27FC236}">
                <a16:creationId xmlns:a16="http://schemas.microsoft.com/office/drawing/2014/main" id="{92702CF2-35B9-4EE9-B9A9-02900E6537D2}"/>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48BD002C-109B-46BE-A602-34A6F57961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1AD094D5-C24F-48B1-A733-3885A663956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Competitors may reduce output, keep prices high, and limit competition.</a:t>
              </a:r>
            </a:p>
          </p:txBody>
        </p:sp>
      </p:grpSp>
    </p:spTree>
    <p:extLst>
      <p:ext uri="{BB962C8B-B14F-4D97-AF65-F5344CB8AC3E}">
        <p14:creationId xmlns:p14="http://schemas.microsoft.com/office/powerpoint/2010/main" val="11222529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Effects of Deregulation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9576173B-A3DC-4279-A310-18547C203BE3}"/>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23FE104F-E1CB-4CAD-A74D-F52CBDEC74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B213BB6-448A-4898-83DF-F7030C0F7867}"/>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Deregulation, both of airlines and of other industries, has its negatives. </a:t>
              </a:r>
            </a:p>
          </p:txBody>
        </p:sp>
      </p:grpSp>
      <p:grpSp>
        <p:nvGrpSpPr>
          <p:cNvPr id="20" name="Group 19">
            <a:extLst>
              <a:ext uri="{FF2B5EF4-FFF2-40B4-BE49-F238E27FC236}">
                <a16:creationId xmlns:a16="http://schemas.microsoft.com/office/drawing/2014/main" id="{011A3715-318C-49A4-9F32-12CCADAF77F9}"/>
              </a:ext>
            </a:extLst>
          </p:cNvPr>
          <p:cNvGrpSpPr/>
          <p:nvPr/>
        </p:nvGrpSpPr>
        <p:grpSpPr>
          <a:xfrm>
            <a:off x="2066921" y="2504956"/>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EAEE5B51-525D-4B1F-89FF-7CBEB917D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8CEE1275-6DF2-4C97-A8AA-4E97172C6476}"/>
                </a:ext>
              </a:extLst>
            </p:cNvPr>
            <p:cNvSpPr txBox="1"/>
            <p:nvPr/>
          </p:nvSpPr>
          <p:spPr>
            <a:xfrm>
              <a:off x="542922" y="191506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pressure of competition leads to entry and exit.</a:t>
              </a:r>
            </a:p>
          </p:txBody>
        </p:sp>
      </p:grpSp>
      <p:grpSp>
        <p:nvGrpSpPr>
          <p:cNvPr id="24" name="Group 23">
            <a:extLst>
              <a:ext uri="{FF2B5EF4-FFF2-40B4-BE49-F238E27FC236}">
                <a16:creationId xmlns:a16="http://schemas.microsoft.com/office/drawing/2014/main" id="{FF5293DE-CA52-4D11-AA52-3D7A42CA31CD}"/>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4FFCC9-31AE-487B-88A7-CC026071B92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7FD110F-B219-40DB-BB65-321F16399D7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firms go bankrupt or contract substantially in size, they lay off workers who must find other jobs.</a:t>
              </a:r>
            </a:p>
          </p:txBody>
        </p:sp>
      </p:grpSp>
    </p:spTree>
    <p:extLst>
      <p:ext uri="{BB962C8B-B14F-4D97-AF65-F5344CB8AC3E}">
        <p14:creationId xmlns:p14="http://schemas.microsoft.com/office/powerpoint/2010/main" val="1031159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Regulations for Approving Mergers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C80D9F13-7EE0-475C-8D20-52121987EE1F}"/>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BCE9EEBC-98DE-4F1C-A08C-5DA202BD7E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6F36258-83FE-4FEA-9BD6-D190199B74D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merger combines two firms into one, it can reduce the extent of competition between firms.</a:t>
              </a:r>
            </a:p>
          </p:txBody>
        </p:sp>
      </p:grpSp>
      <p:grpSp>
        <p:nvGrpSpPr>
          <p:cNvPr id="15" name="Group 14">
            <a:extLst>
              <a:ext uri="{FF2B5EF4-FFF2-40B4-BE49-F238E27FC236}">
                <a16:creationId xmlns:a16="http://schemas.microsoft.com/office/drawing/2014/main" id="{A2CBD9A6-1EAA-4111-8D7F-11133BA02C37}"/>
              </a:ext>
            </a:extLst>
          </p:cNvPr>
          <p:cNvGrpSpPr/>
          <p:nvPr/>
        </p:nvGrpSpPr>
        <p:grpSpPr>
          <a:xfrm>
            <a:off x="2066918" y="2492996"/>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3ACA86DD-2AC1-4D53-BD4E-F6F4D942B1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293D636-15CE-4C07-9C93-4B0468514A74}"/>
                </a:ext>
              </a:extLst>
            </p:cNvPr>
            <p:cNvSpPr txBox="1"/>
            <p:nvPr/>
          </p:nvSpPr>
          <p:spPr>
            <a:xfrm>
              <a:off x="542920" y="176188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two large U.S. firms announce a merger or acquisition, they must notify the U.S. Federal Trade Commission (FTC).</a:t>
              </a:r>
            </a:p>
          </p:txBody>
        </p:sp>
      </p:grpSp>
      <p:grpSp>
        <p:nvGrpSpPr>
          <p:cNvPr id="18" name="Group 17">
            <a:extLst>
              <a:ext uri="{FF2B5EF4-FFF2-40B4-BE49-F238E27FC236}">
                <a16:creationId xmlns:a16="http://schemas.microsoft.com/office/drawing/2014/main" id="{E5BF11C8-ACF6-4CD2-B87D-414C0B1D37B8}"/>
              </a:ext>
            </a:extLst>
          </p:cNvPr>
          <p:cNvGrpSpPr/>
          <p:nvPr/>
        </p:nvGrpSpPr>
        <p:grpSpPr>
          <a:xfrm>
            <a:off x="2066919" y="3405080"/>
            <a:ext cx="8058156" cy="806935"/>
            <a:chOff x="542921" y="1736761"/>
            <a:chExt cx="8058156" cy="806935"/>
          </a:xfrm>
          <a:solidFill>
            <a:srgbClr val="627981"/>
          </a:solidFill>
        </p:grpSpPr>
        <p:sp>
          <p:nvSpPr>
            <p:cNvPr id="19" name="Rectangle 18">
              <a:extLst>
                <a:ext uri="{FF2B5EF4-FFF2-40B4-BE49-F238E27FC236}">
                  <a16:creationId xmlns:a16="http://schemas.microsoft.com/office/drawing/2014/main" id="{C71DB852-D70C-469A-AE93-788C49A83B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9D086ED3-47A2-446D-A314-AF440F142A38}"/>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laws that give government the power to block certain mergers or break up large firms into smaller ones are called </a:t>
              </a:r>
              <a:r>
                <a:rPr lang="en-US" sz="2000" b="1" dirty="0">
                  <a:solidFill>
                    <a:schemeClr val="bg1"/>
                  </a:solidFill>
                </a:rPr>
                <a:t>antitrust laws.</a:t>
              </a:r>
            </a:p>
          </p:txBody>
        </p:sp>
      </p:grpSp>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Sarbanes-Oxley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3BA8BBF9-BC55-47F6-A48E-E1A99FE05CDD}"/>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911DD68-66CC-482F-9385-5C882069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3D41A34E-F3BB-4483-8F6B-166DDD63C71D}"/>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Major accounting scandals involving prominent corporations such as Enron and Tyco International led to the </a:t>
              </a:r>
              <a:r>
                <a:rPr lang="en-US" sz="2000" b="1" dirty="0">
                  <a:solidFill>
                    <a:schemeClr val="bg1"/>
                  </a:solidFill>
                </a:rPr>
                <a:t>Sarbanes-Oxley Act</a:t>
              </a:r>
              <a:r>
                <a:rPr lang="en-US" sz="2000" dirty="0">
                  <a:solidFill>
                    <a:schemeClr val="bg1"/>
                  </a:solidFill>
                </a:rPr>
                <a:t> in 2002. </a:t>
              </a:r>
            </a:p>
          </p:txBody>
        </p:sp>
      </p:grpSp>
      <p:grpSp>
        <p:nvGrpSpPr>
          <p:cNvPr id="18" name="Group 17">
            <a:extLst>
              <a:ext uri="{FF2B5EF4-FFF2-40B4-BE49-F238E27FC236}">
                <a16:creationId xmlns:a16="http://schemas.microsoft.com/office/drawing/2014/main" id="{767A317F-FD59-4B47-BCF8-63B12BC6DA94}"/>
              </a:ext>
            </a:extLst>
          </p:cNvPr>
          <p:cNvGrpSpPr/>
          <p:nvPr/>
        </p:nvGrpSpPr>
        <p:grpSpPr>
          <a:xfrm>
            <a:off x="2066921" y="2504956"/>
            <a:ext cx="8058155" cy="1041154"/>
            <a:chOff x="542922" y="1736761"/>
            <a:chExt cx="8058155" cy="1041154"/>
          </a:xfrm>
          <a:solidFill>
            <a:srgbClr val="627981"/>
          </a:solidFill>
        </p:grpSpPr>
        <p:sp>
          <p:nvSpPr>
            <p:cNvPr id="19" name="Rectangle 18">
              <a:extLst>
                <a:ext uri="{FF2B5EF4-FFF2-40B4-BE49-F238E27FC236}">
                  <a16:creationId xmlns:a16="http://schemas.microsoft.com/office/drawing/2014/main" id="{08E3D03F-45E3-4486-B2D5-6A59485B7869}"/>
                </a:ext>
              </a:extLst>
            </p:cNvPr>
            <p:cNvSpPr/>
            <p:nvPr/>
          </p:nvSpPr>
          <p:spPr>
            <a:xfrm>
              <a:off x="542923" y="1736761"/>
              <a:ext cx="8058154" cy="10411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F11A543-CEBD-46BB-B31B-E9E220FD4896}"/>
                </a:ext>
              </a:extLst>
            </p:cNvPr>
            <p:cNvSpPr txBox="1"/>
            <p:nvPr/>
          </p:nvSpPr>
          <p:spPr>
            <a:xfrm>
              <a:off x="542922" y="176225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designed Sarbanes-Oxley to increase confidence in financial information provided by public corporations to protect investors from accounting fraud.</a:t>
              </a:r>
            </a:p>
          </p:txBody>
        </p:sp>
      </p:grpSp>
    </p:spTree>
    <p:extLst>
      <p:ext uri="{BB962C8B-B14F-4D97-AF65-F5344CB8AC3E}">
        <p14:creationId xmlns:p14="http://schemas.microsoft.com/office/powerpoint/2010/main" val="12863042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Great Recession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1556D37-0C89-43EC-8112-6FADAAAC818B}"/>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19846B51-0D21-4439-BF9D-0934C9094D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2E39D8C-1CEA-4D24-A08D-98578B7EE79B}"/>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 Recession, which began in late 2007, was caused at least in part by a global financial crisis, which began in the United States.</a:t>
              </a:r>
            </a:p>
          </p:txBody>
        </p:sp>
      </p:grpSp>
      <p:grpSp>
        <p:nvGrpSpPr>
          <p:cNvPr id="14" name="Group 13">
            <a:extLst>
              <a:ext uri="{FF2B5EF4-FFF2-40B4-BE49-F238E27FC236}">
                <a16:creationId xmlns:a16="http://schemas.microsoft.com/office/drawing/2014/main" id="{3486C953-ABE9-468D-A3CB-2EF564FE032F}"/>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C3A97EDD-9982-4FB5-8DD8-25DA4E76CC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941594FA-2ACA-4F02-9800-D18B288AEDCA}"/>
                </a:ext>
              </a:extLst>
            </p:cNvPr>
            <p:cNvSpPr txBox="1"/>
            <p:nvPr/>
          </p:nvSpPr>
          <p:spPr>
            <a:xfrm>
              <a:off x="542922" y="176225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component of the crisis was the creation and subsequent failure of several types of financial assets, like CMOs and CDSs.</a:t>
              </a:r>
            </a:p>
          </p:txBody>
        </p:sp>
      </p:grpSp>
      <p:grpSp>
        <p:nvGrpSpPr>
          <p:cNvPr id="17" name="Group 16">
            <a:extLst>
              <a:ext uri="{FF2B5EF4-FFF2-40B4-BE49-F238E27FC236}">
                <a16:creationId xmlns:a16="http://schemas.microsoft.com/office/drawing/2014/main" id="{0EC4CD9F-07FD-4061-B143-55CF73549D98}"/>
              </a:ext>
            </a:extLst>
          </p:cNvPr>
          <p:cNvGrpSpPr/>
          <p:nvPr/>
        </p:nvGrpSpPr>
        <p:grpSpPr>
          <a:xfrm>
            <a:off x="2066920" y="3454491"/>
            <a:ext cx="8058156" cy="806935"/>
            <a:chOff x="542921" y="1736761"/>
            <a:chExt cx="8058156" cy="806935"/>
          </a:xfrm>
          <a:solidFill>
            <a:srgbClr val="627981"/>
          </a:solidFill>
        </p:grpSpPr>
        <p:sp>
          <p:nvSpPr>
            <p:cNvPr id="18" name="Rectangle 17">
              <a:extLst>
                <a:ext uri="{FF2B5EF4-FFF2-40B4-BE49-F238E27FC236}">
                  <a16:creationId xmlns:a16="http://schemas.microsoft.com/office/drawing/2014/main" id="{E734F3FF-FE5E-48BF-999F-9A15728226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0A919FD8-B10F-4741-9068-A0ADD48F02DB}"/>
                </a:ext>
              </a:extLst>
            </p:cNvPr>
            <p:cNvSpPr txBox="1"/>
            <p:nvPr/>
          </p:nvSpPr>
          <p:spPr>
            <a:xfrm>
              <a:off x="542921" y="17956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Collateralized mortgage obligations (CMOs) are a type of mortgage-backed security.</a:t>
              </a:r>
            </a:p>
          </p:txBody>
        </p:sp>
      </p:grpSp>
      <p:grpSp>
        <p:nvGrpSpPr>
          <p:cNvPr id="20" name="Group 19">
            <a:extLst>
              <a:ext uri="{FF2B5EF4-FFF2-40B4-BE49-F238E27FC236}">
                <a16:creationId xmlns:a16="http://schemas.microsoft.com/office/drawing/2014/main" id="{6EF00D79-013C-42EE-AA2D-3029E82957B6}"/>
              </a:ext>
            </a:extLst>
          </p:cNvPr>
          <p:cNvGrpSpPr/>
          <p:nvPr/>
        </p:nvGrpSpPr>
        <p:grpSpPr>
          <a:xfrm>
            <a:off x="2066921" y="435985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A849C4D4-0B7C-4FC0-A8C7-E27A8BED59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C0F5F53-96C2-41DC-AED9-5CDBD72CFD03}"/>
                </a:ext>
              </a:extLst>
            </p:cNvPr>
            <p:cNvSpPr txBox="1"/>
            <p:nvPr/>
          </p:nvSpPr>
          <p:spPr>
            <a:xfrm>
              <a:off x="542921" y="17956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Credit default swaps (CDSs) are insurance contracts on assets like CMOs that provide payoff even if the holder does not own the CMO.</a:t>
              </a:r>
            </a:p>
          </p:txBody>
        </p:sp>
      </p:grpSp>
    </p:spTree>
    <p:extLst>
      <p:ext uri="{BB962C8B-B14F-4D97-AF65-F5344CB8AC3E}">
        <p14:creationId xmlns:p14="http://schemas.microsoft.com/office/powerpoint/2010/main" val="6870016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Dodd-Frank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EF2F58FC-267F-49FF-9231-28903FA8BA40}"/>
              </a:ext>
            </a:extLst>
          </p:cNvPr>
          <p:cNvGrpSpPr/>
          <p:nvPr/>
        </p:nvGrpSpPr>
        <p:grpSpPr>
          <a:xfrm>
            <a:off x="2066922" y="1580912"/>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D5A7DFAE-1C43-4536-A27D-BFB9A3F2E69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722EA459-8935-42E8-B2AF-EAC1B7C85638}"/>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response to the financial crisis was the </a:t>
              </a:r>
              <a:r>
                <a:rPr lang="en-US" sz="2000" b="1" dirty="0">
                  <a:solidFill>
                    <a:schemeClr val="bg1"/>
                  </a:solidFill>
                </a:rPr>
                <a:t>Dodd-Frank Act</a:t>
              </a:r>
              <a:r>
                <a:rPr lang="en-US" sz="2000" dirty="0">
                  <a:solidFill>
                    <a:schemeClr val="bg1"/>
                  </a:solidFill>
                </a:rPr>
                <a:t>, which majorly attempted to reform the financial system.</a:t>
              </a:r>
            </a:p>
          </p:txBody>
        </p:sp>
      </p:grpSp>
      <p:sp>
        <p:nvSpPr>
          <p:cNvPr id="33" name="Rectangle 32">
            <a:extLst>
              <a:ext uri="{FF2B5EF4-FFF2-40B4-BE49-F238E27FC236}">
                <a16:creationId xmlns:a16="http://schemas.microsoft.com/office/drawing/2014/main" id="{A8FAC3E8-1266-442E-A0F1-7363B464CB72}"/>
              </a:ext>
            </a:extLst>
          </p:cNvPr>
          <p:cNvSpPr/>
          <p:nvPr/>
        </p:nvSpPr>
        <p:spPr>
          <a:xfrm>
            <a:off x="2066922" y="2711422"/>
            <a:ext cx="3794210" cy="35174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rPr>
              <a:t>The legislation’s purpose:</a:t>
            </a:r>
          </a:p>
          <a:p>
            <a:pPr lvl="1"/>
            <a:r>
              <a:rPr lang="en-US" sz="2000" dirty="0">
                <a:solidFill>
                  <a:schemeClr val="bg1"/>
                </a:solidFill>
              </a:rPr>
              <a:t>To promote the financial stability of the United States by improving accountability and transparency in the financial system, to end "too big to fail," to protect the American taxpayer by ending bailouts, [and] to protect consumers from abusive financial services practices.</a:t>
            </a:r>
          </a:p>
        </p:txBody>
      </p:sp>
      <p:pic>
        <p:nvPicPr>
          <p:cNvPr id="2050" name="Picture 2" descr="A photograph of a newspaper depicting information about the 2008 financial crisis">
            <a:extLst>
              <a:ext uri="{FF2B5EF4-FFF2-40B4-BE49-F238E27FC236}">
                <a16:creationId xmlns:a16="http://schemas.microsoft.com/office/drawing/2014/main" id="{86C3C416-9FB3-4AF8-B95C-C27C2CD791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0868" y="2711422"/>
            <a:ext cx="3794210" cy="351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7533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Sarbanes-Oxley and Dodd-Frank Acts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Right 1">
            <a:extLst>
              <a:ext uri="{FF2B5EF4-FFF2-40B4-BE49-F238E27FC236}">
                <a16:creationId xmlns:a16="http://schemas.microsoft.com/office/drawing/2014/main" id="{9C7903D2-8A39-49FD-9E9D-AB1234B275B9}"/>
              </a:ext>
            </a:extLst>
          </p:cNvPr>
          <p:cNvSpPr/>
          <p:nvPr/>
        </p:nvSpPr>
        <p:spPr>
          <a:xfrm>
            <a:off x="6222124" y="1545021"/>
            <a:ext cx="5633545" cy="438281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Dodd-Frank Act was designed to improve accountability and transparency in the financial system.</a:t>
            </a:r>
          </a:p>
        </p:txBody>
      </p:sp>
      <p:sp>
        <p:nvSpPr>
          <p:cNvPr id="9" name="Arrow: Right 8">
            <a:extLst>
              <a:ext uri="{FF2B5EF4-FFF2-40B4-BE49-F238E27FC236}">
                <a16:creationId xmlns:a16="http://schemas.microsoft.com/office/drawing/2014/main" id="{15EF0B3C-6F0C-43B6-8B44-595C325D0219}"/>
              </a:ext>
            </a:extLst>
          </p:cNvPr>
          <p:cNvSpPr/>
          <p:nvPr/>
        </p:nvSpPr>
        <p:spPr>
          <a:xfrm flipH="1">
            <a:off x="404648" y="1545021"/>
            <a:ext cx="5633545" cy="438281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Sarbanes-Oxley Act was designed to increase confidence in financial information provided by public corporations.</a:t>
            </a:r>
          </a:p>
        </p:txBody>
      </p:sp>
    </p:spTree>
    <p:extLst>
      <p:ext uri="{BB962C8B-B14F-4D97-AF65-F5344CB8AC3E}">
        <p14:creationId xmlns:p14="http://schemas.microsoft.com/office/powerpoint/2010/main" val="1174743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537262"/>
            <a:ext cx="9273061" cy="4401205"/>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deregulation of industry has its drawbacks, including the increased competition leading to:</a:t>
            </a:r>
          </a:p>
          <a:p>
            <a:r>
              <a:rPr lang="en-US" sz="2000" b="0" dirty="0">
                <a:solidFill>
                  <a:schemeClr val="bg1"/>
                </a:solidFill>
                <a:ea typeface="Cambria Math" panose="02040503050406030204" pitchFamily="18" charset="0"/>
              </a:rPr>
              <a:t>☐ Entry and exit</a:t>
            </a:r>
          </a:p>
          <a:p>
            <a:r>
              <a:rPr lang="en-US" sz="2000" b="0" dirty="0">
                <a:solidFill>
                  <a:schemeClr val="bg1"/>
                </a:solidFill>
                <a:ea typeface="Cambria Math" panose="02040503050406030204" pitchFamily="18" charset="0"/>
              </a:rPr>
              <a:t>☐ Layoffs in the industry</a:t>
            </a:r>
          </a:p>
          <a:p>
            <a:r>
              <a:rPr lang="en-US" sz="2000" b="0" dirty="0">
                <a:solidFill>
                  <a:schemeClr val="bg1"/>
                </a:solidFill>
                <a:ea typeface="Cambria Math" panose="02040503050406030204" pitchFamily="18" charset="0"/>
              </a:rPr>
              <a:t>☐ Bankruptcies of some companies</a:t>
            </a:r>
          </a:p>
          <a:p>
            <a:r>
              <a:rPr lang="en-US" sz="2000" b="0" dirty="0">
                <a:solidFill>
                  <a:schemeClr val="bg1"/>
                </a:solidFill>
                <a:ea typeface="Cambria Math" panose="02040503050406030204" pitchFamily="18" charset="0"/>
              </a:rPr>
              <a:t>☐ All of the above</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Sarbanes-Oxley Act of 2002 was created because of:</a:t>
            </a:r>
          </a:p>
          <a:p>
            <a:r>
              <a:rPr lang="en-US" sz="2000" b="0" dirty="0">
                <a:solidFill>
                  <a:schemeClr val="bg1"/>
                </a:solidFill>
                <a:ea typeface="Cambria Math" panose="02040503050406030204" pitchFamily="18" charset="0"/>
              </a:rPr>
              <a:t>☐ Accounting scandals</a:t>
            </a:r>
          </a:p>
          <a:p>
            <a:r>
              <a:rPr lang="en-US" sz="2000" b="0" dirty="0">
                <a:solidFill>
                  <a:schemeClr val="bg1"/>
                </a:solidFill>
                <a:ea typeface="Cambria Math" panose="02040503050406030204" pitchFamily="18" charset="0"/>
              </a:rPr>
              <a:t>☐ The Great Recession</a:t>
            </a:r>
          </a:p>
          <a:p>
            <a:r>
              <a:rPr lang="en-US" sz="2000" b="0" dirty="0">
                <a:solidFill>
                  <a:schemeClr val="bg1"/>
                </a:solidFill>
                <a:ea typeface="Cambria Math" panose="02040503050406030204" pitchFamily="18" charset="0"/>
              </a:rPr>
              <a:t>☐ Financial instability in the economy</a:t>
            </a:r>
          </a:p>
          <a:p>
            <a:r>
              <a:rPr lang="en-US" sz="2000" b="0" dirty="0">
                <a:solidFill>
                  <a:schemeClr val="bg1"/>
                </a:solidFill>
                <a:ea typeface="Cambria Math" panose="02040503050406030204" pitchFamily="18" charset="0"/>
              </a:rPr>
              <a:t>☐ None of the above</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56962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537262"/>
            <a:ext cx="9273061" cy="4401205"/>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deregulation of industry has its drawbacks, including the increased competition leading to:</a:t>
            </a:r>
          </a:p>
          <a:p>
            <a:r>
              <a:rPr lang="en-US" sz="2000" b="0" dirty="0">
                <a:solidFill>
                  <a:schemeClr val="bg1"/>
                </a:solidFill>
                <a:ea typeface="Cambria Math" panose="02040503050406030204" pitchFamily="18" charset="0"/>
              </a:rPr>
              <a:t>☐ Entry and exit</a:t>
            </a:r>
          </a:p>
          <a:p>
            <a:r>
              <a:rPr lang="en-US" sz="2000" b="0" dirty="0">
                <a:solidFill>
                  <a:schemeClr val="bg1"/>
                </a:solidFill>
                <a:ea typeface="Cambria Math" panose="02040503050406030204" pitchFamily="18" charset="0"/>
              </a:rPr>
              <a:t>☐ Layoffs in the industry</a:t>
            </a:r>
          </a:p>
          <a:p>
            <a:r>
              <a:rPr lang="en-US" sz="2000" b="0" dirty="0">
                <a:solidFill>
                  <a:schemeClr val="bg1"/>
                </a:solidFill>
                <a:ea typeface="Cambria Math" panose="02040503050406030204" pitchFamily="18" charset="0"/>
              </a:rPr>
              <a:t>☐ Bankruptcies of some companies</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All of the above</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Sarbanes-Oxley Act of 2002 was created because of:</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Accounting scandals</a:t>
            </a:r>
          </a:p>
          <a:p>
            <a:r>
              <a:rPr lang="en-US" sz="2000" b="0" dirty="0">
                <a:solidFill>
                  <a:schemeClr val="bg1"/>
                </a:solidFill>
                <a:ea typeface="Cambria Math" panose="02040503050406030204" pitchFamily="18" charset="0"/>
              </a:rPr>
              <a:t>☐ The Great Recession</a:t>
            </a:r>
          </a:p>
          <a:p>
            <a:r>
              <a:rPr lang="en-US" sz="2000" b="0" dirty="0">
                <a:solidFill>
                  <a:schemeClr val="bg1"/>
                </a:solidFill>
                <a:ea typeface="Cambria Math" panose="02040503050406030204" pitchFamily="18" charset="0"/>
              </a:rPr>
              <a:t>☐ Financial instability in the economy</a:t>
            </a:r>
          </a:p>
          <a:p>
            <a:r>
              <a:rPr lang="en-US" sz="2000" b="0" dirty="0">
                <a:solidFill>
                  <a:schemeClr val="bg1"/>
                </a:solidFill>
                <a:ea typeface="Cambria Math" panose="02040503050406030204" pitchFamily="18" charset="0"/>
              </a:rPr>
              <a:t>☐ None of the above</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03744F8-B8C8-46BA-AFE9-455FAE972E2F}"/>
              </a:ext>
            </a:extLst>
          </p:cNvPr>
          <p:cNvSpPr/>
          <p:nvPr/>
        </p:nvSpPr>
        <p:spPr>
          <a:xfrm>
            <a:off x="1633597" y="3795584"/>
            <a:ext cx="178594"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4440F9E-E568-4199-81DA-2BF6F62EF548}"/>
              </a:ext>
            </a:extLst>
          </p:cNvPr>
          <p:cNvSpPr/>
          <p:nvPr/>
        </p:nvSpPr>
        <p:spPr>
          <a:xfrm>
            <a:off x="1628337" y="4704743"/>
            <a:ext cx="178594"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27999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U.S. economy experienced a wave of deregulation in the late 1970s and early 1980s when the government eliminated regulations that had set prices and quantities produced in a number of industries.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Major accounting scandals in the early 2000s, and more recently, the Great Recession, have spurred new regulation to prevent similar occurrences in the future.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Regulatory capture occurs when the regulated industries end up having a strong influence over what regulations exist.</a:t>
            </a:r>
          </a:p>
          <a:p>
            <a:endParaRPr lang="en-US" sz="2000" dirty="0">
              <a:solidFill>
                <a:schemeClr val="bg1"/>
              </a:solidFill>
            </a:endParaRPr>
          </a:p>
        </p:txBody>
      </p:sp>
    </p:spTree>
    <p:extLst>
      <p:ext uri="{BB962C8B-B14F-4D97-AF65-F5344CB8AC3E}">
        <p14:creationId xmlns:p14="http://schemas.microsoft.com/office/powerpoint/2010/main" val="4918781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Freedom of 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8958AE97-3632-469F-946B-63CEB15F5256}"/>
              </a:ext>
            </a:extLst>
          </p:cNvPr>
          <p:cNvGrpSpPr/>
          <p:nvPr/>
        </p:nvGrpSpPr>
        <p:grpSpPr>
          <a:xfrm>
            <a:off x="3374169" y="2135702"/>
            <a:ext cx="5443662" cy="640080"/>
            <a:chOff x="1906953" y="1849761"/>
            <a:chExt cx="5443662" cy="693935"/>
          </a:xfrm>
          <a:solidFill>
            <a:srgbClr val="627981"/>
          </a:solidFill>
        </p:grpSpPr>
        <p:sp>
          <p:nvSpPr>
            <p:cNvPr id="5" name="Rectangle 4">
              <a:extLst>
                <a:ext uri="{FF2B5EF4-FFF2-40B4-BE49-F238E27FC236}">
                  <a16:creationId xmlns:a16="http://schemas.microsoft.com/office/drawing/2014/main" id="{7B7CC6C4-9DDC-43B5-BBCF-2F73A9991E5B}"/>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6" name="TextBox 5">
              <a:extLst>
                <a:ext uri="{FF2B5EF4-FFF2-40B4-BE49-F238E27FC236}">
                  <a16:creationId xmlns:a16="http://schemas.microsoft.com/office/drawing/2014/main" id="{69766E23-9C3B-4B81-81A2-611546FC9131}"/>
                </a:ext>
              </a:extLst>
            </p:cNvPr>
            <p:cNvSpPr txBox="1"/>
            <p:nvPr/>
          </p:nvSpPr>
          <p:spPr>
            <a:xfrm>
              <a:off x="1967835" y="1986221"/>
              <a:ext cx="5274381" cy="400110"/>
            </a:xfrm>
            <a:prstGeom prst="rect">
              <a:avLst/>
            </a:prstGeom>
            <a:grpFill/>
          </p:spPr>
          <p:txBody>
            <a:bodyPr wrap="square" rtlCol="0">
              <a:spAutoFit/>
            </a:bodyPr>
            <a:lstStyle/>
            <a:p>
              <a:pPr algn="ctr"/>
              <a:r>
                <a:rPr lang="en-US" sz="2000" dirty="0">
                  <a:solidFill>
                    <a:schemeClr val="bg1"/>
                  </a:solidFill>
                </a:rPr>
                <a:t>Expand and reduce production</a:t>
              </a:r>
            </a:p>
          </p:txBody>
        </p:sp>
      </p:grpSp>
      <p:grpSp>
        <p:nvGrpSpPr>
          <p:cNvPr id="7" name="Group 6">
            <a:extLst>
              <a:ext uri="{FF2B5EF4-FFF2-40B4-BE49-F238E27FC236}">
                <a16:creationId xmlns:a16="http://schemas.microsoft.com/office/drawing/2014/main" id="{E3429843-89AE-4164-B47F-49E3791FB61D}"/>
              </a:ext>
            </a:extLst>
          </p:cNvPr>
          <p:cNvGrpSpPr/>
          <p:nvPr/>
        </p:nvGrpSpPr>
        <p:grpSpPr>
          <a:xfrm>
            <a:off x="3374169" y="2912711"/>
            <a:ext cx="5443662" cy="640080"/>
            <a:chOff x="1906953" y="2649539"/>
            <a:chExt cx="5443662" cy="693935"/>
          </a:xfrm>
          <a:solidFill>
            <a:srgbClr val="627981"/>
          </a:solidFill>
        </p:grpSpPr>
        <p:sp>
          <p:nvSpPr>
            <p:cNvPr id="8" name="Rectangle 7">
              <a:extLst>
                <a:ext uri="{FF2B5EF4-FFF2-40B4-BE49-F238E27FC236}">
                  <a16:creationId xmlns:a16="http://schemas.microsoft.com/office/drawing/2014/main" id="{AC3819E4-4C20-4213-B18F-B773AB53C863}"/>
                </a:ext>
              </a:extLst>
            </p:cNvPr>
            <p:cNvSpPr/>
            <p:nvPr/>
          </p:nvSpPr>
          <p:spPr>
            <a:xfrm>
              <a:off x="1906953" y="264953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9" name="TextBox 8">
              <a:extLst>
                <a:ext uri="{FF2B5EF4-FFF2-40B4-BE49-F238E27FC236}">
                  <a16:creationId xmlns:a16="http://schemas.microsoft.com/office/drawing/2014/main" id="{7A219317-7D49-48AA-902F-1313E3F789D3}"/>
                </a:ext>
              </a:extLst>
            </p:cNvPr>
            <p:cNvSpPr txBox="1"/>
            <p:nvPr/>
          </p:nvSpPr>
          <p:spPr>
            <a:xfrm>
              <a:off x="1967835" y="2785999"/>
              <a:ext cx="5274381" cy="400110"/>
            </a:xfrm>
            <a:prstGeom prst="rect">
              <a:avLst/>
            </a:prstGeom>
            <a:grpFill/>
          </p:spPr>
          <p:txBody>
            <a:bodyPr wrap="square" rtlCol="0">
              <a:spAutoFit/>
            </a:bodyPr>
            <a:lstStyle/>
            <a:p>
              <a:pPr algn="ctr"/>
              <a:r>
                <a:rPr lang="en-US" sz="2000" dirty="0">
                  <a:solidFill>
                    <a:schemeClr val="bg1"/>
                  </a:solidFill>
                </a:rPr>
                <a:t>Set prices</a:t>
              </a:r>
            </a:p>
          </p:txBody>
        </p:sp>
      </p:grpSp>
      <p:grpSp>
        <p:nvGrpSpPr>
          <p:cNvPr id="10" name="Group 9">
            <a:extLst>
              <a:ext uri="{FF2B5EF4-FFF2-40B4-BE49-F238E27FC236}">
                <a16:creationId xmlns:a16="http://schemas.microsoft.com/office/drawing/2014/main" id="{D0AFBF63-B3E9-47B8-B88F-80F0D89DD939}"/>
              </a:ext>
            </a:extLst>
          </p:cNvPr>
          <p:cNvGrpSpPr/>
          <p:nvPr/>
        </p:nvGrpSpPr>
        <p:grpSpPr>
          <a:xfrm>
            <a:off x="3374169" y="3689720"/>
            <a:ext cx="5443662" cy="640080"/>
            <a:chOff x="1906953" y="3449317"/>
            <a:chExt cx="5443662" cy="693935"/>
          </a:xfrm>
          <a:solidFill>
            <a:srgbClr val="627981"/>
          </a:solidFill>
        </p:grpSpPr>
        <p:sp>
          <p:nvSpPr>
            <p:cNvPr id="11" name="Rectangle 10">
              <a:extLst>
                <a:ext uri="{FF2B5EF4-FFF2-40B4-BE49-F238E27FC236}">
                  <a16:creationId xmlns:a16="http://schemas.microsoft.com/office/drawing/2014/main" id="{9B40C124-270C-4E2D-9C93-DFEAD26B3BA3}"/>
                </a:ext>
              </a:extLst>
            </p:cNvPr>
            <p:cNvSpPr/>
            <p:nvPr/>
          </p:nvSpPr>
          <p:spPr>
            <a:xfrm>
              <a:off x="1906953" y="3449317"/>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2" name="TextBox 11">
              <a:extLst>
                <a:ext uri="{FF2B5EF4-FFF2-40B4-BE49-F238E27FC236}">
                  <a16:creationId xmlns:a16="http://schemas.microsoft.com/office/drawing/2014/main" id="{289915A3-FC14-4965-881A-123EC7E3219C}"/>
                </a:ext>
              </a:extLst>
            </p:cNvPr>
            <p:cNvSpPr txBox="1"/>
            <p:nvPr/>
          </p:nvSpPr>
          <p:spPr>
            <a:xfrm>
              <a:off x="1967835" y="3585777"/>
              <a:ext cx="5274381" cy="400110"/>
            </a:xfrm>
            <a:prstGeom prst="rect">
              <a:avLst/>
            </a:prstGeom>
            <a:grpFill/>
          </p:spPr>
          <p:txBody>
            <a:bodyPr wrap="square" rtlCol="0">
              <a:spAutoFit/>
            </a:bodyPr>
            <a:lstStyle/>
            <a:p>
              <a:pPr algn="ctr"/>
              <a:r>
                <a:rPr lang="en-US" sz="2000" dirty="0">
                  <a:solidFill>
                    <a:schemeClr val="bg1"/>
                  </a:solidFill>
                </a:rPr>
                <a:t>Open and close facilities</a:t>
              </a:r>
            </a:p>
          </p:txBody>
        </p:sp>
      </p:grpSp>
      <p:grpSp>
        <p:nvGrpSpPr>
          <p:cNvPr id="13" name="Group 12">
            <a:extLst>
              <a:ext uri="{FF2B5EF4-FFF2-40B4-BE49-F238E27FC236}">
                <a16:creationId xmlns:a16="http://schemas.microsoft.com/office/drawing/2014/main" id="{4B159491-16C6-4435-BCC4-55F4702E1202}"/>
              </a:ext>
            </a:extLst>
          </p:cNvPr>
          <p:cNvGrpSpPr/>
          <p:nvPr/>
        </p:nvGrpSpPr>
        <p:grpSpPr>
          <a:xfrm>
            <a:off x="3374169" y="4466729"/>
            <a:ext cx="5443662" cy="640080"/>
            <a:chOff x="1906953" y="4260384"/>
            <a:chExt cx="5443662" cy="693935"/>
          </a:xfrm>
          <a:solidFill>
            <a:srgbClr val="627981"/>
          </a:solidFill>
        </p:grpSpPr>
        <p:sp>
          <p:nvSpPr>
            <p:cNvPr id="14" name="Rectangle 13">
              <a:extLst>
                <a:ext uri="{FF2B5EF4-FFF2-40B4-BE49-F238E27FC236}">
                  <a16:creationId xmlns:a16="http://schemas.microsoft.com/office/drawing/2014/main" id="{945D6940-951F-455A-A9EC-7E95B41CE05E}"/>
                </a:ext>
              </a:extLst>
            </p:cNvPr>
            <p:cNvSpPr/>
            <p:nvPr/>
          </p:nvSpPr>
          <p:spPr>
            <a:xfrm>
              <a:off x="1906953" y="4260384"/>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5" name="TextBox 14">
              <a:extLst>
                <a:ext uri="{FF2B5EF4-FFF2-40B4-BE49-F238E27FC236}">
                  <a16:creationId xmlns:a16="http://schemas.microsoft.com/office/drawing/2014/main" id="{5B5DC546-8785-4F8A-B169-51F83F7BC65F}"/>
                </a:ext>
              </a:extLst>
            </p:cNvPr>
            <p:cNvSpPr txBox="1"/>
            <p:nvPr/>
          </p:nvSpPr>
          <p:spPr>
            <a:xfrm>
              <a:off x="1967835" y="4396844"/>
              <a:ext cx="5274381" cy="400110"/>
            </a:xfrm>
            <a:prstGeom prst="rect">
              <a:avLst/>
            </a:prstGeom>
            <a:grpFill/>
          </p:spPr>
          <p:txBody>
            <a:bodyPr wrap="square" rtlCol="0">
              <a:spAutoFit/>
            </a:bodyPr>
            <a:lstStyle/>
            <a:p>
              <a:pPr algn="ctr"/>
              <a:r>
                <a:rPr lang="en-US" sz="2000" dirty="0">
                  <a:solidFill>
                    <a:schemeClr val="bg1"/>
                  </a:solidFill>
                </a:rPr>
                <a:t>Hire and fire workers</a:t>
              </a:r>
            </a:p>
          </p:txBody>
        </p:sp>
      </p:grpSp>
      <p:grpSp>
        <p:nvGrpSpPr>
          <p:cNvPr id="16" name="Group 15">
            <a:extLst>
              <a:ext uri="{FF2B5EF4-FFF2-40B4-BE49-F238E27FC236}">
                <a16:creationId xmlns:a16="http://schemas.microsoft.com/office/drawing/2014/main" id="{22938E3E-4313-43BE-A8CD-80D5F53DA68F}"/>
              </a:ext>
            </a:extLst>
          </p:cNvPr>
          <p:cNvGrpSpPr/>
          <p:nvPr/>
        </p:nvGrpSpPr>
        <p:grpSpPr>
          <a:xfrm>
            <a:off x="3374169" y="5243738"/>
            <a:ext cx="5443662" cy="640080"/>
            <a:chOff x="1906953" y="5090779"/>
            <a:chExt cx="5443662" cy="693935"/>
          </a:xfrm>
          <a:solidFill>
            <a:srgbClr val="627981"/>
          </a:solidFill>
        </p:grpSpPr>
        <p:sp>
          <p:nvSpPr>
            <p:cNvPr id="17" name="Rectangle 16">
              <a:extLst>
                <a:ext uri="{FF2B5EF4-FFF2-40B4-BE49-F238E27FC236}">
                  <a16:creationId xmlns:a16="http://schemas.microsoft.com/office/drawing/2014/main" id="{8F6AB74E-662F-4111-828E-94325BF7EDAD}"/>
                </a:ext>
              </a:extLst>
            </p:cNvPr>
            <p:cNvSpPr/>
            <p:nvPr/>
          </p:nvSpPr>
          <p:spPr>
            <a:xfrm>
              <a:off x="1906953" y="509077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8" name="TextBox 17">
              <a:extLst>
                <a:ext uri="{FF2B5EF4-FFF2-40B4-BE49-F238E27FC236}">
                  <a16:creationId xmlns:a16="http://schemas.microsoft.com/office/drawing/2014/main" id="{1A70C624-71A3-46D8-B6D2-B3BC11FF6984}"/>
                </a:ext>
              </a:extLst>
            </p:cNvPr>
            <p:cNvSpPr txBox="1"/>
            <p:nvPr/>
          </p:nvSpPr>
          <p:spPr>
            <a:xfrm>
              <a:off x="1967835" y="5227239"/>
              <a:ext cx="5274381" cy="400110"/>
            </a:xfrm>
            <a:prstGeom prst="rect">
              <a:avLst/>
            </a:prstGeom>
            <a:grpFill/>
          </p:spPr>
          <p:txBody>
            <a:bodyPr wrap="square" rtlCol="0">
              <a:spAutoFit/>
            </a:bodyPr>
            <a:lstStyle/>
            <a:p>
              <a:pPr algn="ctr"/>
              <a:r>
                <a:rPr lang="en-US" sz="2000" dirty="0">
                  <a:solidFill>
                    <a:schemeClr val="bg1"/>
                  </a:solidFill>
                </a:rPr>
                <a:t>Sell old or new products</a:t>
              </a:r>
            </a:p>
          </p:txBody>
        </p:sp>
      </p:grpSp>
      <p:sp>
        <p:nvSpPr>
          <p:cNvPr id="27" name="TextBox 26">
            <a:extLst>
              <a:ext uri="{FF2B5EF4-FFF2-40B4-BE49-F238E27FC236}">
                <a16:creationId xmlns:a16="http://schemas.microsoft.com/office/drawing/2014/main" id="{9CE62D3B-239E-4A40-AAF0-7C69485EF191}"/>
              </a:ext>
            </a:extLst>
          </p:cNvPr>
          <p:cNvSpPr txBox="1"/>
          <p:nvPr/>
        </p:nvSpPr>
        <p:spPr>
          <a:xfrm>
            <a:off x="1137599" y="1267253"/>
            <a:ext cx="9916802" cy="731520"/>
          </a:xfrm>
          <a:prstGeom prst="rect">
            <a:avLst/>
          </a:prstGeom>
          <a:solidFill>
            <a:srgbClr val="627981"/>
          </a:solidFill>
        </p:spPr>
        <p:txBody>
          <a:bodyPr wrap="square" rtlCol="0">
            <a:spAutoFit/>
          </a:bodyPr>
          <a:lstStyle/>
          <a:p>
            <a:pPr algn="ctr"/>
            <a:r>
              <a:rPr lang="en-US" sz="2000" dirty="0">
                <a:solidFill>
                  <a:schemeClr val="bg1"/>
                </a:solidFill>
              </a:rPr>
              <a:t>The U.S. government approves most proposed mergers. In a market-oriented economy, firms have the freedom to make their own choices. Private firms generally have the freedom to:</a:t>
            </a:r>
          </a:p>
        </p:txBody>
      </p:sp>
      <p:sp>
        <p:nvSpPr>
          <p:cNvPr id="48" name="TextBox 47">
            <a:extLst>
              <a:ext uri="{FF2B5EF4-FFF2-40B4-BE49-F238E27FC236}">
                <a16:creationId xmlns:a16="http://schemas.microsoft.com/office/drawing/2014/main" id="{FEFF6910-B99D-41D4-8436-60EA19241480}"/>
              </a:ext>
            </a:extLst>
          </p:cNvPr>
          <p:cNvSpPr txBox="1"/>
          <p:nvPr/>
        </p:nvSpPr>
        <p:spPr>
          <a:xfrm>
            <a:off x="3350410" y="6020747"/>
            <a:ext cx="5443662" cy="640080"/>
          </a:xfrm>
          <a:prstGeom prst="rect">
            <a:avLst/>
          </a:prstGeom>
          <a:solidFill>
            <a:srgbClr val="627981"/>
          </a:solidFill>
        </p:spPr>
        <p:txBody>
          <a:bodyPr wrap="square" rtlCol="0" anchor="ctr">
            <a:spAutoFit/>
          </a:bodyPr>
          <a:lstStyle/>
          <a:p>
            <a:pPr algn="ctr"/>
            <a:r>
              <a:rPr lang="en-US" sz="2000" dirty="0">
                <a:solidFill>
                  <a:schemeClr val="bg1"/>
                </a:solidFill>
              </a:rPr>
              <a:t>Acquire, be acquired, or merge with another firm</a:t>
            </a:r>
          </a:p>
        </p:txBody>
      </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Merger Problems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BDBE38B-8F67-4D5B-BCBC-D9303C64F649}"/>
              </a:ext>
            </a:extLst>
          </p:cNvPr>
          <p:cNvSpPr/>
          <p:nvPr/>
        </p:nvSpPr>
        <p:spPr>
          <a:xfrm>
            <a:off x="4188372" y="1434662"/>
            <a:ext cx="3815255" cy="14346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Mergers that lessen competition can lead to problems for consumers</a:t>
            </a:r>
          </a:p>
        </p:txBody>
      </p:sp>
      <p:cxnSp>
        <p:nvCxnSpPr>
          <p:cNvPr id="13" name="Straight Connector 12">
            <a:extLst>
              <a:ext uri="{FF2B5EF4-FFF2-40B4-BE49-F238E27FC236}">
                <a16:creationId xmlns:a16="http://schemas.microsoft.com/office/drawing/2014/main" id="{0BE9B371-FB2F-4B2D-A266-C193AE34A939}"/>
              </a:ext>
            </a:extLst>
          </p:cNvPr>
          <p:cNvCxnSpPr>
            <a:cxnSpLocks/>
          </p:cNvCxnSpPr>
          <p:nvPr/>
        </p:nvCxnSpPr>
        <p:spPr>
          <a:xfrm>
            <a:off x="4871545" y="2869315"/>
            <a:ext cx="0" cy="243807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AF4F95B0-F6E1-4C8B-92F5-54710A9B1767}"/>
              </a:ext>
            </a:extLst>
          </p:cNvPr>
          <p:cNvSpPr/>
          <p:nvPr/>
        </p:nvSpPr>
        <p:spPr>
          <a:xfrm>
            <a:off x="5722882" y="3166068"/>
            <a:ext cx="2280741" cy="12297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Higher prices &amp; reduced availability of goods and services</a:t>
            </a:r>
          </a:p>
        </p:txBody>
      </p:sp>
      <p:sp>
        <p:nvSpPr>
          <p:cNvPr id="17" name="Rectangle 16">
            <a:extLst>
              <a:ext uri="{FF2B5EF4-FFF2-40B4-BE49-F238E27FC236}">
                <a16:creationId xmlns:a16="http://schemas.microsoft.com/office/drawing/2014/main" id="{D132B119-EEA8-4F58-80A5-FC8404282128}"/>
              </a:ext>
            </a:extLst>
          </p:cNvPr>
          <p:cNvSpPr/>
          <p:nvPr/>
        </p:nvSpPr>
        <p:spPr>
          <a:xfrm>
            <a:off x="5722881" y="4692532"/>
            <a:ext cx="2280741" cy="12297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Lower quality products and less innovation</a:t>
            </a:r>
          </a:p>
        </p:txBody>
      </p:sp>
      <p:cxnSp>
        <p:nvCxnSpPr>
          <p:cNvPr id="16" name="Straight Connector 15">
            <a:extLst>
              <a:ext uri="{FF2B5EF4-FFF2-40B4-BE49-F238E27FC236}">
                <a16:creationId xmlns:a16="http://schemas.microsoft.com/office/drawing/2014/main" id="{9BB36F20-3864-4DDE-9D17-48B4F0179E73}"/>
              </a:ext>
            </a:extLst>
          </p:cNvPr>
          <p:cNvCxnSpPr>
            <a:endCxn id="14" idx="1"/>
          </p:cNvCxnSpPr>
          <p:nvPr/>
        </p:nvCxnSpPr>
        <p:spPr>
          <a:xfrm>
            <a:off x="4871545" y="3780923"/>
            <a:ext cx="851337"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D34C59C-54E4-4E59-A4BC-89BB57DB400B}"/>
              </a:ext>
            </a:extLst>
          </p:cNvPr>
          <p:cNvCxnSpPr>
            <a:endCxn id="17" idx="1"/>
          </p:cNvCxnSpPr>
          <p:nvPr/>
        </p:nvCxnSpPr>
        <p:spPr>
          <a:xfrm>
            <a:off x="4871545" y="5307387"/>
            <a:ext cx="851336"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Concentration Ratio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66C41BAC-E302-40BE-8390-454FB2FC73C4}"/>
              </a:ext>
            </a:extLst>
          </p:cNvPr>
          <p:cNvSpPr/>
          <p:nvPr/>
        </p:nvSpPr>
        <p:spPr>
          <a:xfrm>
            <a:off x="3877217" y="2056769"/>
            <a:ext cx="4437561" cy="707886"/>
          </a:xfrm>
          <a:prstGeom prst="rect">
            <a:avLst/>
          </a:prstGeom>
        </p:spPr>
        <p:txBody>
          <a:bodyPr wrap="none">
            <a:spAutoFit/>
          </a:bodyPr>
          <a:lstStyle/>
          <a:p>
            <a:pPr algn="ctr"/>
            <a:r>
              <a:rPr lang="en-US" sz="4000" b="1" dirty="0">
                <a:solidFill>
                  <a:schemeClr val="bg1"/>
                </a:solidFill>
              </a:rPr>
              <a:t>Concentration Ratio</a:t>
            </a:r>
            <a:endParaRPr lang="en-US" sz="4000" dirty="0">
              <a:solidFill>
                <a:schemeClr val="bg1"/>
              </a:solidFill>
            </a:endParaRPr>
          </a:p>
        </p:txBody>
      </p:sp>
      <p:grpSp>
        <p:nvGrpSpPr>
          <p:cNvPr id="9" name="Group 8">
            <a:extLst>
              <a:ext uri="{FF2B5EF4-FFF2-40B4-BE49-F238E27FC236}">
                <a16:creationId xmlns:a16="http://schemas.microsoft.com/office/drawing/2014/main" id="{3B08B5BB-882D-4942-91AC-F01A0C8C0C33}"/>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F1BD1D59-2587-4B65-957A-48AD3E2121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4A7944E-4ADC-434C-9F55-7C53605613E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Regulators have struggled for decades to measure the degree of monopoly power in an industry. </a:t>
              </a:r>
            </a:p>
          </p:txBody>
        </p:sp>
      </p:grpSp>
      <p:grpSp>
        <p:nvGrpSpPr>
          <p:cNvPr id="15" name="Group 14">
            <a:extLst>
              <a:ext uri="{FF2B5EF4-FFF2-40B4-BE49-F238E27FC236}">
                <a16:creationId xmlns:a16="http://schemas.microsoft.com/office/drawing/2014/main" id="{C57535FA-DE0F-4C3D-92F7-3B56B5A9FCB4}"/>
              </a:ext>
            </a:extLst>
          </p:cNvPr>
          <p:cNvGrpSpPr/>
          <p:nvPr/>
        </p:nvGrpSpPr>
        <p:grpSpPr>
          <a:xfrm>
            <a:off x="2066918" y="2492996"/>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3BCC3C8B-C86A-479D-938C-94CD44E79A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D2A8F40-DAF8-46FA-B29B-D71FA8CABFF3}"/>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early tool was the </a:t>
              </a:r>
              <a:r>
                <a:rPr lang="en-US" sz="2000" b="1" dirty="0">
                  <a:solidFill>
                    <a:schemeClr val="bg1"/>
                  </a:solidFill>
                </a:rPr>
                <a:t>concentration ratio</a:t>
              </a:r>
              <a:r>
                <a:rPr lang="en-US" sz="2000" dirty="0">
                  <a:solidFill>
                    <a:schemeClr val="bg1"/>
                  </a:solidFill>
                </a:rPr>
                <a:t>, which measures the combined market share of the top firms in an industry.</a:t>
              </a:r>
            </a:p>
          </p:txBody>
        </p:sp>
      </p:grpSp>
      <p:grpSp>
        <p:nvGrpSpPr>
          <p:cNvPr id="18" name="Group 17">
            <a:extLst>
              <a:ext uri="{FF2B5EF4-FFF2-40B4-BE49-F238E27FC236}">
                <a16:creationId xmlns:a16="http://schemas.microsoft.com/office/drawing/2014/main" id="{BB1FE13F-5AFC-4E6B-A11A-97A91DD17AAB}"/>
              </a:ext>
            </a:extLst>
          </p:cNvPr>
          <p:cNvGrpSpPr/>
          <p:nvPr/>
        </p:nvGrpSpPr>
        <p:grpSpPr>
          <a:xfrm>
            <a:off x="2066917" y="3405080"/>
            <a:ext cx="8058158" cy="806935"/>
            <a:chOff x="542919" y="1736761"/>
            <a:chExt cx="8058158" cy="806935"/>
          </a:xfrm>
          <a:solidFill>
            <a:srgbClr val="627981"/>
          </a:solidFill>
        </p:grpSpPr>
        <p:sp>
          <p:nvSpPr>
            <p:cNvPr id="19" name="Rectangle 18">
              <a:extLst>
                <a:ext uri="{FF2B5EF4-FFF2-40B4-BE49-F238E27FC236}">
                  <a16:creationId xmlns:a16="http://schemas.microsoft.com/office/drawing/2014/main" id="{C7CD9D23-6997-4228-97D4-C493B0860A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63569756-BD7C-4F92-BEBC-D98B965DB8CE}"/>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firm’s </a:t>
              </a:r>
              <a:r>
                <a:rPr lang="en-US" sz="2000" b="1" dirty="0">
                  <a:solidFill>
                    <a:schemeClr val="bg1"/>
                  </a:solidFill>
                </a:rPr>
                <a:t>market share</a:t>
              </a:r>
              <a:r>
                <a:rPr lang="en-US" sz="2000" dirty="0">
                  <a:solidFill>
                    <a:schemeClr val="bg1"/>
                  </a:solidFill>
                </a:rPr>
                <a:t> is its proportion of total sales in a particular market.</a:t>
              </a:r>
            </a:p>
          </p:txBody>
        </p:sp>
      </p:gr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0FE4457A-CED4-48D9-9149-6250D1A61C03}"/>
              </a:ext>
            </a:extLst>
          </p:cNvPr>
          <p:cNvGraphicFramePr>
            <a:graphicFrameLocks noGrp="1"/>
          </p:cNvGraphicFramePr>
          <p:nvPr>
            <p:extLst>
              <p:ext uri="{D42A27DB-BD31-4B8C-83A1-F6EECF244321}">
                <p14:modId xmlns:p14="http://schemas.microsoft.com/office/powerpoint/2010/main" val="3144609578"/>
              </p:ext>
            </p:extLst>
          </p:nvPr>
        </p:nvGraphicFramePr>
        <p:xfrm>
          <a:off x="1719004" y="2405948"/>
          <a:ext cx="8753987" cy="2225040"/>
        </p:xfrm>
        <a:graphic>
          <a:graphicData uri="http://schemas.openxmlformats.org/drawingml/2006/table">
            <a:tbl>
              <a:tblPr bandRow="1">
                <a:tableStyleId>{F2DE63D5-997A-4646-A377-4702673A728D}</a:tableStyleId>
              </a:tblPr>
              <a:tblGrid>
                <a:gridCol w="5488891">
                  <a:extLst>
                    <a:ext uri="{9D8B030D-6E8A-4147-A177-3AD203B41FA5}">
                      <a16:colId xmlns:a16="http://schemas.microsoft.com/office/drawing/2014/main" val="848116773"/>
                    </a:ext>
                  </a:extLst>
                </a:gridCol>
                <a:gridCol w="3265096">
                  <a:extLst>
                    <a:ext uri="{9D8B030D-6E8A-4147-A177-3AD203B41FA5}">
                      <a16:colId xmlns:a16="http://schemas.microsoft.com/office/drawing/2014/main" val="3764469497"/>
                    </a:ext>
                  </a:extLst>
                </a:gridCol>
              </a:tblGrid>
              <a:tr h="370840">
                <a:tc>
                  <a:txBody>
                    <a:bodyPr/>
                    <a:lstStyle/>
                    <a:p>
                      <a:pPr algn="ctr"/>
                      <a:r>
                        <a:rPr lang="en-US" dirty="0"/>
                        <a:t>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Market Shares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2944423"/>
                  </a:ext>
                </a:extLst>
              </a:tr>
              <a:tr h="370840">
                <a:tc>
                  <a:txBody>
                    <a:bodyPr/>
                    <a:lstStyle/>
                    <a:p>
                      <a:pPr algn="ctr"/>
                      <a:r>
                        <a:rPr lang="en-US" dirty="0"/>
                        <a:t>Smooth as Glass Repair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834606"/>
                  </a:ext>
                </a:extLst>
              </a:tr>
              <a:tr h="370840">
                <a:tc>
                  <a:txBody>
                    <a:bodyPr/>
                    <a:lstStyle/>
                    <a:p>
                      <a:pPr algn="ctr"/>
                      <a:r>
                        <a:rPr lang="en-US" dirty="0"/>
                        <a:t>The Auto Glass Doctor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10%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6316979"/>
                  </a:ext>
                </a:extLst>
              </a:tr>
              <a:tr h="370840">
                <a:tc>
                  <a:txBody>
                    <a:bodyPr/>
                    <a:lstStyle/>
                    <a:p>
                      <a:pPr algn="ctr"/>
                      <a:r>
                        <a:rPr lang="en-US" dirty="0"/>
                        <a:t>Your Car Shield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8%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2441472"/>
                  </a:ext>
                </a:extLst>
              </a:tr>
              <a:tr h="370840">
                <a:tc>
                  <a:txBody>
                    <a:bodyPr/>
                    <a:lstStyle/>
                    <a:p>
                      <a:pPr algn="ctr"/>
                      <a:r>
                        <a:rPr lang="en-US" dirty="0"/>
                        <a:t>Seven firms that each have 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42%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2167249"/>
                  </a:ext>
                </a:extLst>
              </a:tr>
              <a:tr h="370840">
                <a:tc>
                  <a:txBody>
                    <a:bodyPr/>
                    <a:lstStyle/>
                    <a:p>
                      <a:pPr algn="ctr"/>
                      <a:r>
                        <a:rPr lang="en-US" dirty="0"/>
                        <a:t>Eight firms that each have 3%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24%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14584"/>
                  </a:ext>
                </a:extLst>
              </a:tr>
            </a:tbl>
          </a:graphicData>
        </a:graphic>
      </p:graphicFrame>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Four-Firm Concentration Ratio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FAE8FFB3-505B-4F5A-AD73-299BD69DB45B}"/>
              </a:ext>
            </a:extLst>
          </p:cNvPr>
          <p:cNvGrpSpPr/>
          <p:nvPr/>
        </p:nvGrpSpPr>
        <p:grpSpPr>
          <a:xfrm>
            <a:off x="2066921" y="138337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C87FAE0-82B4-4C39-BC71-8D56C59E9D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FF37E73-D9B4-4616-A0B7-80EEC21E29A1}"/>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four-firm concentration ratio </a:t>
              </a:r>
              <a:r>
                <a:rPr lang="en-US" sz="2000" dirty="0">
                  <a:solidFill>
                    <a:schemeClr val="bg1"/>
                  </a:solidFill>
                </a:rPr>
                <a:t>is calculated by adding the market shares of the four largest firms.</a:t>
              </a:r>
              <a:endParaRPr lang="en-US" sz="2000" b="1" dirty="0">
                <a:solidFill>
                  <a:schemeClr val="bg1"/>
                </a:solidFill>
              </a:endParaRPr>
            </a:p>
          </p:txBody>
        </p:sp>
      </p:grpSp>
      <p:grpSp>
        <p:nvGrpSpPr>
          <p:cNvPr id="16" name="Group 15">
            <a:extLst>
              <a:ext uri="{FF2B5EF4-FFF2-40B4-BE49-F238E27FC236}">
                <a16:creationId xmlns:a16="http://schemas.microsoft.com/office/drawing/2014/main" id="{7A9C8859-D69B-4CDE-A97A-768ACCA0D140}"/>
              </a:ext>
            </a:extLst>
          </p:cNvPr>
          <p:cNvGrpSpPr/>
          <p:nvPr/>
        </p:nvGrpSpPr>
        <p:grpSpPr>
          <a:xfrm>
            <a:off x="2084435" y="5707400"/>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05BCDE09-E3C3-415A-8ECB-FC28B299C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96A5057-3640-4F4A-9D71-E6AB6080955F}"/>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concentration ratio is not considered especially high because the largest four firms have less than half the market.</a:t>
              </a:r>
            </a:p>
          </p:txBody>
        </p:sp>
      </p:grpSp>
      <p:sp>
        <p:nvSpPr>
          <p:cNvPr id="11" name="TextBox 10">
            <a:extLst>
              <a:ext uri="{FF2B5EF4-FFF2-40B4-BE49-F238E27FC236}">
                <a16:creationId xmlns:a16="http://schemas.microsoft.com/office/drawing/2014/main" id="{F01BE4B8-60A1-408F-8B81-3BB7E82BB308}"/>
              </a:ext>
            </a:extLst>
          </p:cNvPr>
          <p:cNvSpPr txBox="1"/>
          <p:nvPr/>
        </p:nvSpPr>
        <p:spPr>
          <a:xfrm>
            <a:off x="2066921" y="4840241"/>
            <a:ext cx="8058154"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example market given in the table, the four-firm concentration ratio is 16 + 10 + 8 + 6 = 40.</a:t>
            </a:r>
          </a:p>
        </p:txBody>
      </p:sp>
    </p:spTree>
    <p:extLst>
      <p:ext uri="{BB962C8B-B14F-4D97-AF65-F5344CB8AC3E}">
        <p14:creationId xmlns:p14="http://schemas.microsoft.com/office/powerpoint/2010/main" val="42552225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699</TotalTime>
  <Words>6362</Words>
  <Application>Microsoft Office PowerPoint</Application>
  <PresentationFormat>Widescreen</PresentationFormat>
  <Paragraphs>453</Paragraphs>
  <Slides>57</Slides>
  <Notes>50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57</vt:i4>
      </vt:variant>
    </vt:vector>
  </HeadingPairs>
  <TitlesOfParts>
    <vt:vector size="65" baseType="lpstr">
      <vt:lpstr>Arial</vt:lpstr>
      <vt:lpstr>Calibri</vt:lpstr>
      <vt:lpstr>Calibri Light</vt:lpstr>
      <vt:lpstr>Cambria Math</vt:lpstr>
      <vt:lpstr>Century Gothic</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41</cp:revision>
  <dcterms:created xsi:type="dcterms:W3CDTF">2017-06-16T13:06:21Z</dcterms:created>
  <dcterms:modified xsi:type="dcterms:W3CDTF">2023-08-03T17:45:56Z</dcterms:modified>
</cp:coreProperties>
</file>