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56" r:id="rId3"/>
    <p:sldId id="367" r:id="rId4"/>
    <p:sldId id="368" r:id="rId5"/>
    <p:sldId id="369" r:id="rId6"/>
    <p:sldId id="289" r:id="rId7"/>
    <p:sldId id="290" r:id="rId8"/>
    <p:sldId id="291" r:id="rId9"/>
    <p:sldId id="292" r:id="rId10"/>
    <p:sldId id="293" r:id="rId11"/>
    <p:sldId id="294" r:id="rId12"/>
    <p:sldId id="295" r:id="rId13"/>
    <p:sldId id="296" r:id="rId14"/>
    <p:sldId id="370" r:id="rId15"/>
    <p:sldId id="364"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5343" autoAdjust="0"/>
  </p:normalViewPr>
  <p:slideViewPr>
    <p:cSldViewPr snapToGrid="0">
      <p:cViewPr varScale="1">
        <p:scale>
          <a:sx n="94" d="100"/>
          <a:sy n="94" d="100"/>
        </p:scale>
        <p:origin x="123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explain antitrust laws, calculate concentration ratios, calculate the Herfindahl-Hirschman Index (HHI), and evaluate methods of antitrust regulation.</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498272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approach to measuring industry concentration is called the Herfindahl-Hirschman Index or HHI. We calculate HHI by summing the squares of the market share of each firm in the industry. In this case, the HHI is sixteen squared plus ten squared, plus eight squared, plus six squared times seven, plus three squared times eight, which equals 744.</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6111418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a merger would result in an HHI of less than 1,000, the FTC would probably approve it. If a merger would result in an HHI of more than 1,800, the FTC would probably challenge it. If a merger would result in an HHI between 1,000 and 1,800, the FTC would scrutinize the plan and make a case-by-case decision.</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7744918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Both the four-firm concentration ratio and the Herfindahl-Hirschman index share some weaknesses. They assume the "market" under discussion is well-defined, and the only question is measuring how sales are divided in that market. They assume a broad measure of concentration in the market is enough to make a decision about the effects of a merger. In response to these two problems, the antitrust regulators have been changing their approach in recent decades.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25993740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Globalization has changed the market boundaries. The Federal Trade Commission has begun to look less at market share and more at the data on actual competition between businesses. The new approach to antitrust regulation involves detailed analysis of specific markets and companies. Now, statistical tools and real-world evidence estimate the demand and supply curves that the firms who are proposing a merger face.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813939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Large corporations, such as the natural gas producer Kinder Morgan, can bring economies of scale to the marketplace. Will that benefit consumers, or is more competition better?</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Recall the three important lessons on the theory of the firm: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1. Competition is a good thing because it provides consumers with lower prices and a variety of innovative products.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2. Large-scale production can dramatically lower average costs.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3. Markets in the real world are rarely perfectly competitive.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corporate merger occurs when two separate firms combine to become a single firm. An acquisition occurs when one firm purchases another. An acquisition may not look like a merger since the newly purchased firm may continue to operate under its former company name. Mergers can also be lateral, where two firms of similar sizes combine to become one.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Since a merger combines two firms into one, it can reduce the extent of competition between firms. When two large U.S. firms announce a merger or acquisition, they must notify the U.S. Federal Trade Commission (FTC). The laws that give government the power to block certain mergers, and even in some cases to break up large firms into smaller ones, are called antitrust laws.</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U.S. government approves most proposed mergers. In a market-oriented economy, firms have the freedom to make their own choices. Private firms generally have the freedom to: to expand or reduce production; set the price they choose; open new factories or sales facilities or close them; hire workers or to lay them off; and start selling new products or stop selling existing ones. If the owners want to acquire a firm, be acquired, or merge with another firm, this decision is just one of many that firms are free to make.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Mergers that lessen competition can lead to problems for consumers: Higher prices &amp; reduced availability of goods and services. Lower quality products and less innovation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Regulators have struggled for decades to measure the degree of monopoly power in an industry. An early tool was the concentration ratio, which measures the combined market share of the top firms in an industry. A firm’s market share is its proportion of total sales in a particular market.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four-firm concentration ratio is calculated by adding the market shares of the four largest firms: in this case, 16+10+8+6=40. We do not consider this concentration ratio especially high because the largest four firms have less than half the market.</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711019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3081819"/>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Corporate Mergers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706602"/>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Herfindahl-Hirschman Index (HHI)</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27EFFB16-87C6-4CD2-8632-24C7FA9E0A9B}"/>
              </a:ext>
            </a:extLst>
          </p:cNvPr>
          <p:cNvSpPr/>
          <p:nvPr/>
        </p:nvSpPr>
        <p:spPr>
          <a:xfrm>
            <a:off x="2406472" y="1330836"/>
            <a:ext cx="7379072" cy="707886"/>
          </a:xfrm>
          <a:prstGeom prst="rect">
            <a:avLst/>
          </a:prstGeom>
        </p:spPr>
        <p:txBody>
          <a:bodyPr wrap="none">
            <a:spAutoFit/>
          </a:bodyPr>
          <a:lstStyle/>
          <a:p>
            <a:pPr algn="ctr"/>
            <a:r>
              <a:rPr lang="en-US" sz="4000" b="1" dirty="0">
                <a:solidFill>
                  <a:schemeClr val="bg1"/>
                </a:solidFill>
              </a:rPr>
              <a:t>Herfindahl-Hirschman Index (HHI)</a:t>
            </a:r>
            <a:endParaRPr lang="en-US" sz="4000" dirty="0">
              <a:solidFill>
                <a:schemeClr val="bg1"/>
              </a:solidFill>
            </a:endParaRP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1BD2E40B-34F2-4BA6-BD60-BEB878A31986}"/>
                  </a:ext>
                </a:extLst>
              </p:cNvPr>
              <p:cNvSpPr txBox="1"/>
              <p:nvPr/>
            </p:nvSpPr>
            <p:spPr>
              <a:xfrm>
                <a:off x="3295358" y="5953920"/>
                <a:ext cx="5601277"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i="1" smtClean="0">
                          <a:latin typeface="Cambria Math" panose="02040503050406030204" pitchFamily="18" charset="0"/>
                        </a:rPr>
                        <m:t> </m:t>
                      </m:r>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16</m:t>
                          </m:r>
                        </m:e>
                        <m:sup>
                          <m:r>
                            <a:rPr lang="en-US" sz="2400" b="0" i="1" smtClean="0">
                              <a:latin typeface="Cambria Math" panose="02040503050406030204" pitchFamily="18" charset="0"/>
                            </a:rPr>
                            <m:t>2</m:t>
                          </m:r>
                        </m:sup>
                      </m:sSup>
                      <m:r>
                        <a:rPr lang="en-US" sz="2400" i="1">
                          <a:latin typeface="Cambria Math" panose="02040503050406030204" pitchFamily="18" charset="0"/>
                        </a:rPr>
                        <m:t>+ </m:t>
                      </m:r>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10</m:t>
                          </m:r>
                        </m:e>
                        <m:sup>
                          <m:r>
                            <a:rPr lang="en-US" sz="2400" b="0" i="1" smtClean="0">
                              <a:latin typeface="Cambria Math" panose="02040503050406030204" pitchFamily="18" charset="0"/>
                            </a:rPr>
                            <m:t>2</m:t>
                          </m:r>
                        </m:sup>
                      </m:sSup>
                      <m:r>
                        <a:rPr lang="en-US" sz="2400" i="1">
                          <a:latin typeface="Cambria Math" panose="02040503050406030204" pitchFamily="18" charset="0"/>
                        </a:rPr>
                        <m:t> + </m:t>
                      </m:r>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8</m:t>
                          </m:r>
                        </m:e>
                        <m:sup>
                          <m:r>
                            <a:rPr lang="en-US" sz="2400" b="0" i="1" smtClean="0">
                              <a:latin typeface="Cambria Math" panose="02040503050406030204" pitchFamily="18" charset="0"/>
                            </a:rPr>
                            <m:t>2</m:t>
                          </m:r>
                        </m:sup>
                      </m:sSup>
                      <m:r>
                        <a:rPr lang="en-US" sz="2400" i="1">
                          <a:latin typeface="Cambria Math" panose="02040503050406030204" pitchFamily="18" charset="0"/>
                        </a:rPr>
                        <m:t> +</m:t>
                      </m:r>
                      <m:r>
                        <a:rPr lang="en-US" sz="2400" b="0" i="1" smtClean="0">
                          <a:latin typeface="Cambria Math" panose="02040503050406030204" pitchFamily="18" charset="0"/>
                        </a:rPr>
                        <m:t>7</m:t>
                      </m:r>
                      <m:d>
                        <m:dPr>
                          <m:ctrlPr>
                            <a:rPr lang="en-US" sz="2400" b="0" i="1" smtClean="0">
                              <a:latin typeface="Cambria Math" panose="02040503050406030204" pitchFamily="18" charset="0"/>
                            </a:rPr>
                          </m:ctrlPr>
                        </m:dPr>
                        <m:e>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6</m:t>
                              </m:r>
                            </m:e>
                            <m:sup>
                              <m:r>
                                <a:rPr lang="en-US" sz="2400" b="0" i="1" smtClean="0">
                                  <a:latin typeface="Cambria Math" panose="02040503050406030204" pitchFamily="18" charset="0"/>
                                </a:rPr>
                                <m:t>2</m:t>
                              </m:r>
                            </m:sup>
                          </m:sSup>
                        </m:e>
                      </m:d>
                      <m:r>
                        <a:rPr lang="en-US" sz="2400" b="0" i="1" smtClean="0">
                          <a:latin typeface="Cambria Math" panose="02040503050406030204" pitchFamily="18" charset="0"/>
                        </a:rPr>
                        <m:t>+8(</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3</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m:t>
                      </m:r>
                      <m:r>
                        <a:rPr lang="en-US" sz="2400" i="1">
                          <a:latin typeface="Cambria Math" panose="02040503050406030204" pitchFamily="18" charset="0"/>
                        </a:rPr>
                        <m:t> =</m:t>
                      </m:r>
                      <m:r>
                        <a:rPr lang="en-US" sz="2400" b="0" i="1" smtClean="0">
                          <a:latin typeface="Cambria Math" panose="02040503050406030204" pitchFamily="18" charset="0"/>
                        </a:rPr>
                        <m:t>744</m:t>
                      </m:r>
                    </m:oMath>
                  </m:oMathPara>
                </a14:m>
                <a:endParaRPr lang="en-US" sz="2400" dirty="0"/>
              </a:p>
            </p:txBody>
          </p:sp>
        </mc:Choice>
        <mc:Fallback xmlns="">
          <p:sp>
            <p:nvSpPr>
              <p:cNvPr id="10" name="TextBox 9">
                <a:extLst>
                  <a:ext uri="{FF2B5EF4-FFF2-40B4-BE49-F238E27FC236}">
                    <a16:creationId xmlns:a16="http://schemas.microsoft.com/office/drawing/2014/main" id="{1BD2E40B-34F2-4BA6-BD60-BEB878A31986}"/>
                  </a:ext>
                </a:extLst>
              </p:cNvPr>
              <p:cNvSpPr txBox="1">
                <a:spLocks noRot="1" noChangeAspect="1" noMove="1" noResize="1" noEditPoints="1" noAdjustHandles="1" noChangeArrowheads="1" noChangeShapeType="1" noTextEdit="1"/>
              </p:cNvSpPr>
              <p:nvPr/>
            </p:nvSpPr>
            <p:spPr>
              <a:xfrm>
                <a:off x="3295358" y="5953920"/>
                <a:ext cx="5601277" cy="369332"/>
              </a:xfrm>
              <a:prstGeom prst="rect">
                <a:avLst/>
              </a:prstGeom>
              <a:blipFill>
                <a:blip r:embed="rId3"/>
                <a:stretch>
                  <a:fillRect t="-1667" r="-980" b="-35000"/>
                </a:stretch>
              </a:blipFill>
            </p:spPr>
            <p:txBody>
              <a:bodyPr/>
              <a:lstStyle/>
              <a:p>
                <a:r>
                  <a:rPr lang="en-US">
                    <a:noFill/>
                  </a:rPr>
                  <a:t> </a:t>
                </a:r>
              </a:p>
            </p:txBody>
          </p:sp>
        </mc:Fallback>
      </mc:AlternateContent>
      <p:grpSp>
        <p:nvGrpSpPr>
          <p:cNvPr id="11" name="Group 10">
            <a:extLst>
              <a:ext uri="{FF2B5EF4-FFF2-40B4-BE49-F238E27FC236}">
                <a16:creationId xmlns:a16="http://schemas.microsoft.com/office/drawing/2014/main" id="{A7EC2D2A-572B-4951-B4B3-236D06CEBF8B}"/>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706B31B5-8B10-4289-B14E-82458EEEC6D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F79A372B-7548-446C-BC82-41D6683AE329}"/>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Another approach to measuring industry concentration is called the </a:t>
              </a:r>
              <a:r>
                <a:rPr lang="en-US" sz="2000" b="1" dirty="0">
                  <a:solidFill>
                    <a:schemeClr val="bg1"/>
                  </a:solidFill>
                </a:rPr>
                <a:t>Herfindahl-Hirschman Index (HHI).</a:t>
              </a:r>
            </a:p>
          </p:txBody>
        </p:sp>
      </p:grpSp>
      <p:grpSp>
        <p:nvGrpSpPr>
          <p:cNvPr id="14" name="Group 13">
            <a:extLst>
              <a:ext uri="{FF2B5EF4-FFF2-40B4-BE49-F238E27FC236}">
                <a16:creationId xmlns:a16="http://schemas.microsoft.com/office/drawing/2014/main" id="{4734FC39-A08B-401A-BD55-64B5C4767C1E}"/>
              </a:ext>
            </a:extLst>
          </p:cNvPr>
          <p:cNvGrpSpPr/>
          <p:nvPr/>
        </p:nvGrpSpPr>
        <p:grpSpPr>
          <a:xfrm>
            <a:off x="2066918" y="2492996"/>
            <a:ext cx="8058157" cy="806935"/>
            <a:chOff x="542920" y="1736761"/>
            <a:chExt cx="8058157" cy="806935"/>
          </a:xfrm>
          <a:solidFill>
            <a:srgbClr val="627981"/>
          </a:solidFill>
        </p:grpSpPr>
        <p:sp>
          <p:nvSpPr>
            <p:cNvPr id="15" name="Rectangle 14">
              <a:extLst>
                <a:ext uri="{FF2B5EF4-FFF2-40B4-BE49-F238E27FC236}">
                  <a16:creationId xmlns:a16="http://schemas.microsoft.com/office/drawing/2014/main" id="{36852DB7-179A-43E0-A953-2739E571CB3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D32F3F8D-6BF9-42B7-A3E3-8D4DC87C3932}"/>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HHI is calculated by summing the squares of the market share of each firm in the industry.</a:t>
              </a:r>
            </a:p>
          </p:txBody>
        </p:sp>
      </p:grpSp>
      <p:graphicFrame>
        <p:nvGraphicFramePr>
          <p:cNvPr id="20" name="Table 19">
            <a:extLst>
              <a:ext uri="{FF2B5EF4-FFF2-40B4-BE49-F238E27FC236}">
                <a16:creationId xmlns:a16="http://schemas.microsoft.com/office/drawing/2014/main" id="{2994F708-34BA-4FEF-9AAD-12033A4E3A2B}"/>
              </a:ext>
            </a:extLst>
          </p:cNvPr>
          <p:cNvGraphicFramePr>
            <a:graphicFrameLocks noGrp="1"/>
          </p:cNvGraphicFramePr>
          <p:nvPr>
            <p:extLst>
              <p:ext uri="{D42A27DB-BD31-4B8C-83A1-F6EECF244321}">
                <p14:modId xmlns:p14="http://schemas.microsoft.com/office/powerpoint/2010/main" val="313135844"/>
              </p:ext>
            </p:extLst>
          </p:nvPr>
        </p:nvGraphicFramePr>
        <p:xfrm>
          <a:off x="1719004" y="3478028"/>
          <a:ext cx="8753987" cy="2225040"/>
        </p:xfrm>
        <a:graphic>
          <a:graphicData uri="http://schemas.openxmlformats.org/drawingml/2006/table">
            <a:tbl>
              <a:tblPr bandRow="1">
                <a:tableStyleId>{F2DE63D5-997A-4646-A377-4702673A728D}</a:tableStyleId>
              </a:tblPr>
              <a:tblGrid>
                <a:gridCol w="5488891">
                  <a:extLst>
                    <a:ext uri="{9D8B030D-6E8A-4147-A177-3AD203B41FA5}">
                      <a16:colId xmlns:a16="http://schemas.microsoft.com/office/drawing/2014/main" val="848116773"/>
                    </a:ext>
                  </a:extLst>
                </a:gridCol>
                <a:gridCol w="3265096">
                  <a:extLst>
                    <a:ext uri="{9D8B030D-6E8A-4147-A177-3AD203B41FA5}">
                      <a16:colId xmlns:a16="http://schemas.microsoft.com/office/drawing/2014/main" val="3764469497"/>
                    </a:ext>
                  </a:extLst>
                </a:gridCol>
              </a:tblGrid>
              <a:tr h="370840">
                <a:tc>
                  <a:txBody>
                    <a:bodyPr/>
                    <a:lstStyle/>
                    <a:p>
                      <a:pPr algn="ctr"/>
                      <a:r>
                        <a:rPr lang="en-US" dirty="0"/>
                        <a:t>Firms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Market Shares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2944423"/>
                  </a:ext>
                </a:extLst>
              </a:tr>
              <a:tr h="370840">
                <a:tc>
                  <a:txBody>
                    <a:bodyPr/>
                    <a:lstStyle/>
                    <a:p>
                      <a:pPr algn="ctr"/>
                      <a:r>
                        <a:rPr lang="en-US" dirty="0"/>
                        <a:t>Smooth as Glass Repair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16%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4834606"/>
                  </a:ext>
                </a:extLst>
              </a:tr>
              <a:tr h="370840">
                <a:tc>
                  <a:txBody>
                    <a:bodyPr/>
                    <a:lstStyle/>
                    <a:p>
                      <a:pPr algn="ctr"/>
                      <a:r>
                        <a:rPr lang="en-US" dirty="0"/>
                        <a:t>The Auto Glass Doctor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10%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6316979"/>
                  </a:ext>
                </a:extLst>
              </a:tr>
              <a:tr h="370840">
                <a:tc>
                  <a:txBody>
                    <a:bodyPr/>
                    <a:lstStyle/>
                    <a:p>
                      <a:pPr algn="ctr"/>
                      <a:r>
                        <a:rPr lang="en-US" dirty="0"/>
                        <a:t>Your Car Shield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8%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92441472"/>
                  </a:ext>
                </a:extLst>
              </a:tr>
              <a:tr h="370840">
                <a:tc>
                  <a:txBody>
                    <a:bodyPr/>
                    <a:lstStyle/>
                    <a:p>
                      <a:pPr algn="ctr"/>
                      <a:r>
                        <a:rPr lang="en-US" dirty="0"/>
                        <a:t>Seven firms that each have 6%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42% of the market, combined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2167249"/>
                  </a:ext>
                </a:extLst>
              </a:tr>
              <a:tr h="370840">
                <a:tc>
                  <a:txBody>
                    <a:bodyPr/>
                    <a:lstStyle/>
                    <a:p>
                      <a:pPr algn="ctr"/>
                      <a:r>
                        <a:rPr lang="en-US" dirty="0"/>
                        <a:t>Eight firms that each have 3%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24% of the market, combined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214584"/>
                  </a:ext>
                </a:extLst>
              </a:tr>
            </a:tbl>
          </a:graphicData>
        </a:graphic>
      </p:graphicFrame>
    </p:spTree>
    <p:extLst>
      <p:ext uri="{BB962C8B-B14F-4D97-AF65-F5344CB8AC3E}">
        <p14:creationId xmlns:p14="http://schemas.microsoft.com/office/powerpoint/2010/main" val="2395395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Herfindahl-Hirschman Index (HHI)</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Table 2">
            <a:extLst>
              <a:ext uri="{FF2B5EF4-FFF2-40B4-BE49-F238E27FC236}">
                <a16:creationId xmlns:a16="http://schemas.microsoft.com/office/drawing/2014/main" id="{604C8217-A5FD-4EF9-85EC-7343D8091F4D}"/>
              </a:ext>
            </a:extLst>
          </p:cNvPr>
          <p:cNvGraphicFramePr>
            <a:graphicFrameLocks noGrp="1"/>
          </p:cNvGraphicFramePr>
          <p:nvPr>
            <p:extLst>
              <p:ext uri="{D42A27DB-BD31-4B8C-83A1-F6EECF244321}">
                <p14:modId xmlns:p14="http://schemas.microsoft.com/office/powerpoint/2010/main" val="1283982026"/>
              </p:ext>
            </p:extLst>
          </p:nvPr>
        </p:nvGraphicFramePr>
        <p:xfrm>
          <a:off x="1974054" y="3093290"/>
          <a:ext cx="8243890" cy="1371600"/>
        </p:xfrm>
        <a:graphic>
          <a:graphicData uri="http://schemas.openxmlformats.org/drawingml/2006/table">
            <a:tbl>
              <a:tblPr bandRow="1">
                <a:tableStyleId>{2D5ABB26-0587-4C30-8999-92F81FD0307C}</a:tableStyleId>
              </a:tblPr>
              <a:tblGrid>
                <a:gridCol w="4121945">
                  <a:extLst>
                    <a:ext uri="{9D8B030D-6E8A-4147-A177-3AD203B41FA5}">
                      <a16:colId xmlns:a16="http://schemas.microsoft.com/office/drawing/2014/main" val="1991989282"/>
                    </a:ext>
                  </a:extLst>
                </a:gridCol>
                <a:gridCol w="4121945">
                  <a:extLst>
                    <a:ext uri="{9D8B030D-6E8A-4147-A177-3AD203B41FA5}">
                      <a16:colId xmlns:a16="http://schemas.microsoft.com/office/drawing/2014/main" val="2744261461"/>
                    </a:ext>
                  </a:extLst>
                </a:gridCol>
              </a:tblGrid>
              <a:tr h="370840">
                <a:tc>
                  <a:txBody>
                    <a:bodyPr/>
                    <a:lstStyle/>
                    <a:p>
                      <a:pPr algn="r"/>
                      <a:r>
                        <a:rPr lang="en-US" sz="2400" dirty="0">
                          <a:solidFill>
                            <a:schemeClr val="tx1"/>
                          </a:solidFill>
                        </a:rPr>
                        <a:t>Less than 1,000</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400" dirty="0">
                          <a:solidFill>
                            <a:schemeClr val="tx1"/>
                          </a:solidFill>
                        </a:rPr>
                        <a:t>Generally approved</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19256280"/>
                  </a:ext>
                </a:extLst>
              </a:tr>
              <a:tr h="370840">
                <a:tc>
                  <a:txBody>
                    <a:bodyPr/>
                    <a:lstStyle/>
                    <a:p>
                      <a:pPr algn="r"/>
                      <a:r>
                        <a:rPr lang="en-US" sz="2400" dirty="0">
                          <a:solidFill>
                            <a:schemeClr val="tx1"/>
                          </a:solidFill>
                        </a:rPr>
                        <a:t>Between 1,000 and 1,800</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400" dirty="0">
                          <a:solidFill>
                            <a:schemeClr val="tx1"/>
                          </a:solidFill>
                        </a:rPr>
                        <a:t>Approved case-by-case</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5344223"/>
                  </a:ext>
                </a:extLst>
              </a:tr>
              <a:tr h="370840">
                <a:tc>
                  <a:txBody>
                    <a:bodyPr/>
                    <a:lstStyle/>
                    <a:p>
                      <a:pPr algn="r"/>
                      <a:r>
                        <a:rPr lang="en-US" sz="2400" dirty="0">
                          <a:solidFill>
                            <a:schemeClr val="tx1"/>
                          </a:solidFill>
                        </a:rPr>
                        <a:t>More than 1,800</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400" dirty="0">
                          <a:solidFill>
                            <a:schemeClr val="tx1"/>
                          </a:solidFill>
                        </a:rPr>
                        <a:t>Generally challenged</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75659035"/>
                  </a:ext>
                </a:extLst>
              </a:tr>
            </a:tbl>
          </a:graphicData>
        </a:graphic>
      </p:graphicFrame>
      <p:grpSp>
        <p:nvGrpSpPr>
          <p:cNvPr id="6" name="Group 5">
            <a:extLst>
              <a:ext uri="{FF2B5EF4-FFF2-40B4-BE49-F238E27FC236}">
                <a16:creationId xmlns:a16="http://schemas.microsoft.com/office/drawing/2014/main" id="{0DFC4CCE-00B4-42CA-AC0D-56EB74C15E37}"/>
              </a:ext>
            </a:extLst>
          </p:cNvPr>
          <p:cNvGrpSpPr/>
          <p:nvPr/>
        </p:nvGrpSpPr>
        <p:grpSpPr>
          <a:xfrm>
            <a:off x="2066922" y="1580912"/>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FA924ECC-186C-492E-8C0B-3190196ED68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8" name="TextBox 7">
              <a:extLst>
                <a:ext uri="{FF2B5EF4-FFF2-40B4-BE49-F238E27FC236}">
                  <a16:creationId xmlns:a16="http://schemas.microsoft.com/office/drawing/2014/main" id="{4885916B-2A74-480D-B8F1-ADCE1EF136A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1980s, the FTC approved or challenged mergers based on the HHI value the merger was expected to cause.</a:t>
              </a:r>
              <a:endParaRPr lang="en-US" sz="2000" b="1" dirty="0">
                <a:solidFill>
                  <a:schemeClr val="bg1"/>
                </a:solidFill>
              </a:endParaRPr>
            </a:p>
          </p:txBody>
        </p:sp>
      </p:grpSp>
    </p:spTree>
    <p:extLst>
      <p:ext uri="{BB962C8B-B14F-4D97-AF65-F5344CB8AC3E}">
        <p14:creationId xmlns:p14="http://schemas.microsoft.com/office/powerpoint/2010/main" val="299987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Problems with Concentration Ratio and HHI</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F834CD21-62F1-46CB-9A2B-2240AF8994A3}"/>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19AC1E7-1CB4-4DE4-9E0A-667FCF84032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D64A68BD-BBD2-4F90-807A-67DC155941F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Both the four-firm concentration ratio and the Herfindahl-Hirschman index share some weaknesses.</a:t>
              </a:r>
            </a:p>
          </p:txBody>
        </p:sp>
      </p:grpSp>
      <p:grpSp>
        <p:nvGrpSpPr>
          <p:cNvPr id="8" name="Group 7">
            <a:extLst>
              <a:ext uri="{FF2B5EF4-FFF2-40B4-BE49-F238E27FC236}">
                <a16:creationId xmlns:a16="http://schemas.microsoft.com/office/drawing/2014/main" id="{705D38FF-0131-49BA-B281-F7B208874887}"/>
              </a:ext>
            </a:extLst>
          </p:cNvPr>
          <p:cNvGrpSpPr/>
          <p:nvPr/>
        </p:nvGrpSpPr>
        <p:grpSpPr>
          <a:xfrm>
            <a:off x="2066918" y="2492996"/>
            <a:ext cx="8058157" cy="806935"/>
            <a:chOff x="542920" y="1736761"/>
            <a:chExt cx="8058157" cy="806935"/>
          </a:xfrm>
          <a:solidFill>
            <a:srgbClr val="627981"/>
          </a:solidFill>
        </p:grpSpPr>
        <p:sp>
          <p:nvSpPr>
            <p:cNvPr id="9" name="Rectangle 8">
              <a:extLst>
                <a:ext uri="{FF2B5EF4-FFF2-40B4-BE49-F238E27FC236}">
                  <a16:creationId xmlns:a16="http://schemas.microsoft.com/office/drawing/2014/main" id="{F5FCA59A-B9C2-4A6A-BBD1-100380FDB1A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9506497D-9EBA-4645-858C-C5442513078A}"/>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They assume the "market" under discussion is well-defined, and the only question is measuring how sales are divided in that market.</a:t>
              </a:r>
            </a:p>
          </p:txBody>
        </p:sp>
      </p:grpSp>
      <p:grpSp>
        <p:nvGrpSpPr>
          <p:cNvPr id="11" name="Group 10">
            <a:extLst>
              <a:ext uri="{FF2B5EF4-FFF2-40B4-BE49-F238E27FC236}">
                <a16:creationId xmlns:a16="http://schemas.microsoft.com/office/drawing/2014/main" id="{E6D7D30D-B93D-4F5E-BF31-EF43C85DB83B}"/>
              </a:ext>
            </a:extLst>
          </p:cNvPr>
          <p:cNvGrpSpPr/>
          <p:nvPr/>
        </p:nvGrpSpPr>
        <p:grpSpPr>
          <a:xfrm>
            <a:off x="2066917" y="3405080"/>
            <a:ext cx="8058158" cy="806935"/>
            <a:chOff x="542919" y="1736761"/>
            <a:chExt cx="8058158" cy="806935"/>
          </a:xfrm>
          <a:solidFill>
            <a:srgbClr val="627981"/>
          </a:solidFill>
        </p:grpSpPr>
        <p:sp>
          <p:nvSpPr>
            <p:cNvPr id="12" name="Rectangle 11">
              <a:extLst>
                <a:ext uri="{FF2B5EF4-FFF2-40B4-BE49-F238E27FC236}">
                  <a16:creationId xmlns:a16="http://schemas.microsoft.com/office/drawing/2014/main" id="{21BA5051-6B1B-4AFA-AFF5-E4A43F1BA6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4C710514-58B6-4388-B24C-AD2A158D7448}"/>
                </a:ext>
              </a:extLst>
            </p:cNvPr>
            <p:cNvSpPr txBox="1"/>
            <p:nvPr/>
          </p:nvSpPr>
          <p:spPr>
            <a:xfrm>
              <a:off x="542919" y="180588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They assume a broad measure of concentration in the market is enough to make a decision about the effects of a merger.</a:t>
              </a:r>
            </a:p>
          </p:txBody>
        </p:sp>
      </p:grpSp>
      <p:grpSp>
        <p:nvGrpSpPr>
          <p:cNvPr id="14" name="Group 13">
            <a:extLst>
              <a:ext uri="{FF2B5EF4-FFF2-40B4-BE49-F238E27FC236}">
                <a16:creationId xmlns:a16="http://schemas.microsoft.com/office/drawing/2014/main" id="{2EF902AE-923E-4FF2-866B-A512BB09E8FB}"/>
              </a:ext>
            </a:extLst>
          </p:cNvPr>
          <p:cNvGrpSpPr/>
          <p:nvPr/>
        </p:nvGrpSpPr>
        <p:grpSpPr>
          <a:xfrm>
            <a:off x="2066917" y="4313530"/>
            <a:ext cx="8058158" cy="806935"/>
            <a:chOff x="542919" y="1736761"/>
            <a:chExt cx="8058158" cy="806935"/>
          </a:xfrm>
          <a:solidFill>
            <a:srgbClr val="627981"/>
          </a:solidFill>
        </p:grpSpPr>
        <p:sp>
          <p:nvSpPr>
            <p:cNvPr id="15" name="Rectangle 14">
              <a:extLst>
                <a:ext uri="{FF2B5EF4-FFF2-40B4-BE49-F238E27FC236}">
                  <a16:creationId xmlns:a16="http://schemas.microsoft.com/office/drawing/2014/main" id="{8A142034-CB8D-4815-862C-3CE0868E4E6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64775F3D-34B7-4D7B-9920-03CE4E0F5CD4}"/>
                </a:ext>
              </a:extLst>
            </p:cNvPr>
            <p:cNvSpPr txBox="1"/>
            <p:nvPr/>
          </p:nvSpPr>
          <p:spPr>
            <a:xfrm>
              <a:off x="542919" y="180588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response to these two problems, the antitrust regulators have been changing their approach in recent decades.</a:t>
              </a:r>
            </a:p>
          </p:txBody>
        </p:sp>
      </p:grpSp>
    </p:spTree>
    <p:extLst>
      <p:ext uri="{BB962C8B-B14F-4D97-AF65-F5344CB8AC3E}">
        <p14:creationId xmlns:p14="http://schemas.microsoft.com/office/powerpoint/2010/main" val="38010111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New Directions for Antitrust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F834CD21-62F1-46CB-9A2B-2240AF8994A3}"/>
              </a:ext>
            </a:extLst>
          </p:cNvPr>
          <p:cNvGrpSpPr/>
          <p:nvPr/>
        </p:nvGrpSpPr>
        <p:grpSpPr>
          <a:xfrm>
            <a:off x="2066914" y="1580912"/>
            <a:ext cx="8058162" cy="806935"/>
            <a:chOff x="542915" y="1736761"/>
            <a:chExt cx="8058162" cy="806935"/>
          </a:xfrm>
          <a:solidFill>
            <a:srgbClr val="627981"/>
          </a:solidFill>
        </p:grpSpPr>
        <p:sp>
          <p:nvSpPr>
            <p:cNvPr id="6" name="Rectangle 5">
              <a:extLst>
                <a:ext uri="{FF2B5EF4-FFF2-40B4-BE49-F238E27FC236}">
                  <a16:creationId xmlns:a16="http://schemas.microsoft.com/office/drawing/2014/main" id="{019AC1E7-1CB4-4DE4-9E0A-667FCF84032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D64A68BD-BBD2-4F90-807A-67DC155941F2}"/>
                </a:ext>
              </a:extLst>
            </p:cNvPr>
            <p:cNvSpPr txBox="1"/>
            <p:nvPr/>
          </p:nvSpPr>
          <p:spPr>
            <a:xfrm>
              <a:off x="542915" y="1940118"/>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Globalization has changed the market boundaries.</a:t>
              </a:r>
            </a:p>
          </p:txBody>
        </p:sp>
      </p:grpSp>
      <p:grpSp>
        <p:nvGrpSpPr>
          <p:cNvPr id="8" name="Group 7">
            <a:extLst>
              <a:ext uri="{FF2B5EF4-FFF2-40B4-BE49-F238E27FC236}">
                <a16:creationId xmlns:a16="http://schemas.microsoft.com/office/drawing/2014/main" id="{705D38FF-0131-49BA-B281-F7B208874887}"/>
              </a:ext>
            </a:extLst>
          </p:cNvPr>
          <p:cNvGrpSpPr/>
          <p:nvPr/>
        </p:nvGrpSpPr>
        <p:grpSpPr>
          <a:xfrm>
            <a:off x="2066918" y="2492996"/>
            <a:ext cx="8058157" cy="806935"/>
            <a:chOff x="542920" y="1736761"/>
            <a:chExt cx="8058157" cy="806935"/>
          </a:xfrm>
          <a:solidFill>
            <a:srgbClr val="627981"/>
          </a:solidFill>
        </p:grpSpPr>
        <p:sp>
          <p:nvSpPr>
            <p:cNvPr id="9" name="Rectangle 8">
              <a:extLst>
                <a:ext uri="{FF2B5EF4-FFF2-40B4-BE49-F238E27FC236}">
                  <a16:creationId xmlns:a16="http://schemas.microsoft.com/office/drawing/2014/main" id="{F5FCA59A-B9C2-4A6A-BBD1-100380FDB1A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9506497D-9EBA-4645-858C-C5442513078A}"/>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Federal Trade Commission has begun to look less at market share and more at the data on actual competition between businesses.</a:t>
              </a:r>
            </a:p>
          </p:txBody>
        </p:sp>
      </p:grpSp>
      <p:grpSp>
        <p:nvGrpSpPr>
          <p:cNvPr id="17" name="Group 16">
            <a:extLst>
              <a:ext uri="{FF2B5EF4-FFF2-40B4-BE49-F238E27FC236}">
                <a16:creationId xmlns:a16="http://schemas.microsoft.com/office/drawing/2014/main" id="{63112688-D03F-46FC-BA13-C025C23A8D07}"/>
              </a:ext>
            </a:extLst>
          </p:cNvPr>
          <p:cNvGrpSpPr/>
          <p:nvPr/>
        </p:nvGrpSpPr>
        <p:grpSpPr>
          <a:xfrm>
            <a:off x="2066918" y="3397197"/>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627884ED-AE95-4354-A48F-7F71A0E39E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09E998B1-E37F-4037-9C10-8527960632A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new approach to antitrust regulation involves detailed analysis of specific markets and companies.</a:t>
              </a:r>
            </a:p>
          </p:txBody>
        </p:sp>
      </p:grpSp>
      <p:grpSp>
        <p:nvGrpSpPr>
          <p:cNvPr id="20" name="Group 19">
            <a:extLst>
              <a:ext uri="{FF2B5EF4-FFF2-40B4-BE49-F238E27FC236}">
                <a16:creationId xmlns:a16="http://schemas.microsoft.com/office/drawing/2014/main" id="{8275030E-F5C6-4B8D-A6CA-7A119B84DEEB}"/>
              </a:ext>
            </a:extLst>
          </p:cNvPr>
          <p:cNvGrpSpPr/>
          <p:nvPr/>
        </p:nvGrpSpPr>
        <p:grpSpPr>
          <a:xfrm>
            <a:off x="2066914" y="4309281"/>
            <a:ext cx="8058157" cy="806935"/>
            <a:chOff x="542920" y="1736761"/>
            <a:chExt cx="8058157" cy="806935"/>
          </a:xfrm>
          <a:solidFill>
            <a:srgbClr val="627981"/>
          </a:solidFill>
        </p:grpSpPr>
        <p:sp>
          <p:nvSpPr>
            <p:cNvPr id="21" name="Rectangle 20">
              <a:extLst>
                <a:ext uri="{FF2B5EF4-FFF2-40B4-BE49-F238E27FC236}">
                  <a16:creationId xmlns:a16="http://schemas.microsoft.com/office/drawing/2014/main" id="{5568299C-4989-4A2E-9ADF-F5E0D1B8A0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7FE46790-13F0-4A63-B24B-63E06CD4D500}"/>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Now, statistical tools and real-world evidence estimate the demand and supply curves that the firms who are proposing a merger face.</a:t>
              </a:r>
            </a:p>
          </p:txBody>
        </p:sp>
      </p:grpSp>
    </p:spTree>
    <p:extLst>
      <p:ext uri="{BB962C8B-B14F-4D97-AF65-F5344CB8AC3E}">
        <p14:creationId xmlns:p14="http://schemas.microsoft.com/office/powerpoint/2010/main" val="33362733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5783"/>
            <a:ext cx="9273061" cy="5016758"/>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corporate merger involves two private firms joining together.</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An acquisition refers to one firm buying another firm.</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Antitrust laws seek to ensure active competition in markets, sometimes by preventing large firms from forming through mergers and acquisitions, sometimes by regulating business practices that might restrict competition, and sometimes by breaking up large firms into smaller competitors.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four-firm concentration ratio is calculated by adding the market shares—that is, the percentage of total sales—of the four largest firms in the market.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Herfindahl-Hirschman Index (HHI) is calculated by taking the market shares of all firms in the market, squaring them, and summing the total.</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Corporate Mergers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1881189" y="4994141"/>
            <a:ext cx="8429624" cy="1061829"/>
          </a:xfrm>
          <a:prstGeom prst="rect">
            <a:avLst/>
          </a:prstGeom>
          <a:solidFill>
            <a:srgbClr val="627981"/>
          </a:solidFill>
        </p:spPr>
        <p:txBody>
          <a:bodyPr wrap="square" rtlCol="0">
            <a:spAutoFit/>
          </a:bodyPr>
          <a:lstStyle/>
          <a:p>
            <a:pPr algn="ctr"/>
            <a:r>
              <a:rPr lang="en-US" sz="2100" dirty="0">
                <a:solidFill>
                  <a:schemeClr val="bg1"/>
                </a:solidFill>
              </a:rPr>
              <a:t>Large corporations, such as the natural gas producer Kinder Morgan, can bring economies of scale to the marketplace. Will that benefit consumers, or is more competition better?</a:t>
            </a:r>
          </a:p>
        </p:txBody>
      </p:sp>
      <p:pic>
        <p:nvPicPr>
          <p:cNvPr id="2" name="Picture 2" descr="An aerial photograph of a gas production plant.">
            <a:extLst>
              <a:ext uri="{FF2B5EF4-FFF2-40B4-BE49-F238E27FC236}">
                <a16:creationId xmlns:a16="http://schemas.microsoft.com/office/drawing/2014/main" id="{B4F64A46-3F65-475F-80B5-005B2993944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951" y="1580618"/>
            <a:ext cx="6400097" cy="3168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Theory of the Firm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69421A8F-12C6-476E-BDA8-6D0ECC671E1A}"/>
              </a:ext>
            </a:extLst>
          </p:cNvPr>
          <p:cNvGrpSpPr/>
          <p:nvPr/>
        </p:nvGrpSpPr>
        <p:grpSpPr>
          <a:xfrm>
            <a:off x="2066919" y="1580912"/>
            <a:ext cx="8058157" cy="806935"/>
            <a:chOff x="542920" y="1736761"/>
            <a:chExt cx="8058157" cy="806935"/>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0" y="1934800"/>
              <a:ext cx="7807571" cy="400110"/>
            </a:xfrm>
            <a:prstGeom prst="rect">
              <a:avLst/>
            </a:prstGeom>
            <a:grpFill/>
          </p:spPr>
          <p:txBody>
            <a:bodyPr wrap="square" rtlCol="0">
              <a:spAutoFit/>
            </a:bodyPr>
            <a:lstStyle/>
            <a:p>
              <a:pPr algn="ctr"/>
              <a:r>
                <a:rPr lang="en-US" sz="2000" dirty="0">
                  <a:solidFill>
                    <a:schemeClr val="bg1"/>
                  </a:solidFill>
                </a:rPr>
                <a:t>Recall the three important lessons on the theory of the firm:</a:t>
              </a:r>
            </a:p>
          </p:txBody>
        </p:sp>
      </p:grpSp>
      <p:grpSp>
        <p:nvGrpSpPr>
          <p:cNvPr id="21" name="Group 20">
            <a:extLst>
              <a:ext uri="{FF2B5EF4-FFF2-40B4-BE49-F238E27FC236}">
                <a16:creationId xmlns:a16="http://schemas.microsoft.com/office/drawing/2014/main" id="{BEC7272D-6EDE-4EE8-90F8-AA154FE80252}"/>
              </a:ext>
            </a:extLst>
          </p:cNvPr>
          <p:cNvGrpSpPr/>
          <p:nvPr/>
        </p:nvGrpSpPr>
        <p:grpSpPr>
          <a:xfrm>
            <a:off x="2066920" y="2504956"/>
            <a:ext cx="8058156" cy="806935"/>
            <a:chOff x="542921" y="1736761"/>
            <a:chExt cx="8058156" cy="806935"/>
          </a:xfrm>
          <a:solidFill>
            <a:srgbClr val="627981"/>
          </a:solidFill>
        </p:grpSpPr>
        <p:sp>
          <p:nvSpPr>
            <p:cNvPr id="22" name="Rectangle 21">
              <a:extLst>
                <a:ext uri="{FF2B5EF4-FFF2-40B4-BE49-F238E27FC236}">
                  <a16:creationId xmlns:a16="http://schemas.microsoft.com/office/drawing/2014/main" id="{9AE794B9-122C-4055-8BEF-B5AC7B4ACD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1438B5A5-EC6D-46EF-8160-6017E815E0FF}"/>
                </a:ext>
              </a:extLst>
            </p:cNvPr>
            <p:cNvSpPr txBox="1"/>
            <p:nvPr/>
          </p:nvSpPr>
          <p:spPr>
            <a:xfrm>
              <a:off x="542921" y="1786285"/>
              <a:ext cx="7807571" cy="707886"/>
            </a:xfrm>
            <a:prstGeom prst="rect">
              <a:avLst/>
            </a:prstGeom>
            <a:grpFill/>
          </p:spPr>
          <p:txBody>
            <a:bodyPr wrap="square" rtlCol="0">
              <a:spAutoFit/>
            </a:bodyPr>
            <a:lstStyle/>
            <a:p>
              <a:pPr algn="ctr"/>
              <a:r>
                <a:rPr lang="en-US" sz="2000" dirty="0">
                  <a:solidFill>
                    <a:schemeClr val="bg1"/>
                  </a:solidFill>
                </a:rPr>
                <a:t>1. Competition is a good thing because it provides consumers with lower prices and a variety of innovative products.</a:t>
              </a:r>
            </a:p>
          </p:txBody>
        </p:sp>
      </p:grpSp>
      <p:grpSp>
        <p:nvGrpSpPr>
          <p:cNvPr id="10" name="Group 9">
            <a:extLst>
              <a:ext uri="{FF2B5EF4-FFF2-40B4-BE49-F238E27FC236}">
                <a16:creationId xmlns:a16="http://schemas.microsoft.com/office/drawing/2014/main" id="{32240C6A-5584-495B-B4B5-BA5C59390C77}"/>
              </a:ext>
            </a:extLst>
          </p:cNvPr>
          <p:cNvGrpSpPr/>
          <p:nvPr/>
        </p:nvGrpSpPr>
        <p:grpSpPr>
          <a:xfrm>
            <a:off x="2066919" y="3428999"/>
            <a:ext cx="8058158" cy="806935"/>
            <a:chOff x="542919" y="1736761"/>
            <a:chExt cx="8058158" cy="806935"/>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19" y="1936842"/>
              <a:ext cx="7807571" cy="400110"/>
            </a:xfrm>
            <a:prstGeom prst="rect">
              <a:avLst/>
            </a:prstGeom>
            <a:grpFill/>
          </p:spPr>
          <p:txBody>
            <a:bodyPr wrap="square" rtlCol="0">
              <a:spAutoFit/>
            </a:bodyPr>
            <a:lstStyle/>
            <a:p>
              <a:pPr algn="ctr"/>
              <a:r>
                <a:rPr lang="en-US" sz="2000" dirty="0">
                  <a:solidFill>
                    <a:schemeClr val="bg1"/>
                  </a:solidFill>
                </a:rPr>
                <a:t>2. Large-scale production can dramatically lower average costs.</a:t>
              </a:r>
            </a:p>
          </p:txBody>
        </p:sp>
      </p:grpSp>
      <p:grpSp>
        <p:nvGrpSpPr>
          <p:cNvPr id="13" name="Group 12">
            <a:extLst>
              <a:ext uri="{FF2B5EF4-FFF2-40B4-BE49-F238E27FC236}">
                <a16:creationId xmlns:a16="http://schemas.microsoft.com/office/drawing/2014/main" id="{035710CA-DA9D-4E71-AF89-398AC1525B11}"/>
              </a:ext>
            </a:extLst>
          </p:cNvPr>
          <p:cNvGrpSpPr/>
          <p:nvPr/>
        </p:nvGrpSpPr>
        <p:grpSpPr>
          <a:xfrm>
            <a:off x="2066919" y="4357028"/>
            <a:ext cx="8058158" cy="806935"/>
            <a:chOff x="542919" y="1736761"/>
            <a:chExt cx="8058158" cy="806935"/>
          </a:xfrm>
          <a:solidFill>
            <a:srgbClr val="627981"/>
          </a:solidFill>
        </p:grpSpPr>
        <p:sp>
          <p:nvSpPr>
            <p:cNvPr id="15" name="Rectangle 14">
              <a:extLst>
                <a:ext uri="{FF2B5EF4-FFF2-40B4-BE49-F238E27FC236}">
                  <a16:creationId xmlns:a16="http://schemas.microsoft.com/office/drawing/2014/main" id="{2E933274-82D1-41D0-88B2-CEA9F55916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F24B5A9B-8BA3-434D-AE94-98F5E513DB3A}"/>
                </a:ext>
              </a:extLst>
            </p:cNvPr>
            <p:cNvSpPr txBox="1"/>
            <p:nvPr/>
          </p:nvSpPr>
          <p:spPr>
            <a:xfrm>
              <a:off x="542919" y="1940173"/>
              <a:ext cx="7807571" cy="400110"/>
            </a:xfrm>
            <a:prstGeom prst="rect">
              <a:avLst/>
            </a:prstGeom>
            <a:grpFill/>
          </p:spPr>
          <p:txBody>
            <a:bodyPr wrap="square" rtlCol="0">
              <a:spAutoFit/>
            </a:bodyPr>
            <a:lstStyle/>
            <a:p>
              <a:pPr algn="ctr"/>
              <a:r>
                <a:rPr lang="en-US" sz="2000" dirty="0">
                  <a:solidFill>
                    <a:schemeClr val="bg1"/>
                  </a:solidFill>
                </a:rPr>
                <a:t>3. Markets in the real world are rarely perfectly competitive.</a:t>
              </a:r>
            </a:p>
          </p:txBody>
        </p:sp>
      </p:grpSp>
    </p:spTree>
    <p:extLst>
      <p:ext uri="{BB962C8B-B14F-4D97-AF65-F5344CB8AC3E}">
        <p14:creationId xmlns:p14="http://schemas.microsoft.com/office/powerpoint/2010/main" val="3285405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Mergers and Acquisitions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69421A8F-12C6-476E-BDA8-6D0ECC671E1A}"/>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corporate</a:t>
              </a:r>
              <a:r>
                <a:rPr lang="en-US" sz="2000" b="1" dirty="0">
                  <a:solidFill>
                    <a:schemeClr val="bg1"/>
                  </a:solidFill>
                </a:rPr>
                <a:t> merger </a:t>
              </a:r>
              <a:r>
                <a:rPr lang="en-US" sz="2000" dirty="0">
                  <a:solidFill>
                    <a:schemeClr val="bg1"/>
                  </a:solidFill>
                </a:rPr>
                <a:t>occurs when two separate firms combine to become a single firm.</a:t>
              </a:r>
            </a:p>
          </p:txBody>
        </p:sp>
      </p:grpSp>
      <p:grpSp>
        <p:nvGrpSpPr>
          <p:cNvPr id="10" name="Group 9">
            <a:extLst>
              <a:ext uri="{FF2B5EF4-FFF2-40B4-BE49-F238E27FC236}">
                <a16:creationId xmlns:a16="http://schemas.microsoft.com/office/drawing/2014/main" id="{32240C6A-5584-495B-B4B5-BA5C59390C77}"/>
              </a:ext>
            </a:extLst>
          </p:cNvPr>
          <p:cNvGrpSpPr/>
          <p:nvPr/>
        </p:nvGrpSpPr>
        <p:grpSpPr>
          <a:xfrm>
            <a:off x="2066920" y="4313896"/>
            <a:ext cx="8058156" cy="806935"/>
            <a:chOff x="542921" y="1736761"/>
            <a:chExt cx="8058156" cy="806935"/>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Mergers can also be lateral, where two firms of similar sizes combine to become one.</a:t>
              </a:r>
            </a:p>
          </p:txBody>
        </p:sp>
      </p:grpSp>
      <p:grpSp>
        <p:nvGrpSpPr>
          <p:cNvPr id="19" name="Group 18">
            <a:extLst>
              <a:ext uri="{FF2B5EF4-FFF2-40B4-BE49-F238E27FC236}">
                <a16:creationId xmlns:a16="http://schemas.microsoft.com/office/drawing/2014/main" id="{F8728D80-68EB-4689-B9EB-59E8CDC4AF7C}"/>
              </a:ext>
            </a:extLst>
          </p:cNvPr>
          <p:cNvGrpSpPr/>
          <p:nvPr/>
        </p:nvGrpSpPr>
        <p:grpSpPr>
          <a:xfrm>
            <a:off x="2066920" y="2492996"/>
            <a:ext cx="8058155" cy="806935"/>
            <a:chOff x="542922" y="1736761"/>
            <a:chExt cx="8058155" cy="806935"/>
          </a:xfrm>
          <a:solidFill>
            <a:srgbClr val="627981"/>
          </a:solidFill>
        </p:grpSpPr>
        <p:sp>
          <p:nvSpPr>
            <p:cNvPr id="20" name="Rectangle 19">
              <a:extLst>
                <a:ext uri="{FF2B5EF4-FFF2-40B4-BE49-F238E27FC236}">
                  <a16:creationId xmlns:a16="http://schemas.microsoft.com/office/drawing/2014/main" id="{A3FE09EC-9C49-4F79-8737-448861EEDB3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2AADDE52-8CB1-4476-B97A-5DD0764F302E}"/>
                </a:ext>
              </a:extLst>
            </p:cNvPr>
            <p:cNvSpPr txBox="1"/>
            <p:nvPr/>
          </p:nvSpPr>
          <p:spPr>
            <a:xfrm>
              <a:off x="542922" y="1921858"/>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a:t>
              </a:r>
              <a:r>
                <a:rPr lang="en-US" sz="2000" b="1" dirty="0">
                  <a:solidFill>
                    <a:schemeClr val="bg1"/>
                  </a:solidFill>
                </a:rPr>
                <a:t>acquisition</a:t>
              </a:r>
              <a:r>
                <a:rPr lang="en-US" sz="2000" dirty="0">
                  <a:solidFill>
                    <a:schemeClr val="bg1"/>
                  </a:solidFill>
                </a:rPr>
                <a:t> occurs when one firm purchases another.</a:t>
              </a:r>
            </a:p>
          </p:txBody>
        </p:sp>
      </p:grpSp>
      <p:grpSp>
        <p:nvGrpSpPr>
          <p:cNvPr id="25" name="Group 24">
            <a:extLst>
              <a:ext uri="{FF2B5EF4-FFF2-40B4-BE49-F238E27FC236}">
                <a16:creationId xmlns:a16="http://schemas.microsoft.com/office/drawing/2014/main" id="{094620AC-3128-4402-A898-775ECE7394E0}"/>
              </a:ext>
            </a:extLst>
          </p:cNvPr>
          <p:cNvGrpSpPr/>
          <p:nvPr/>
        </p:nvGrpSpPr>
        <p:grpSpPr>
          <a:xfrm>
            <a:off x="2066919" y="3405080"/>
            <a:ext cx="8058156" cy="806935"/>
            <a:chOff x="542921" y="1736761"/>
            <a:chExt cx="8058156" cy="806935"/>
          </a:xfrm>
          <a:solidFill>
            <a:srgbClr val="627981"/>
          </a:solidFill>
        </p:grpSpPr>
        <p:sp>
          <p:nvSpPr>
            <p:cNvPr id="27" name="Rectangle 26">
              <a:extLst>
                <a:ext uri="{FF2B5EF4-FFF2-40B4-BE49-F238E27FC236}">
                  <a16:creationId xmlns:a16="http://schemas.microsoft.com/office/drawing/2014/main" id="{6F0F7CF1-A524-40EF-99FC-D8173F7FC4B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22DF604E-FDE6-4A23-BB4B-9968304F71AD}"/>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acquisition may not look like a merger since the newly purchased firm may continue to operate under its former company name.</a:t>
              </a:r>
            </a:p>
          </p:txBody>
        </p:sp>
      </p:grpSp>
    </p:spTree>
    <p:extLst>
      <p:ext uri="{BB962C8B-B14F-4D97-AF65-F5344CB8AC3E}">
        <p14:creationId xmlns:p14="http://schemas.microsoft.com/office/powerpoint/2010/main" val="555804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Regulations for Approving Mergers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C80D9F13-7EE0-475C-8D20-52121987EE1F}"/>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BCE9EEBC-98DE-4F1C-A08C-5DA202BD7EA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F6F36258-83FE-4FEA-9BD6-D190199B74DA}"/>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a merger combines two firms into one, it can reduce the extent of competition between firms.</a:t>
              </a:r>
            </a:p>
          </p:txBody>
        </p:sp>
      </p:grpSp>
      <p:grpSp>
        <p:nvGrpSpPr>
          <p:cNvPr id="15" name="Group 14">
            <a:extLst>
              <a:ext uri="{FF2B5EF4-FFF2-40B4-BE49-F238E27FC236}">
                <a16:creationId xmlns:a16="http://schemas.microsoft.com/office/drawing/2014/main" id="{A2CBD9A6-1EAA-4111-8D7F-11133BA02C37}"/>
              </a:ext>
            </a:extLst>
          </p:cNvPr>
          <p:cNvGrpSpPr/>
          <p:nvPr/>
        </p:nvGrpSpPr>
        <p:grpSpPr>
          <a:xfrm>
            <a:off x="2066918" y="2492996"/>
            <a:ext cx="8058157" cy="806935"/>
            <a:chOff x="542920" y="1736761"/>
            <a:chExt cx="8058157" cy="806935"/>
          </a:xfrm>
          <a:solidFill>
            <a:srgbClr val="627981"/>
          </a:solidFill>
        </p:grpSpPr>
        <p:sp>
          <p:nvSpPr>
            <p:cNvPr id="16" name="Rectangle 15">
              <a:extLst>
                <a:ext uri="{FF2B5EF4-FFF2-40B4-BE49-F238E27FC236}">
                  <a16:creationId xmlns:a16="http://schemas.microsoft.com/office/drawing/2014/main" id="{3ACA86DD-2AC1-4D53-BD4E-F6F4D942B1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1293D636-15CE-4C07-9C93-4B0468514A74}"/>
                </a:ext>
              </a:extLst>
            </p:cNvPr>
            <p:cNvSpPr txBox="1"/>
            <p:nvPr/>
          </p:nvSpPr>
          <p:spPr>
            <a:xfrm>
              <a:off x="542920" y="176188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two large U.S. firms announce a merger or acquisition, they must notify the U.S. Federal Trade Commission (FTC).</a:t>
              </a:r>
            </a:p>
          </p:txBody>
        </p:sp>
      </p:grpSp>
      <p:grpSp>
        <p:nvGrpSpPr>
          <p:cNvPr id="18" name="Group 17">
            <a:extLst>
              <a:ext uri="{FF2B5EF4-FFF2-40B4-BE49-F238E27FC236}">
                <a16:creationId xmlns:a16="http://schemas.microsoft.com/office/drawing/2014/main" id="{E5BF11C8-ACF6-4CD2-B87D-414C0B1D37B8}"/>
              </a:ext>
            </a:extLst>
          </p:cNvPr>
          <p:cNvGrpSpPr/>
          <p:nvPr/>
        </p:nvGrpSpPr>
        <p:grpSpPr>
          <a:xfrm>
            <a:off x="2066919" y="3405080"/>
            <a:ext cx="8058156" cy="806935"/>
            <a:chOff x="542921" y="1736761"/>
            <a:chExt cx="8058156" cy="806935"/>
          </a:xfrm>
          <a:solidFill>
            <a:srgbClr val="627981"/>
          </a:solidFill>
        </p:grpSpPr>
        <p:sp>
          <p:nvSpPr>
            <p:cNvPr id="19" name="Rectangle 18">
              <a:extLst>
                <a:ext uri="{FF2B5EF4-FFF2-40B4-BE49-F238E27FC236}">
                  <a16:creationId xmlns:a16="http://schemas.microsoft.com/office/drawing/2014/main" id="{C71DB852-D70C-469A-AE93-788C49A83BE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9D086ED3-47A2-446D-A314-AF440F142A38}"/>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laws that give government the power to block certain mergers or break up large firms into smaller ones are called </a:t>
              </a:r>
              <a:r>
                <a:rPr lang="en-US" sz="2000" b="1" dirty="0">
                  <a:solidFill>
                    <a:schemeClr val="bg1"/>
                  </a:solidFill>
                </a:rPr>
                <a:t>antitrust laws.</a:t>
              </a:r>
            </a:p>
          </p:txBody>
        </p:sp>
      </p:grpSp>
    </p:spTree>
    <p:extLst>
      <p:ext uri="{BB962C8B-B14F-4D97-AF65-F5344CB8AC3E}">
        <p14:creationId xmlns:p14="http://schemas.microsoft.com/office/powerpoint/2010/main" val="4190631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Freedom of Choice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8958AE97-3632-469F-946B-63CEB15F5256}"/>
              </a:ext>
            </a:extLst>
          </p:cNvPr>
          <p:cNvGrpSpPr/>
          <p:nvPr/>
        </p:nvGrpSpPr>
        <p:grpSpPr>
          <a:xfrm>
            <a:off x="3374169" y="2135702"/>
            <a:ext cx="5443662" cy="640080"/>
            <a:chOff x="1906953" y="1849761"/>
            <a:chExt cx="5443662" cy="693935"/>
          </a:xfrm>
          <a:solidFill>
            <a:srgbClr val="627981"/>
          </a:solidFill>
        </p:grpSpPr>
        <p:sp>
          <p:nvSpPr>
            <p:cNvPr id="5" name="Rectangle 4">
              <a:extLst>
                <a:ext uri="{FF2B5EF4-FFF2-40B4-BE49-F238E27FC236}">
                  <a16:creationId xmlns:a16="http://schemas.microsoft.com/office/drawing/2014/main" id="{7B7CC6C4-9DDC-43B5-BBCF-2F73A9991E5B}"/>
                </a:ext>
              </a:extLst>
            </p:cNvPr>
            <p:cNvSpPr/>
            <p:nvPr/>
          </p:nvSpPr>
          <p:spPr>
            <a:xfrm>
              <a:off x="1906953" y="1849761"/>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6" name="TextBox 5">
              <a:extLst>
                <a:ext uri="{FF2B5EF4-FFF2-40B4-BE49-F238E27FC236}">
                  <a16:creationId xmlns:a16="http://schemas.microsoft.com/office/drawing/2014/main" id="{69766E23-9C3B-4B81-81A2-611546FC9131}"/>
                </a:ext>
              </a:extLst>
            </p:cNvPr>
            <p:cNvSpPr txBox="1"/>
            <p:nvPr/>
          </p:nvSpPr>
          <p:spPr>
            <a:xfrm>
              <a:off x="1967835" y="1986221"/>
              <a:ext cx="5274381" cy="400110"/>
            </a:xfrm>
            <a:prstGeom prst="rect">
              <a:avLst/>
            </a:prstGeom>
            <a:grpFill/>
          </p:spPr>
          <p:txBody>
            <a:bodyPr wrap="square" rtlCol="0">
              <a:spAutoFit/>
            </a:bodyPr>
            <a:lstStyle/>
            <a:p>
              <a:pPr algn="ctr"/>
              <a:r>
                <a:rPr lang="en-US" sz="2000" dirty="0">
                  <a:solidFill>
                    <a:schemeClr val="bg1"/>
                  </a:solidFill>
                </a:rPr>
                <a:t>Expand and reduce production</a:t>
              </a:r>
            </a:p>
          </p:txBody>
        </p:sp>
      </p:grpSp>
      <p:grpSp>
        <p:nvGrpSpPr>
          <p:cNvPr id="7" name="Group 6">
            <a:extLst>
              <a:ext uri="{FF2B5EF4-FFF2-40B4-BE49-F238E27FC236}">
                <a16:creationId xmlns:a16="http://schemas.microsoft.com/office/drawing/2014/main" id="{E3429843-89AE-4164-B47F-49E3791FB61D}"/>
              </a:ext>
            </a:extLst>
          </p:cNvPr>
          <p:cNvGrpSpPr/>
          <p:nvPr/>
        </p:nvGrpSpPr>
        <p:grpSpPr>
          <a:xfrm>
            <a:off x="3374169" y="2912711"/>
            <a:ext cx="5443662" cy="640080"/>
            <a:chOff x="1906953" y="2649539"/>
            <a:chExt cx="5443662" cy="693935"/>
          </a:xfrm>
          <a:solidFill>
            <a:srgbClr val="627981"/>
          </a:solidFill>
        </p:grpSpPr>
        <p:sp>
          <p:nvSpPr>
            <p:cNvPr id="8" name="Rectangle 7">
              <a:extLst>
                <a:ext uri="{FF2B5EF4-FFF2-40B4-BE49-F238E27FC236}">
                  <a16:creationId xmlns:a16="http://schemas.microsoft.com/office/drawing/2014/main" id="{AC3819E4-4C20-4213-B18F-B773AB53C863}"/>
                </a:ext>
              </a:extLst>
            </p:cNvPr>
            <p:cNvSpPr/>
            <p:nvPr/>
          </p:nvSpPr>
          <p:spPr>
            <a:xfrm>
              <a:off x="1906953" y="2649539"/>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9" name="TextBox 8">
              <a:extLst>
                <a:ext uri="{FF2B5EF4-FFF2-40B4-BE49-F238E27FC236}">
                  <a16:creationId xmlns:a16="http://schemas.microsoft.com/office/drawing/2014/main" id="{7A219317-7D49-48AA-902F-1313E3F789D3}"/>
                </a:ext>
              </a:extLst>
            </p:cNvPr>
            <p:cNvSpPr txBox="1"/>
            <p:nvPr/>
          </p:nvSpPr>
          <p:spPr>
            <a:xfrm>
              <a:off x="1967835" y="2785999"/>
              <a:ext cx="5274381" cy="400110"/>
            </a:xfrm>
            <a:prstGeom prst="rect">
              <a:avLst/>
            </a:prstGeom>
            <a:grpFill/>
          </p:spPr>
          <p:txBody>
            <a:bodyPr wrap="square" rtlCol="0">
              <a:spAutoFit/>
            </a:bodyPr>
            <a:lstStyle/>
            <a:p>
              <a:pPr algn="ctr"/>
              <a:r>
                <a:rPr lang="en-US" sz="2000" dirty="0">
                  <a:solidFill>
                    <a:schemeClr val="bg1"/>
                  </a:solidFill>
                </a:rPr>
                <a:t>Set prices</a:t>
              </a:r>
            </a:p>
          </p:txBody>
        </p:sp>
      </p:grpSp>
      <p:grpSp>
        <p:nvGrpSpPr>
          <p:cNvPr id="10" name="Group 9">
            <a:extLst>
              <a:ext uri="{FF2B5EF4-FFF2-40B4-BE49-F238E27FC236}">
                <a16:creationId xmlns:a16="http://schemas.microsoft.com/office/drawing/2014/main" id="{D0AFBF63-B3E9-47B8-B88F-80F0D89DD939}"/>
              </a:ext>
            </a:extLst>
          </p:cNvPr>
          <p:cNvGrpSpPr/>
          <p:nvPr/>
        </p:nvGrpSpPr>
        <p:grpSpPr>
          <a:xfrm>
            <a:off x="3374169" y="3689720"/>
            <a:ext cx="5443662" cy="640080"/>
            <a:chOff x="1906953" y="3449317"/>
            <a:chExt cx="5443662" cy="693935"/>
          </a:xfrm>
          <a:solidFill>
            <a:srgbClr val="627981"/>
          </a:solidFill>
        </p:grpSpPr>
        <p:sp>
          <p:nvSpPr>
            <p:cNvPr id="11" name="Rectangle 10">
              <a:extLst>
                <a:ext uri="{FF2B5EF4-FFF2-40B4-BE49-F238E27FC236}">
                  <a16:creationId xmlns:a16="http://schemas.microsoft.com/office/drawing/2014/main" id="{9B40C124-270C-4E2D-9C93-DFEAD26B3BA3}"/>
                </a:ext>
              </a:extLst>
            </p:cNvPr>
            <p:cNvSpPr/>
            <p:nvPr/>
          </p:nvSpPr>
          <p:spPr>
            <a:xfrm>
              <a:off x="1906953" y="3449317"/>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12" name="TextBox 11">
              <a:extLst>
                <a:ext uri="{FF2B5EF4-FFF2-40B4-BE49-F238E27FC236}">
                  <a16:creationId xmlns:a16="http://schemas.microsoft.com/office/drawing/2014/main" id="{289915A3-FC14-4965-881A-123EC7E3219C}"/>
                </a:ext>
              </a:extLst>
            </p:cNvPr>
            <p:cNvSpPr txBox="1"/>
            <p:nvPr/>
          </p:nvSpPr>
          <p:spPr>
            <a:xfrm>
              <a:off x="1967835" y="3585777"/>
              <a:ext cx="5274381" cy="400110"/>
            </a:xfrm>
            <a:prstGeom prst="rect">
              <a:avLst/>
            </a:prstGeom>
            <a:grpFill/>
          </p:spPr>
          <p:txBody>
            <a:bodyPr wrap="square" rtlCol="0">
              <a:spAutoFit/>
            </a:bodyPr>
            <a:lstStyle/>
            <a:p>
              <a:pPr algn="ctr"/>
              <a:r>
                <a:rPr lang="en-US" sz="2000" dirty="0">
                  <a:solidFill>
                    <a:schemeClr val="bg1"/>
                  </a:solidFill>
                </a:rPr>
                <a:t>Open and close facilities</a:t>
              </a:r>
            </a:p>
          </p:txBody>
        </p:sp>
      </p:grpSp>
      <p:grpSp>
        <p:nvGrpSpPr>
          <p:cNvPr id="13" name="Group 12">
            <a:extLst>
              <a:ext uri="{FF2B5EF4-FFF2-40B4-BE49-F238E27FC236}">
                <a16:creationId xmlns:a16="http://schemas.microsoft.com/office/drawing/2014/main" id="{4B159491-16C6-4435-BCC4-55F4702E1202}"/>
              </a:ext>
            </a:extLst>
          </p:cNvPr>
          <p:cNvGrpSpPr/>
          <p:nvPr/>
        </p:nvGrpSpPr>
        <p:grpSpPr>
          <a:xfrm>
            <a:off x="3374169" y="4466729"/>
            <a:ext cx="5443662" cy="640080"/>
            <a:chOff x="1906953" y="4260384"/>
            <a:chExt cx="5443662" cy="693935"/>
          </a:xfrm>
          <a:solidFill>
            <a:srgbClr val="627981"/>
          </a:solidFill>
        </p:grpSpPr>
        <p:sp>
          <p:nvSpPr>
            <p:cNvPr id="14" name="Rectangle 13">
              <a:extLst>
                <a:ext uri="{FF2B5EF4-FFF2-40B4-BE49-F238E27FC236}">
                  <a16:creationId xmlns:a16="http://schemas.microsoft.com/office/drawing/2014/main" id="{945D6940-951F-455A-A9EC-7E95B41CE05E}"/>
                </a:ext>
              </a:extLst>
            </p:cNvPr>
            <p:cNvSpPr/>
            <p:nvPr/>
          </p:nvSpPr>
          <p:spPr>
            <a:xfrm>
              <a:off x="1906953" y="4260384"/>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15" name="TextBox 14">
              <a:extLst>
                <a:ext uri="{FF2B5EF4-FFF2-40B4-BE49-F238E27FC236}">
                  <a16:creationId xmlns:a16="http://schemas.microsoft.com/office/drawing/2014/main" id="{5B5DC546-8785-4F8A-B169-51F83F7BC65F}"/>
                </a:ext>
              </a:extLst>
            </p:cNvPr>
            <p:cNvSpPr txBox="1"/>
            <p:nvPr/>
          </p:nvSpPr>
          <p:spPr>
            <a:xfrm>
              <a:off x="1967835" y="4396844"/>
              <a:ext cx="5274381" cy="400110"/>
            </a:xfrm>
            <a:prstGeom prst="rect">
              <a:avLst/>
            </a:prstGeom>
            <a:grpFill/>
          </p:spPr>
          <p:txBody>
            <a:bodyPr wrap="square" rtlCol="0">
              <a:spAutoFit/>
            </a:bodyPr>
            <a:lstStyle/>
            <a:p>
              <a:pPr algn="ctr"/>
              <a:r>
                <a:rPr lang="en-US" sz="2000" dirty="0">
                  <a:solidFill>
                    <a:schemeClr val="bg1"/>
                  </a:solidFill>
                </a:rPr>
                <a:t>Hire and fire workers</a:t>
              </a:r>
            </a:p>
          </p:txBody>
        </p:sp>
      </p:grpSp>
      <p:grpSp>
        <p:nvGrpSpPr>
          <p:cNvPr id="16" name="Group 15">
            <a:extLst>
              <a:ext uri="{FF2B5EF4-FFF2-40B4-BE49-F238E27FC236}">
                <a16:creationId xmlns:a16="http://schemas.microsoft.com/office/drawing/2014/main" id="{22938E3E-4313-43BE-A8CD-80D5F53DA68F}"/>
              </a:ext>
            </a:extLst>
          </p:cNvPr>
          <p:cNvGrpSpPr/>
          <p:nvPr/>
        </p:nvGrpSpPr>
        <p:grpSpPr>
          <a:xfrm>
            <a:off x="3374169" y="5243738"/>
            <a:ext cx="5443662" cy="640080"/>
            <a:chOff x="1906953" y="5090779"/>
            <a:chExt cx="5443662" cy="693935"/>
          </a:xfrm>
          <a:solidFill>
            <a:srgbClr val="627981"/>
          </a:solidFill>
        </p:grpSpPr>
        <p:sp>
          <p:nvSpPr>
            <p:cNvPr id="17" name="Rectangle 16">
              <a:extLst>
                <a:ext uri="{FF2B5EF4-FFF2-40B4-BE49-F238E27FC236}">
                  <a16:creationId xmlns:a16="http://schemas.microsoft.com/office/drawing/2014/main" id="{8F6AB74E-662F-4111-828E-94325BF7EDAD}"/>
                </a:ext>
              </a:extLst>
            </p:cNvPr>
            <p:cNvSpPr/>
            <p:nvPr/>
          </p:nvSpPr>
          <p:spPr>
            <a:xfrm>
              <a:off x="1906953" y="5090779"/>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18" name="TextBox 17">
              <a:extLst>
                <a:ext uri="{FF2B5EF4-FFF2-40B4-BE49-F238E27FC236}">
                  <a16:creationId xmlns:a16="http://schemas.microsoft.com/office/drawing/2014/main" id="{1A70C624-71A3-46D8-B6D2-B3BC11FF6984}"/>
                </a:ext>
              </a:extLst>
            </p:cNvPr>
            <p:cNvSpPr txBox="1"/>
            <p:nvPr/>
          </p:nvSpPr>
          <p:spPr>
            <a:xfrm>
              <a:off x="1967835" y="5227239"/>
              <a:ext cx="5274381" cy="400110"/>
            </a:xfrm>
            <a:prstGeom prst="rect">
              <a:avLst/>
            </a:prstGeom>
            <a:grpFill/>
          </p:spPr>
          <p:txBody>
            <a:bodyPr wrap="square" rtlCol="0">
              <a:spAutoFit/>
            </a:bodyPr>
            <a:lstStyle/>
            <a:p>
              <a:pPr algn="ctr"/>
              <a:r>
                <a:rPr lang="en-US" sz="2000" dirty="0">
                  <a:solidFill>
                    <a:schemeClr val="bg1"/>
                  </a:solidFill>
                </a:rPr>
                <a:t>Sell old or new products</a:t>
              </a:r>
            </a:p>
          </p:txBody>
        </p:sp>
      </p:grpSp>
      <p:sp>
        <p:nvSpPr>
          <p:cNvPr id="27" name="TextBox 26">
            <a:extLst>
              <a:ext uri="{FF2B5EF4-FFF2-40B4-BE49-F238E27FC236}">
                <a16:creationId xmlns:a16="http://schemas.microsoft.com/office/drawing/2014/main" id="{9CE62D3B-239E-4A40-AAF0-7C69485EF191}"/>
              </a:ext>
            </a:extLst>
          </p:cNvPr>
          <p:cNvSpPr txBox="1"/>
          <p:nvPr/>
        </p:nvSpPr>
        <p:spPr>
          <a:xfrm>
            <a:off x="1137599" y="1267253"/>
            <a:ext cx="9916802" cy="731520"/>
          </a:xfrm>
          <a:prstGeom prst="rect">
            <a:avLst/>
          </a:prstGeom>
          <a:solidFill>
            <a:srgbClr val="627981"/>
          </a:solidFill>
        </p:spPr>
        <p:txBody>
          <a:bodyPr wrap="square" rtlCol="0">
            <a:spAutoFit/>
          </a:bodyPr>
          <a:lstStyle/>
          <a:p>
            <a:pPr algn="ctr"/>
            <a:r>
              <a:rPr lang="en-US" sz="2000" dirty="0">
                <a:solidFill>
                  <a:schemeClr val="bg1"/>
                </a:solidFill>
              </a:rPr>
              <a:t>The U.S. government approves most proposed mergers. In a market-oriented economy, firms have the freedom to make their own choices. Private firms generally have the freedom to:</a:t>
            </a:r>
          </a:p>
        </p:txBody>
      </p:sp>
      <p:sp>
        <p:nvSpPr>
          <p:cNvPr id="48" name="TextBox 47">
            <a:extLst>
              <a:ext uri="{FF2B5EF4-FFF2-40B4-BE49-F238E27FC236}">
                <a16:creationId xmlns:a16="http://schemas.microsoft.com/office/drawing/2014/main" id="{FEFF6910-B99D-41D4-8436-60EA19241480}"/>
              </a:ext>
            </a:extLst>
          </p:cNvPr>
          <p:cNvSpPr txBox="1"/>
          <p:nvPr/>
        </p:nvSpPr>
        <p:spPr>
          <a:xfrm>
            <a:off x="3350410" y="6020747"/>
            <a:ext cx="5443662" cy="640080"/>
          </a:xfrm>
          <a:prstGeom prst="rect">
            <a:avLst/>
          </a:prstGeom>
          <a:solidFill>
            <a:srgbClr val="627981"/>
          </a:solidFill>
        </p:spPr>
        <p:txBody>
          <a:bodyPr wrap="square" rtlCol="0" anchor="ctr">
            <a:spAutoFit/>
          </a:bodyPr>
          <a:lstStyle/>
          <a:p>
            <a:pPr algn="ctr"/>
            <a:r>
              <a:rPr lang="en-US" sz="2000" dirty="0">
                <a:solidFill>
                  <a:schemeClr val="bg1"/>
                </a:solidFill>
              </a:rPr>
              <a:t>Acquire, be acquired, or merge with another firm</a:t>
            </a:r>
          </a:p>
        </p:txBody>
      </p:sp>
    </p:spTree>
    <p:extLst>
      <p:ext uri="{BB962C8B-B14F-4D97-AF65-F5344CB8AC3E}">
        <p14:creationId xmlns:p14="http://schemas.microsoft.com/office/powerpoint/2010/main" val="1806453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Merger Problems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5BDBE38B-8F67-4D5B-BCBC-D9303C64F649}"/>
              </a:ext>
            </a:extLst>
          </p:cNvPr>
          <p:cNvSpPr/>
          <p:nvPr/>
        </p:nvSpPr>
        <p:spPr>
          <a:xfrm>
            <a:off x="4188372" y="1434662"/>
            <a:ext cx="3815255" cy="143465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Mergers that lessen competition can lead to problems for consumers</a:t>
            </a:r>
          </a:p>
        </p:txBody>
      </p:sp>
      <p:cxnSp>
        <p:nvCxnSpPr>
          <p:cNvPr id="13" name="Straight Connector 12">
            <a:extLst>
              <a:ext uri="{FF2B5EF4-FFF2-40B4-BE49-F238E27FC236}">
                <a16:creationId xmlns:a16="http://schemas.microsoft.com/office/drawing/2014/main" id="{0BE9B371-FB2F-4B2D-A266-C193AE34A939}"/>
              </a:ext>
            </a:extLst>
          </p:cNvPr>
          <p:cNvCxnSpPr>
            <a:cxnSpLocks/>
          </p:cNvCxnSpPr>
          <p:nvPr/>
        </p:nvCxnSpPr>
        <p:spPr>
          <a:xfrm>
            <a:off x="4871545" y="2869315"/>
            <a:ext cx="0" cy="2438072"/>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AF4F95B0-F6E1-4C8B-92F5-54710A9B1767}"/>
              </a:ext>
            </a:extLst>
          </p:cNvPr>
          <p:cNvSpPr/>
          <p:nvPr/>
        </p:nvSpPr>
        <p:spPr>
          <a:xfrm>
            <a:off x="5722882" y="3166068"/>
            <a:ext cx="2280741" cy="122971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Higher prices &amp; reduced availability of goods and services</a:t>
            </a:r>
          </a:p>
        </p:txBody>
      </p:sp>
      <p:sp>
        <p:nvSpPr>
          <p:cNvPr id="17" name="Rectangle 16">
            <a:extLst>
              <a:ext uri="{FF2B5EF4-FFF2-40B4-BE49-F238E27FC236}">
                <a16:creationId xmlns:a16="http://schemas.microsoft.com/office/drawing/2014/main" id="{D132B119-EEA8-4F58-80A5-FC8404282128}"/>
              </a:ext>
            </a:extLst>
          </p:cNvPr>
          <p:cNvSpPr/>
          <p:nvPr/>
        </p:nvSpPr>
        <p:spPr>
          <a:xfrm>
            <a:off x="5722881" y="4692532"/>
            <a:ext cx="2280741" cy="122971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Lower quality products and less innovation</a:t>
            </a:r>
          </a:p>
        </p:txBody>
      </p:sp>
      <p:cxnSp>
        <p:nvCxnSpPr>
          <p:cNvPr id="16" name="Straight Connector 15">
            <a:extLst>
              <a:ext uri="{FF2B5EF4-FFF2-40B4-BE49-F238E27FC236}">
                <a16:creationId xmlns:a16="http://schemas.microsoft.com/office/drawing/2014/main" id="{9BB36F20-3864-4DDE-9D17-48B4F0179E73}"/>
              </a:ext>
            </a:extLst>
          </p:cNvPr>
          <p:cNvCxnSpPr>
            <a:endCxn id="14" idx="1"/>
          </p:cNvCxnSpPr>
          <p:nvPr/>
        </p:nvCxnSpPr>
        <p:spPr>
          <a:xfrm>
            <a:off x="4871545" y="3780923"/>
            <a:ext cx="851337" cy="1"/>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FD34C59C-54E4-4E59-A4BC-89BB57DB400B}"/>
              </a:ext>
            </a:extLst>
          </p:cNvPr>
          <p:cNvCxnSpPr>
            <a:endCxn id="17" idx="1"/>
          </p:cNvCxnSpPr>
          <p:nvPr/>
        </p:nvCxnSpPr>
        <p:spPr>
          <a:xfrm>
            <a:off x="4871545" y="5307387"/>
            <a:ext cx="851336" cy="1"/>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699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Concentration Ratio</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66C41BAC-E302-40BE-8390-454FB2FC73C4}"/>
              </a:ext>
            </a:extLst>
          </p:cNvPr>
          <p:cNvSpPr/>
          <p:nvPr/>
        </p:nvSpPr>
        <p:spPr>
          <a:xfrm>
            <a:off x="3877217" y="2056769"/>
            <a:ext cx="4437561" cy="707886"/>
          </a:xfrm>
          <a:prstGeom prst="rect">
            <a:avLst/>
          </a:prstGeom>
        </p:spPr>
        <p:txBody>
          <a:bodyPr wrap="none">
            <a:spAutoFit/>
          </a:bodyPr>
          <a:lstStyle/>
          <a:p>
            <a:pPr algn="ctr"/>
            <a:r>
              <a:rPr lang="en-US" sz="4000" b="1" dirty="0">
                <a:solidFill>
                  <a:schemeClr val="bg1"/>
                </a:solidFill>
              </a:rPr>
              <a:t>Concentration Ratio</a:t>
            </a:r>
            <a:endParaRPr lang="en-US" sz="4000" dirty="0">
              <a:solidFill>
                <a:schemeClr val="bg1"/>
              </a:solidFill>
            </a:endParaRPr>
          </a:p>
        </p:txBody>
      </p:sp>
      <p:grpSp>
        <p:nvGrpSpPr>
          <p:cNvPr id="9" name="Group 8">
            <a:extLst>
              <a:ext uri="{FF2B5EF4-FFF2-40B4-BE49-F238E27FC236}">
                <a16:creationId xmlns:a16="http://schemas.microsoft.com/office/drawing/2014/main" id="{3B08B5BB-882D-4942-91AC-F01A0C8C0C33}"/>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F1BD1D59-2587-4B65-957A-48AD3E21215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64A7944E-4ADC-434C-9F55-7C53605613E9}"/>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Regulators have struggled for decades to measure the degree of monopoly power in an industry. </a:t>
              </a:r>
            </a:p>
          </p:txBody>
        </p:sp>
      </p:grpSp>
      <p:grpSp>
        <p:nvGrpSpPr>
          <p:cNvPr id="15" name="Group 14">
            <a:extLst>
              <a:ext uri="{FF2B5EF4-FFF2-40B4-BE49-F238E27FC236}">
                <a16:creationId xmlns:a16="http://schemas.microsoft.com/office/drawing/2014/main" id="{C57535FA-DE0F-4C3D-92F7-3B56B5A9FCB4}"/>
              </a:ext>
            </a:extLst>
          </p:cNvPr>
          <p:cNvGrpSpPr/>
          <p:nvPr/>
        </p:nvGrpSpPr>
        <p:grpSpPr>
          <a:xfrm>
            <a:off x="2066918" y="2492996"/>
            <a:ext cx="8058157" cy="806935"/>
            <a:chOff x="542920" y="1736761"/>
            <a:chExt cx="8058157" cy="806935"/>
          </a:xfrm>
          <a:solidFill>
            <a:srgbClr val="627981"/>
          </a:solidFill>
        </p:grpSpPr>
        <p:sp>
          <p:nvSpPr>
            <p:cNvPr id="16" name="Rectangle 15">
              <a:extLst>
                <a:ext uri="{FF2B5EF4-FFF2-40B4-BE49-F238E27FC236}">
                  <a16:creationId xmlns:a16="http://schemas.microsoft.com/office/drawing/2014/main" id="{3BCC3C8B-C86A-479D-938C-94CD44E79A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8D2A8F40-DAF8-46FA-B29B-D71FA8CABFF3}"/>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early tool was the </a:t>
              </a:r>
              <a:r>
                <a:rPr lang="en-US" sz="2000" b="1" dirty="0">
                  <a:solidFill>
                    <a:schemeClr val="bg1"/>
                  </a:solidFill>
                </a:rPr>
                <a:t>concentration ratio</a:t>
              </a:r>
              <a:r>
                <a:rPr lang="en-US" sz="2000" dirty="0">
                  <a:solidFill>
                    <a:schemeClr val="bg1"/>
                  </a:solidFill>
                </a:rPr>
                <a:t>, which measures the combined market share of the top firms in an industry.</a:t>
              </a:r>
            </a:p>
          </p:txBody>
        </p:sp>
      </p:grpSp>
      <p:grpSp>
        <p:nvGrpSpPr>
          <p:cNvPr id="18" name="Group 17">
            <a:extLst>
              <a:ext uri="{FF2B5EF4-FFF2-40B4-BE49-F238E27FC236}">
                <a16:creationId xmlns:a16="http://schemas.microsoft.com/office/drawing/2014/main" id="{BB1FE13F-5AFC-4E6B-A11A-97A91DD17AAB}"/>
              </a:ext>
            </a:extLst>
          </p:cNvPr>
          <p:cNvGrpSpPr/>
          <p:nvPr/>
        </p:nvGrpSpPr>
        <p:grpSpPr>
          <a:xfrm>
            <a:off x="2066917" y="3405080"/>
            <a:ext cx="8058158" cy="806935"/>
            <a:chOff x="542919" y="1736761"/>
            <a:chExt cx="8058158" cy="806935"/>
          </a:xfrm>
          <a:solidFill>
            <a:srgbClr val="627981"/>
          </a:solidFill>
        </p:grpSpPr>
        <p:sp>
          <p:nvSpPr>
            <p:cNvPr id="19" name="Rectangle 18">
              <a:extLst>
                <a:ext uri="{FF2B5EF4-FFF2-40B4-BE49-F238E27FC236}">
                  <a16:creationId xmlns:a16="http://schemas.microsoft.com/office/drawing/2014/main" id="{C7CD9D23-6997-4228-97D4-C493B0860A6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63569756-BD7C-4F92-BEBC-D98B965DB8CE}"/>
                </a:ext>
              </a:extLst>
            </p:cNvPr>
            <p:cNvSpPr txBox="1"/>
            <p:nvPr/>
          </p:nvSpPr>
          <p:spPr>
            <a:xfrm>
              <a:off x="542919" y="180588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firm’s </a:t>
              </a:r>
              <a:r>
                <a:rPr lang="en-US" sz="2000" b="1" dirty="0">
                  <a:solidFill>
                    <a:schemeClr val="bg1"/>
                  </a:solidFill>
                </a:rPr>
                <a:t>market share</a:t>
              </a:r>
              <a:r>
                <a:rPr lang="en-US" sz="2000" dirty="0">
                  <a:solidFill>
                    <a:schemeClr val="bg1"/>
                  </a:solidFill>
                </a:rPr>
                <a:t> is its proportion of total sales in a particular market.</a:t>
              </a:r>
            </a:p>
          </p:txBody>
        </p:sp>
      </p:grpSp>
    </p:spTree>
    <p:extLst>
      <p:ext uri="{BB962C8B-B14F-4D97-AF65-F5344CB8AC3E}">
        <p14:creationId xmlns:p14="http://schemas.microsoft.com/office/powerpoint/2010/main" val="3024257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a:extLst>
              <a:ext uri="{FF2B5EF4-FFF2-40B4-BE49-F238E27FC236}">
                <a16:creationId xmlns:a16="http://schemas.microsoft.com/office/drawing/2014/main" id="{0FE4457A-CED4-48D9-9149-6250D1A61C03}"/>
              </a:ext>
            </a:extLst>
          </p:cNvPr>
          <p:cNvGraphicFramePr>
            <a:graphicFrameLocks noGrp="1"/>
          </p:cNvGraphicFramePr>
          <p:nvPr>
            <p:extLst>
              <p:ext uri="{D42A27DB-BD31-4B8C-83A1-F6EECF244321}">
                <p14:modId xmlns:p14="http://schemas.microsoft.com/office/powerpoint/2010/main" val="3144609578"/>
              </p:ext>
            </p:extLst>
          </p:nvPr>
        </p:nvGraphicFramePr>
        <p:xfrm>
          <a:off x="1719004" y="2405948"/>
          <a:ext cx="8753987" cy="2225040"/>
        </p:xfrm>
        <a:graphic>
          <a:graphicData uri="http://schemas.openxmlformats.org/drawingml/2006/table">
            <a:tbl>
              <a:tblPr bandRow="1">
                <a:tableStyleId>{F2DE63D5-997A-4646-A377-4702673A728D}</a:tableStyleId>
              </a:tblPr>
              <a:tblGrid>
                <a:gridCol w="5488891">
                  <a:extLst>
                    <a:ext uri="{9D8B030D-6E8A-4147-A177-3AD203B41FA5}">
                      <a16:colId xmlns:a16="http://schemas.microsoft.com/office/drawing/2014/main" val="848116773"/>
                    </a:ext>
                  </a:extLst>
                </a:gridCol>
                <a:gridCol w="3265096">
                  <a:extLst>
                    <a:ext uri="{9D8B030D-6E8A-4147-A177-3AD203B41FA5}">
                      <a16:colId xmlns:a16="http://schemas.microsoft.com/office/drawing/2014/main" val="3764469497"/>
                    </a:ext>
                  </a:extLst>
                </a:gridCol>
              </a:tblGrid>
              <a:tr h="370840">
                <a:tc>
                  <a:txBody>
                    <a:bodyPr/>
                    <a:lstStyle/>
                    <a:p>
                      <a:pPr algn="ctr"/>
                      <a:r>
                        <a:rPr lang="en-US" dirty="0"/>
                        <a:t>Firms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Market Shares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2944423"/>
                  </a:ext>
                </a:extLst>
              </a:tr>
              <a:tr h="370840">
                <a:tc>
                  <a:txBody>
                    <a:bodyPr/>
                    <a:lstStyle/>
                    <a:p>
                      <a:pPr algn="ctr"/>
                      <a:r>
                        <a:rPr lang="en-US" dirty="0"/>
                        <a:t>Smooth as Glass Repair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16%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4834606"/>
                  </a:ext>
                </a:extLst>
              </a:tr>
              <a:tr h="370840">
                <a:tc>
                  <a:txBody>
                    <a:bodyPr/>
                    <a:lstStyle/>
                    <a:p>
                      <a:pPr algn="ctr"/>
                      <a:r>
                        <a:rPr lang="en-US" dirty="0"/>
                        <a:t>The Auto Glass Doctor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10%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6316979"/>
                  </a:ext>
                </a:extLst>
              </a:tr>
              <a:tr h="370840">
                <a:tc>
                  <a:txBody>
                    <a:bodyPr/>
                    <a:lstStyle/>
                    <a:p>
                      <a:pPr algn="ctr"/>
                      <a:r>
                        <a:rPr lang="en-US" dirty="0"/>
                        <a:t>Your Car Shield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8%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92441472"/>
                  </a:ext>
                </a:extLst>
              </a:tr>
              <a:tr h="370840">
                <a:tc>
                  <a:txBody>
                    <a:bodyPr/>
                    <a:lstStyle/>
                    <a:p>
                      <a:pPr algn="ctr"/>
                      <a:r>
                        <a:rPr lang="en-US" dirty="0"/>
                        <a:t>Seven firms that each have 6%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42% of the market, combined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2167249"/>
                  </a:ext>
                </a:extLst>
              </a:tr>
              <a:tr h="370840">
                <a:tc>
                  <a:txBody>
                    <a:bodyPr/>
                    <a:lstStyle/>
                    <a:p>
                      <a:pPr algn="ctr"/>
                      <a:r>
                        <a:rPr lang="en-US" dirty="0"/>
                        <a:t>Eight firms that each have 3%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24% of the market, combined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214584"/>
                  </a:ext>
                </a:extLst>
              </a:tr>
            </a:tbl>
          </a:graphicData>
        </a:graphic>
      </p:graphicFrame>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Four-Firm Concentration Ratio</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FAE8FFB3-505B-4F5A-AD73-299BD69DB45B}"/>
              </a:ext>
            </a:extLst>
          </p:cNvPr>
          <p:cNvGrpSpPr/>
          <p:nvPr/>
        </p:nvGrpSpPr>
        <p:grpSpPr>
          <a:xfrm>
            <a:off x="2066921" y="138337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C87FAE0-82B4-4C39-BC71-8D56C59E9D1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7FF37E73-D9B4-4616-A0B7-80EEC21E29A1}"/>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four-firm concentration ratio </a:t>
              </a:r>
              <a:r>
                <a:rPr lang="en-US" sz="2000" dirty="0">
                  <a:solidFill>
                    <a:schemeClr val="bg1"/>
                  </a:solidFill>
                </a:rPr>
                <a:t>is calculated by adding the market shares of the four largest firms.</a:t>
              </a:r>
              <a:endParaRPr lang="en-US" sz="2000" b="1" dirty="0">
                <a:solidFill>
                  <a:schemeClr val="bg1"/>
                </a:solidFill>
              </a:endParaRPr>
            </a:p>
          </p:txBody>
        </p:sp>
      </p:grpSp>
      <p:grpSp>
        <p:nvGrpSpPr>
          <p:cNvPr id="16" name="Group 15">
            <a:extLst>
              <a:ext uri="{FF2B5EF4-FFF2-40B4-BE49-F238E27FC236}">
                <a16:creationId xmlns:a16="http://schemas.microsoft.com/office/drawing/2014/main" id="{7A9C8859-D69B-4CDE-A97A-768ACCA0D140}"/>
              </a:ext>
            </a:extLst>
          </p:cNvPr>
          <p:cNvGrpSpPr/>
          <p:nvPr/>
        </p:nvGrpSpPr>
        <p:grpSpPr>
          <a:xfrm>
            <a:off x="2084435" y="5707400"/>
            <a:ext cx="8058157" cy="806935"/>
            <a:chOff x="542920" y="1736761"/>
            <a:chExt cx="8058157" cy="806935"/>
          </a:xfrm>
          <a:solidFill>
            <a:srgbClr val="627981"/>
          </a:solidFill>
        </p:grpSpPr>
        <p:sp>
          <p:nvSpPr>
            <p:cNvPr id="17" name="Rectangle 16">
              <a:extLst>
                <a:ext uri="{FF2B5EF4-FFF2-40B4-BE49-F238E27FC236}">
                  <a16:creationId xmlns:a16="http://schemas.microsoft.com/office/drawing/2014/main" id="{05BCDE09-E3C3-415A-8ECB-FC28B299C7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C96A5057-3640-4F4A-9D71-E6AB6080955F}"/>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concentration ratio is not considered especially high because the largest four firms have less than half the market.</a:t>
              </a:r>
            </a:p>
          </p:txBody>
        </p:sp>
      </p:grpSp>
      <p:sp>
        <p:nvSpPr>
          <p:cNvPr id="11" name="TextBox 10">
            <a:extLst>
              <a:ext uri="{FF2B5EF4-FFF2-40B4-BE49-F238E27FC236}">
                <a16:creationId xmlns:a16="http://schemas.microsoft.com/office/drawing/2014/main" id="{F01BE4B8-60A1-408F-8B81-3BB7E82BB308}"/>
              </a:ext>
            </a:extLst>
          </p:cNvPr>
          <p:cNvSpPr txBox="1"/>
          <p:nvPr/>
        </p:nvSpPr>
        <p:spPr>
          <a:xfrm>
            <a:off x="2066921" y="4840241"/>
            <a:ext cx="8058154" cy="70788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example market given in the table, the four-firm concentration ratio is 16 + 10 + 8 + 6 = 40.</a:t>
            </a:r>
          </a:p>
        </p:txBody>
      </p:sp>
    </p:spTree>
    <p:extLst>
      <p:ext uri="{BB962C8B-B14F-4D97-AF65-F5344CB8AC3E}">
        <p14:creationId xmlns:p14="http://schemas.microsoft.com/office/powerpoint/2010/main" val="42552225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698</TotalTime>
  <Words>1756</Words>
  <Application>Microsoft Office PowerPoint</Application>
  <PresentationFormat>Widescreen</PresentationFormat>
  <Paragraphs>136</Paragraphs>
  <Slides>15</Slides>
  <Notes>13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15</vt:i4>
      </vt:variant>
    </vt:vector>
  </HeadingPairs>
  <TitlesOfParts>
    <vt:vector size="22"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40</cp:revision>
  <dcterms:created xsi:type="dcterms:W3CDTF">2017-06-16T13:06:21Z</dcterms:created>
  <dcterms:modified xsi:type="dcterms:W3CDTF">2023-08-03T17:46:04Z</dcterms:modified>
</cp:coreProperties>
</file>