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57" r:id="rId4"/>
    <p:sldId id="296" r:id="rId5"/>
    <p:sldId id="295" r:id="rId6"/>
    <p:sldId id="297" r:id="rId7"/>
    <p:sldId id="289" r:id="rId8"/>
    <p:sldId id="290" r:id="rId9"/>
    <p:sldId id="291" r:id="rId10"/>
    <p:sldId id="292" r:id="rId11"/>
    <p:sldId id="293" r:id="rId12"/>
    <p:sldId id="298" r:id="rId13"/>
    <p:sldId id="369" r:id="rId14"/>
    <p:sldId id="368" r:id="rId15"/>
    <p:sldId id="364"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FF8181"/>
    <a:srgbClr val="2FB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4" d="100"/>
          <a:sy n="94" d="100"/>
        </p:scale>
        <p:origin x="12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Across the United States, governments at all levels have regulated prices in a wide range of industries. In some industries with characteristics of a natural monopoly, like water and electricity, economic theory allows for regulation. However, once politicians are given a basis to intervene in markets and choose prices and quantities, it’s hard to know where to stop.</a:t>
            </a: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1350820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response to the financial crisis was the Dodd-Frank Act, which majorly attempted to reform the financial system. As noted on dodd-frant.com: </a:t>
            </a:r>
            <a:r>
              <a:rPr lang="en-US" sz="1200" i="1" dirty="0">
                <a:solidFill>
                  <a:schemeClr val="bg1"/>
                </a:solidFill>
              </a:rPr>
              <a:t>To promote the financial stability of the United States by improving accountability and transparency in the financial system, to end "too big to fail," to protect the American taxpayer by ending bailouts, [and] to protect consumers from abusive financial services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2589873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Sarbanes-Oxley Act was designed to increase confidence in financial information provide by public corporations. The Dodd-Frank Act was designed to improve accountability and transparency in the financial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1240075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3867028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34965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Governments at all levels across the United States have regulated prices in a wide range of industries. In some industries, like water and electricity, that have natural monopoly characteristics, economic theory allows for regulation. However, once politicians are given a basis to intervene in markets and choose prices and quantities, it is hard to know where to stop.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Beginning in the 1970s, it became clear to policymakers of all political leanings that the existing price regulation was not working well. The U.S. carried out a great policy experiment of deregulation, removing government controls across many industries. Deregulation includes removing government control over price and quantity produced.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2028722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difficulty with government price regulation is what economists call regulatory capture. Occurs when firms that are supposedly regulated end up playing a large role in setting the regulations that they will follow.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405134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the airline industry was regulated, for example, it suggested appointees to the regulatory board, sent lobbyists to argue with the board, provided most of the information on which the board made decisions, and offered well-paid jobs to at least some of the people leaving the board.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1952037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It is easy for regulators to poorly represent consumers. The result of regulatory capture is that government price regulation can often become a way for existing competitors to work together. Competitors may reduce output, keep prices high, and limit competition.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Deregulation, both of airlines and of other industries, has its negatives. The greater pressure of competition leads to entry and exit. When firms go bankrupt or contract substantially in size, they lay off workers who must find other jobs.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Major accounting scandals involving prominent corporations such as Enron and Tyco International led to the Sarbanes-Oxley Act in 2002. The government designed Sarbanes-Oxley to increase confidence in financial information provided by public corporations to protect investors from accounting fraud.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Great Recession, which began in late 2007, was caused at least in part by a global financial crisis, which began in the United States. The key component of the crisis was the creation and subsequent failure of several types of financial assets, like CMOs and CDSs. Collateralized mortgage obligations (CMOs) are a type of mortgage-backed security. Credit default swaps (CDSs) are insurance contracts on assets like CMOs that provide payoff even if the holder does not own the CMO.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2754818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604823" y="2214037"/>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The Great Deregulation Experiment</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Dodd-Frank Act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EF2F58FC-267F-49FF-9231-28903FA8BA40}"/>
              </a:ext>
            </a:extLst>
          </p:cNvPr>
          <p:cNvGrpSpPr/>
          <p:nvPr/>
        </p:nvGrpSpPr>
        <p:grpSpPr>
          <a:xfrm>
            <a:off x="2066922" y="1580912"/>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D5A7DFAE-1C43-4536-A27D-BFB9A3F2E69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722EA459-8935-42E8-B2AF-EAC1B7C85638}"/>
                </a:ext>
              </a:extLst>
            </p:cNvPr>
            <p:cNvSpPr txBox="1"/>
            <p:nvPr/>
          </p:nvSpPr>
          <p:spPr>
            <a:xfrm>
              <a:off x="54292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response to the financial crisis was the </a:t>
              </a:r>
              <a:r>
                <a:rPr lang="en-US" sz="2000" b="1" dirty="0">
                  <a:solidFill>
                    <a:schemeClr val="bg1"/>
                  </a:solidFill>
                </a:rPr>
                <a:t>Dodd-Frank Act</a:t>
              </a:r>
              <a:r>
                <a:rPr lang="en-US" sz="2000" dirty="0">
                  <a:solidFill>
                    <a:schemeClr val="bg1"/>
                  </a:solidFill>
                </a:rPr>
                <a:t>, which majorly attempted to reform the financial system.</a:t>
              </a:r>
            </a:p>
          </p:txBody>
        </p:sp>
      </p:grpSp>
      <p:sp>
        <p:nvSpPr>
          <p:cNvPr id="33" name="Rectangle 32">
            <a:extLst>
              <a:ext uri="{FF2B5EF4-FFF2-40B4-BE49-F238E27FC236}">
                <a16:creationId xmlns:a16="http://schemas.microsoft.com/office/drawing/2014/main" id="{A8FAC3E8-1266-442E-A0F1-7363B464CB72}"/>
              </a:ext>
            </a:extLst>
          </p:cNvPr>
          <p:cNvSpPr/>
          <p:nvPr/>
        </p:nvSpPr>
        <p:spPr>
          <a:xfrm>
            <a:off x="2066922" y="2711422"/>
            <a:ext cx="3794210" cy="351747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The legislation’s purpose:</a:t>
            </a:r>
          </a:p>
          <a:p>
            <a:pPr lvl="1"/>
            <a:r>
              <a:rPr lang="en-US" sz="2000" dirty="0">
                <a:solidFill>
                  <a:schemeClr val="bg1"/>
                </a:solidFill>
              </a:rPr>
              <a:t>To promote the financial stability of the United States by improving accountability and transparency in the financial system, to end "too big to fail," to protect the American taxpayer by ending bailouts, [and] to protect consumers from abusive financial services practices.</a:t>
            </a:r>
          </a:p>
        </p:txBody>
      </p:sp>
      <p:pic>
        <p:nvPicPr>
          <p:cNvPr id="2050" name="Picture 2" descr="A photograph of a newspaper depicting information about the 2008 financial crisis">
            <a:extLst>
              <a:ext uri="{FF2B5EF4-FFF2-40B4-BE49-F238E27FC236}">
                <a16:creationId xmlns:a16="http://schemas.microsoft.com/office/drawing/2014/main" id="{86C3C416-9FB3-4AF8-B95C-C27C2CD79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0868" y="2711422"/>
            <a:ext cx="3794210" cy="351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753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Sarbanes-Oxley and Dodd-Frank Acts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Arrow: Right 1">
            <a:extLst>
              <a:ext uri="{FF2B5EF4-FFF2-40B4-BE49-F238E27FC236}">
                <a16:creationId xmlns:a16="http://schemas.microsoft.com/office/drawing/2014/main" id="{9C7903D2-8A39-49FD-9E9D-AB1234B275B9}"/>
              </a:ext>
            </a:extLst>
          </p:cNvPr>
          <p:cNvSpPr/>
          <p:nvPr/>
        </p:nvSpPr>
        <p:spPr>
          <a:xfrm>
            <a:off x="6222124" y="1545021"/>
            <a:ext cx="5633545" cy="4382812"/>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The Dodd-Frank Act was designed to improve accountability and transparency in the financial system.</a:t>
            </a:r>
          </a:p>
        </p:txBody>
      </p:sp>
      <p:sp>
        <p:nvSpPr>
          <p:cNvPr id="9" name="Arrow: Right 8">
            <a:extLst>
              <a:ext uri="{FF2B5EF4-FFF2-40B4-BE49-F238E27FC236}">
                <a16:creationId xmlns:a16="http://schemas.microsoft.com/office/drawing/2014/main" id="{15EF0B3C-6F0C-43B6-8B44-595C325D0219}"/>
              </a:ext>
            </a:extLst>
          </p:cNvPr>
          <p:cNvSpPr/>
          <p:nvPr/>
        </p:nvSpPr>
        <p:spPr>
          <a:xfrm flipH="1">
            <a:off x="404648" y="1545021"/>
            <a:ext cx="5633545" cy="4382812"/>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The Sarbanes-Oxley Act was designed to increase confidence in financial information provided by public corporations.</a:t>
            </a:r>
          </a:p>
        </p:txBody>
      </p:sp>
    </p:spTree>
    <p:extLst>
      <p:ext uri="{BB962C8B-B14F-4D97-AF65-F5344CB8AC3E}">
        <p14:creationId xmlns:p14="http://schemas.microsoft.com/office/powerpoint/2010/main" val="117474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6B01FD4-BF71-4ABB-AD66-EB5BBE9E9DC7}"/>
              </a:ext>
            </a:extLst>
          </p:cNvPr>
          <p:cNvSpPr txBox="1"/>
          <p:nvPr/>
        </p:nvSpPr>
        <p:spPr>
          <a:xfrm>
            <a:off x="1524001" y="1537262"/>
            <a:ext cx="9273061" cy="4401205"/>
          </a:xfrm>
          <a:prstGeom prst="rect">
            <a:avLst/>
          </a:prstGeom>
          <a:solidFill>
            <a:srgbClr val="627981"/>
          </a:solidFill>
        </p:spPr>
        <p:txBody>
          <a:bodyPr wrap="square" rtlCol="0" anchor="ctr">
            <a:spAutoFit/>
          </a:bodyPr>
          <a:lstStyle/>
          <a:p>
            <a:r>
              <a:rPr lang="en-US" sz="2000" b="0" dirty="0">
                <a:solidFill>
                  <a:schemeClr val="bg1"/>
                </a:solidFill>
                <a:ea typeface="Cambria Math" panose="02040503050406030204" pitchFamily="18" charset="0"/>
              </a:rPr>
              <a:t>Choose the answer for each of the following questions.</a:t>
            </a:r>
          </a:p>
          <a:p>
            <a:endParaRPr lang="en-US" sz="2000" b="0" dirty="0">
              <a:solidFill>
                <a:schemeClr val="bg1"/>
              </a:solidFill>
              <a:ea typeface="Cambria Math" panose="02040503050406030204" pitchFamily="18" charset="0"/>
            </a:endParaRPr>
          </a:p>
          <a:p>
            <a:r>
              <a:rPr lang="en-US" sz="2000" b="0" dirty="0">
                <a:solidFill>
                  <a:schemeClr val="bg1"/>
                </a:solidFill>
                <a:ea typeface="Cambria Math" panose="02040503050406030204" pitchFamily="18" charset="0"/>
              </a:rPr>
              <a:t>The deregulation of industry has its drawbacks, including the increased competition leading to:</a:t>
            </a:r>
          </a:p>
          <a:p>
            <a:r>
              <a:rPr lang="en-US" sz="2000" b="0" dirty="0">
                <a:solidFill>
                  <a:schemeClr val="bg1"/>
                </a:solidFill>
                <a:ea typeface="Cambria Math" panose="02040503050406030204" pitchFamily="18" charset="0"/>
              </a:rPr>
              <a:t>☐ Entry and exit</a:t>
            </a:r>
          </a:p>
          <a:p>
            <a:r>
              <a:rPr lang="en-US" sz="2000" b="0" dirty="0">
                <a:solidFill>
                  <a:schemeClr val="bg1"/>
                </a:solidFill>
                <a:ea typeface="Cambria Math" panose="02040503050406030204" pitchFamily="18" charset="0"/>
              </a:rPr>
              <a:t>☐ Layoffs in the industry</a:t>
            </a:r>
          </a:p>
          <a:p>
            <a:r>
              <a:rPr lang="en-US" sz="2000" b="0" dirty="0">
                <a:solidFill>
                  <a:schemeClr val="bg1"/>
                </a:solidFill>
                <a:ea typeface="Cambria Math" panose="02040503050406030204" pitchFamily="18" charset="0"/>
              </a:rPr>
              <a:t>☐ Bankruptcies of some companies</a:t>
            </a:r>
          </a:p>
          <a:p>
            <a:r>
              <a:rPr lang="en-US" sz="2000" b="0" dirty="0">
                <a:solidFill>
                  <a:schemeClr val="bg1"/>
                </a:solidFill>
                <a:ea typeface="Cambria Math" panose="02040503050406030204" pitchFamily="18" charset="0"/>
              </a:rPr>
              <a:t>☐ All of the above</a:t>
            </a:r>
          </a:p>
          <a:p>
            <a:endParaRPr lang="en-US" sz="2000" b="0" dirty="0">
              <a:solidFill>
                <a:schemeClr val="bg1"/>
              </a:solidFill>
              <a:ea typeface="Cambria Math" panose="02040503050406030204" pitchFamily="18" charset="0"/>
            </a:endParaRPr>
          </a:p>
          <a:p>
            <a:r>
              <a:rPr lang="en-US" sz="2000" b="0" dirty="0">
                <a:solidFill>
                  <a:schemeClr val="bg1"/>
                </a:solidFill>
                <a:ea typeface="Cambria Math" panose="02040503050406030204" pitchFamily="18" charset="0"/>
              </a:rPr>
              <a:t>The Sarbanes-Oxley Act of 2002 was created because of:</a:t>
            </a:r>
          </a:p>
          <a:p>
            <a:r>
              <a:rPr lang="en-US" sz="2000" b="0" dirty="0">
                <a:solidFill>
                  <a:schemeClr val="bg1"/>
                </a:solidFill>
                <a:ea typeface="Cambria Math" panose="02040503050406030204" pitchFamily="18" charset="0"/>
              </a:rPr>
              <a:t>☐ Accounting scandals</a:t>
            </a:r>
          </a:p>
          <a:p>
            <a:r>
              <a:rPr lang="en-US" sz="2000" b="0" dirty="0">
                <a:solidFill>
                  <a:schemeClr val="bg1"/>
                </a:solidFill>
                <a:ea typeface="Cambria Math" panose="02040503050406030204" pitchFamily="18" charset="0"/>
              </a:rPr>
              <a:t>☐ The Great Recession</a:t>
            </a:r>
          </a:p>
          <a:p>
            <a:r>
              <a:rPr lang="en-US" sz="2000" b="0" dirty="0">
                <a:solidFill>
                  <a:schemeClr val="bg1"/>
                </a:solidFill>
                <a:ea typeface="Cambria Math" panose="02040503050406030204" pitchFamily="18" charset="0"/>
              </a:rPr>
              <a:t>☐ Financial instability in the economy</a:t>
            </a:r>
          </a:p>
          <a:p>
            <a:r>
              <a:rPr lang="en-US" sz="2000" b="0" dirty="0">
                <a:solidFill>
                  <a:schemeClr val="bg1"/>
                </a:solidFill>
                <a:ea typeface="Cambria Math" panose="02040503050406030204" pitchFamily="18" charset="0"/>
              </a:rPr>
              <a:t>☐ None of the above</a:t>
            </a:r>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696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6B01FD4-BF71-4ABB-AD66-EB5BBE9E9DC7}"/>
              </a:ext>
            </a:extLst>
          </p:cNvPr>
          <p:cNvSpPr txBox="1"/>
          <p:nvPr/>
        </p:nvSpPr>
        <p:spPr>
          <a:xfrm>
            <a:off x="1524001" y="1537262"/>
            <a:ext cx="9273061" cy="4401205"/>
          </a:xfrm>
          <a:prstGeom prst="rect">
            <a:avLst/>
          </a:prstGeom>
          <a:solidFill>
            <a:srgbClr val="627981"/>
          </a:solidFill>
        </p:spPr>
        <p:txBody>
          <a:bodyPr wrap="square" rtlCol="0" anchor="ctr">
            <a:spAutoFit/>
          </a:bodyPr>
          <a:lstStyle/>
          <a:p>
            <a:r>
              <a:rPr lang="en-US" sz="2000" b="0" dirty="0">
                <a:solidFill>
                  <a:schemeClr val="bg1"/>
                </a:solidFill>
                <a:ea typeface="Cambria Math" panose="02040503050406030204" pitchFamily="18" charset="0"/>
              </a:rPr>
              <a:t>Choose the answer for each of the following questions.</a:t>
            </a:r>
          </a:p>
          <a:p>
            <a:endParaRPr lang="en-US" sz="2000" b="0" dirty="0">
              <a:solidFill>
                <a:schemeClr val="bg1"/>
              </a:solidFill>
              <a:ea typeface="Cambria Math" panose="02040503050406030204" pitchFamily="18" charset="0"/>
            </a:endParaRPr>
          </a:p>
          <a:p>
            <a:r>
              <a:rPr lang="en-US" sz="2000" b="0" dirty="0">
                <a:solidFill>
                  <a:schemeClr val="bg1"/>
                </a:solidFill>
                <a:ea typeface="Cambria Math" panose="02040503050406030204" pitchFamily="18" charset="0"/>
              </a:rPr>
              <a:t>The deregulation of industry has its drawbacks, including the increased competition leading to:</a:t>
            </a:r>
          </a:p>
          <a:p>
            <a:r>
              <a:rPr lang="en-US" sz="2000" b="0" dirty="0">
                <a:solidFill>
                  <a:schemeClr val="bg1"/>
                </a:solidFill>
                <a:ea typeface="Cambria Math" panose="02040503050406030204" pitchFamily="18" charset="0"/>
              </a:rPr>
              <a:t>☐ Entry and exit</a:t>
            </a:r>
          </a:p>
          <a:p>
            <a:r>
              <a:rPr lang="en-US" sz="2000" b="0" dirty="0">
                <a:solidFill>
                  <a:schemeClr val="bg1"/>
                </a:solidFill>
                <a:ea typeface="Cambria Math" panose="02040503050406030204" pitchFamily="18" charset="0"/>
              </a:rPr>
              <a:t>☐ Layoffs in the industry</a:t>
            </a:r>
          </a:p>
          <a:p>
            <a:r>
              <a:rPr lang="en-US" sz="2000" b="0" dirty="0">
                <a:solidFill>
                  <a:schemeClr val="bg1"/>
                </a:solidFill>
                <a:ea typeface="Cambria Math" panose="02040503050406030204" pitchFamily="18" charset="0"/>
              </a:rPr>
              <a:t>☐ Bankruptcies of some companies</a:t>
            </a:r>
          </a:p>
          <a:p>
            <a:r>
              <a:rPr lang="en-US" sz="2000" b="0" dirty="0">
                <a:solidFill>
                  <a:schemeClr val="bg1"/>
                </a:solidFill>
                <a:ea typeface="Cambria Math" panose="02040503050406030204" pitchFamily="18" charset="0"/>
              </a:rPr>
              <a:t>☐ </a:t>
            </a:r>
            <a:r>
              <a:rPr lang="en-US" sz="2000" b="1" dirty="0">
                <a:solidFill>
                  <a:schemeClr val="bg1"/>
                </a:solidFill>
                <a:ea typeface="Cambria Math" panose="02040503050406030204" pitchFamily="18" charset="0"/>
              </a:rPr>
              <a:t>All of the above</a:t>
            </a:r>
          </a:p>
          <a:p>
            <a:endParaRPr lang="en-US" sz="2000" b="0" dirty="0">
              <a:solidFill>
                <a:schemeClr val="bg1"/>
              </a:solidFill>
              <a:ea typeface="Cambria Math" panose="02040503050406030204" pitchFamily="18" charset="0"/>
            </a:endParaRPr>
          </a:p>
          <a:p>
            <a:r>
              <a:rPr lang="en-US" sz="2000" b="0" dirty="0">
                <a:solidFill>
                  <a:schemeClr val="bg1"/>
                </a:solidFill>
                <a:ea typeface="Cambria Math" panose="02040503050406030204" pitchFamily="18" charset="0"/>
              </a:rPr>
              <a:t>The Sarbanes-Oxley Act of 2002 was created because of:</a:t>
            </a:r>
          </a:p>
          <a:p>
            <a:r>
              <a:rPr lang="en-US" sz="2000" b="0" dirty="0">
                <a:solidFill>
                  <a:schemeClr val="bg1"/>
                </a:solidFill>
                <a:ea typeface="Cambria Math" panose="02040503050406030204" pitchFamily="18" charset="0"/>
              </a:rPr>
              <a:t>☐ </a:t>
            </a:r>
            <a:r>
              <a:rPr lang="en-US" sz="2000" b="1" dirty="0">
                <a:solidFill>
                  <a:schemeClr val="bg1"/>
                </a:solidFill>
                <a:ea typeface="Cambria Math" panose="02040503050406030204" pitchFamily="18" charset="0"/>
              </a:rPr>
              <a:t>Accounting scandals</a:t>
            </a:r>
          </a:p>
          <a:p>
            <a:r>
              <a:rPr lang="en-US" sz="2000" b="0" dirty="0">
                <a:solidFill>
                  <a:schemeClr val="bg1"/>
                </a:solidFill>
                <a:ea typeface="Cambria Math" panose="02040503050406030204" pitchFamily="18" charset="0"/>
              </a:rPr>
              <a:t>☐ The Great Recession</a:t>
            </a:r>
          </a:p>
          <a:p>
            <a:r>
              <a:rPr lang="en-US" sz="2000" b="0" dirty="0">
                <a:solidFill>
                  <a:schemeClr val="bg1"/>
                </a:solidFill>
                <a:ea typeface="Cambria Math" panose="02040503050406030204" pitchFamily="18" charset="0"/>
              </a:rPr>
              <a:t>☐ Financial instability in the economy</a:t>
            </a:r>
          </a:p>
          <a:p>
            <a:r>
              <a:rPr lang="en-US" sz="2000" b="0" dirty="0">
                <a:solidFill>
                  <a:schemeClr val="bg1"/>
                </a:solidFill>
                <a:ea typeface="Cambria Math" panose="02040503050406030204" pitchFamily="18" charset="0"/>
              </a:rPr>
              <a:t>☐ None of the above</a:t>
            </a:r>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03744F8-B8C8-46BA-AFE9-455FAE972E2F}"/>
              </a:ext>
            </a:extLst>
          </p:cNvPr>
          <p:cNvSpPr/>
          <p:nvPr/>
        </p:nvSpPr>
        <p:spPr>
          <a:xfrm>
            <a:off x="1633597" y="3795584"/>
            <a:ext cx="178594" cy="1734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4440F9E-E568-4199-81DA-2BF6F62EF548}"/>
              </a:ext>
            </a:extLst>
          </p:cNvPr>
          <p:cNvSpPr/>
          <p:nvPr/>
        </p:nvSpPr>
        <p:spPr>
          <a:xfrm>
            <a:off x="1628337" y="4704743"/>
            <a:ext cx="178594" cy="1734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2799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715944"/>
            <a:ext cx="9273061" cy="3477875"/>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U.S. economy experienced a wave of deregulation in the late 1970s and early 1980s when the government eliminated regulations that had set prices and quantities produced in a number of industries. </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Major accounting scandals in the early 2000s, and more recently, the Great Recession, have spurred new regulation to prevent similar occurrences in the future.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Regulatory capture occurs when the regulated industries end up having a strong influence over what regulations exist.</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Great Deregulation Experiment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0A84FDC2-F2BE-49F6-9027-3EF0D56A13BB}"/>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D7A41628-6A24-43FF-B274-B2ED0DD38B2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D528FFD5-B66F-4701-BC19-B744A88BC6E0}"/>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Governments at all levels across the United States have regulated prices in a wide range of industries.</a:t>
              </a:r>
            </a:p>
          </p:txBody>
        </p:sp>
      </p:grpSp>
      <p:grpSp>
        <p:nvGrpSpPr>
          <p:cNvPr id="17" name="Group 16">
            <a:extLst>
              <a:ext uri="{FF2B5EF4-FFF2-40B4-BE49-F238E27FC236}">
                <a16:creationId xmlns:a16="http://schemas.microsoft.com/office/drawing/2014/main" id="{BC85430D-4D89-4998-A027-03F87428CF0A}"/>
              </a:ext>
            </a:extLst>
          </p:cNvPr>
          <p:cNvGrpSpPr/>
          <p:nvPr/>
        </p:nvGrpSpPr>
        <p:grpSpPr>
          <a:xfrm>
            <a:off x="2066922" y="250495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31593FFD-520D-4486-BE75-323EC4DE70A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8E5523C1-5424-4B38-8932-D225C04B6F45}"/>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some industries, like water and electricity, that have natural monopoly characteristics, economic theory allows for regulation.</a:t>
              </a:r>
            </a:p>
          </p:txBody>
        </p:sp>
      </p:grpSp>
      <p:grpSp>
        <p:nvGrpSpPr>
          <p:cNvPr id="20" name="Group 19">
            <a:extLst>
              <a:ext uri="{FF2B5EF4-FFF2-40B4-BE49-F238E27FC236}">
                <a16:creationId xmlns:a16="http://schemas.microsoft.com/office/drawing/2014/main" id="{4216585B-6BEC-4A8D-AB10-AE29EFBC388B}"/>
              </a:ext>
            </a:extLst>
          </p:cNvPr>
          <p:cNvGrpSpPr/>
          <p:nvPr/>
        </p:nvGrpSpPr>
        <p:grpSpPr>
          <a:xfrm>
            <a:off x="2066922" y="3429000"/>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DED04125-3FBE-4E72-A155-A4F26815E90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770AA20B-80C9-4DB7-B9A3-8E44C458B6B4}"/>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once politicians are given a basis to intervene in markets and choose prices and quantities, it is hard to know where to stop.</a:t>
              </a:r>
            </a:p>
          </p:txBody>
        </p:sp>
      </p:grpSp>
    </p:spTree>
    <p:extLst>
      <p:ext uri="{BB962C8B-B14F-4D97-AF65-F5344CB8AC3E}">
        <p14:creationId xmlns:p14="http://schemas.microsoft.com/office/powerpoint/2010/main" val="44345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12224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Doubts about Regulation of Prices and Quantities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0A84FDC2-F2BE-49F6-9027-3EF0D56A13BB}"/>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D7A41628-6A24-43FF-B274-B2ED0DD38B2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D528FFD5-B66F-4701-BC19-B744A88BC6E0}"/>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Beginning in the 1970s, it became clear to policy makers of all political leanings that the existing price regulation was not working well.</a:t>
              </a:r>
            </a:p>
          </p:txBody>
        </p:sp>
      </p:grpSp>
      <p:grpSp>
        <p:nvGrpSpPr>
          <p:cNvPr id="17" name="Group 16">
            <a:extLst>
              <a:ext uri="{FF2B5EF4-FFF2-40B4-BE49-F238E27FC236}">
                <a16:creationId xmlns:a16="http://schemas.microsoft.com/office/drawing/2014/main" id="{BC85430D-4D89-4998-A027-03F87428CF0A}"/>
              </a:ext>
            </a:extLst>
          </p:cNvPr>
          <p:cNvGrpSpPr/>
          <p:nvPr/>
        </p:nvGrpSpPr>
        <p:grpSpPr>
          <a:xfrm>
            <a:off x="2066922" y="250495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31593FFD-520D-4486-BE75-323EC4DE70A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8E5523C1-5424-4B38-8932-D225C04B6F45}"/>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 carried out a great policy experiment of deregulation, removing government controls across many industries.</a:t>
              </a:r>
            </a:p>
          </p:txBody>
        </p:sp>
      </p:grpSp>
      <p:sp>
        <p:nvSpPr>
          <p:cNvPr id="13" name="Rectangle 12">
            <a:extLst>
              <a:ext uri="{FF2B5EF4-FFF2-40B4-BE49-F238E27FC236}">
                <a16:creationId xmlns:a16="http://schemas.microsoft.com/office/drawing/2014/main" id="{1B974C87-DAB7-4D95-9D8C-2C6339B9A0F1}"/>
              </a:ext>
            </a:extLst>
          </p:cNvPr>
          <p:cNvSpPr/>
          <p:nvPr/>
        </p:nvSpPr>
        <p:spPr>
          <a:xfrm>
            <a:off x="4311110" y="3546110"/>
            <a:ext cx="3569778" cy="91439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Deregulation</a:t>
            </a:r>
          </a:p>
        </p:txBody>
      </p:sp>
      <p:cxnSp>
        <p:nvCxnSpPr>
          <p:cNvPr id="15" name="Straight Connector 14">
            <a:extLst>
              <a:ext uri="{FF2B5EF4-FFF2-40B4-BE49-F238E27FC236}">
                <a16:creationId xmlns:a16="http://schemas.microsoft.com/office/drawing/2014/main" id="{1730400E-A0A5-459C-9F40-2587FA889BA9}"/>
              </a:ext>
            </a:extLst>
          </p:cNvPr>
          <p:cNvCxnSpPr>
            <a:cxnSpLocks/>
          </p:cNvCxnSpPr>
          <p:nvPr/>
        </p:nvCxnSpPr>
        <p:spPr>
          <a:xfrm flipH="1">
            <a:off x="4641742" y="3709665"/>
            <a:ext cx="41327" cy="2276072"/>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5856A9A3-0F40-4E12-81E7-6F417BF3B026}"/>
              </a:ext>
            </a:extLst>
          </p:cNvPr>
          <p:cNvSpPr/>
          <p:nvPr/>
        </p:nvSpPr>
        <p:spPr>
          <a:xfrm>
            <a:off x="5297855" y="4658159"/>
            <a:ext cx="2248379" cy="72842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Removing government control over price</a:t>
            </a:r>
          </a:p>
        </p:txBody>
      </p:sp>
      <p:sp>
        <p:nvSpPr>
          <p:cNvPr id="24" name="Rectangle 23">
            <a:extLst>
              <a:ext uri="{FF2B5EF4-FFF2-40B4-BE49-F238E27FC236}">
                <a16:creationId xmlns:a16="http://schemas.microsoft.com/office/drawing/2014/main" id="{7094892C-CC72-4D08-97D9-B46CD39ABC76}"/>
              </a:ext>
            </a:extLst>
          </p:cNvPr>
          <p:cNvSpPr/>
          <p:nvPr/>
        </p:nvSpPr>
        <p:spPr>
          <a:xfrm>
            <a:off x="5297855" y="5584232"/>
            <a:ext cx="2248379" cy="72842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Removing government control over quantity produced</a:t>
            </a:r>
          </a:p>
        </p:txBody>
      </p:sp>
      <p:cxnSp>
        <p:nvCxnSpPr>
          <p:cNvPr id="25" name="Straight Connector 24">
            <a:extLst>
              <a:ext uri="{FF2B5EF4-FFF2-40B4-BE49-F238E27FC236}">
                <a16:creationId xmlns:a16="http://schemas.microsoft.com/office/drawing/2014/main" id="{7F76A779-9E57-4C6C-8571-EAD70DEBA6B9}"/>
              </a:ext>
            </a:extLst>
          </p:cNvPr>
          <p:cNvCxnSpPr>
            <a:cxnSpLocks/>
            <a:endCxn id="23" idx="1"/>
          </p:cNvCxnSpPr>
          <p:nvPr/>
        </p:nvCxnSpPr>
        <p:spPr>
          <a:xfrm>
            <a:off x="4662405" y="5022369"/>
            <a:ext cx="635450" cy="1"/>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BB6677E-9693-4441-9D65-BD3C688633B7}"/>
              </a:ext>
            </a:extLst>
          </p:cNvPr>
          <p:cNvCxnSpPr/>
          <p:nvPr/>
        </p:nvCxnSpPr>
        <p:spPr>
          <a:xfrm>
            <a:off x="4641742" y="5985737"/>
            <a:ext cx="635451" cy="1"/>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884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Regulatory Capture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364EDC92-042D-494A-8300-1FB815B1EAE5}"/>
              </a:ext>
            </a:extLst>
          </p:cNvPr>
          <p:cNvGrpSpPr/>
          <p:nvPr/>
        </p:nvGrpSpPr>
        <p:grpSpPr>
          <a:xfrm>
            <a:off x="2066922" y="1580912"/>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00350424-CEC3-4222-A131-FA22DCBFE9A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DD92D1B8-3E05-4F3E-A9B8-E1D4D7979126}"/>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difficulty with government price regulation is what economists call </a:t>
              </a:r>
              <a:r>
                <a:rPr lang="en-US" sz="2000" b="1" dirty="0">
                  <a:solidFill>
                    <a:schemeClr val="bg1"/>
                  </a:solidFill>
                </a:rPr>
                <a:t>regulatory capture.</a:t>
              </a:r>
            </a:p>
          </p:txBody>
        </p:sp>
      </p:grpSp>
      <p:grpSp>
        <p:nvGrpSpPr>
          <p:cNvPr id="23" name="Group 22">
            <a:extLst>
              <a:ext uri="{FF2B5EF4-FFF2-40B4-BE49-F238E27FC236}">
                <a16:creationId xmlns:a16="http://schemas.microsoft.com/office/drawing/2014/main" id="{9A8AD82B-B388-4F6B-8F5F-3D88752A73FB}"/>
              </a:ext>
            </a:extLst>
          </p:cNvPr>
          <p:cNvGrpSpPr/>
          <p:nvPr/>
        </p:nvGrpSpPr>
        <p:grpSpPr>
          <a:xfrm>
            <a:off x="2066922" y="2504956"/>
            <a:ext cx="8058154" cy="806935"/>
            <a:chOff x="542923" y="1736761"/>
            <a:chExt cx="8058154" cy="806935"/>
          </a:xfrm>
          <a:solidFill>
            <a:srgbClr val="627981"/>
          </a:solidFill>
        </p:grpSpPr>
        <p:sp>
          <p:nvSpPr>
            <p:cNvPr id="24" name="Rectangle 23">
              <a:extLst>
                <a:ext uri="{FF2B5EF4-FFF2-40B4-BE49-F238E27FC236}">
                  <a16:creationId xmlns:a16="http://schemas.microsoft.com/office/drawing/2014/main" id="{DFD742A9-E0F8-4A7B-A9F2-B2C15A68369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97259D1D-6F0A-4EA6-9285-C5626B37E67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occurs when firms that are supposedly regulated end up playing a large role in setting the regulations that they will follow.</a:t>
              </a:r>
            </a:p>
          </p:txBody>
        </p:sp>
      </p:grpSp>
    </p:spTree>
    <p:extLst>
      <p:ext uri="{BB962C8B-B14F-4D97-AF65-F5344CB8AC3E}">
        <p14:creationId xmlns:p14="http://schemas.microsoft.com/office/powerpoint/2010/main" val="1997107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Regulatory Capture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364EDC92-042D-494A-8300-1FB815B1EAE5}"/>
              </a:ext>
            </a:extLst>
          </p:cNvPr>
          <p:cNvGrpSpPr/>
          <p:nvPr/>
        </p:nvGrpSpPr>
        <p:grpSpPr>
          <a:xfrm>
            <a:off x="2066923" y="4466002"/>
            <a:ext cx="8058154" cy="1657317"/>
            <a:chOff x="542923" y="1736761"/>
            <a:chExt cx="8058154" cy="1657317"/>
          </a:xfrm>
          <a:solidFill>
            <a:srgbClr val="627981"/>
          </a:solidFill>
        </p:grpSpPr>
        <p:sp>
          <p:nvSpPr>
            <p:cNvPr id="21" name="Rectangle 20">
              <a:extLst>
                <a:ext uri="{FF2B5EF4-FFF2-40B4-BE49-F238E27FC236}">
                  <a16:creationId xmlns:a16="http://schemas.microsoft.com/office/drawing/2014/main" id="{00350424-CEC3-4222-A131-FA22DCBFE9AE}"/>
                </a:ext>
              </a:extLst>
            </p:cNvPr>
            <p:cNvSpPr/>
            <p:nvPr/>
          </p:nvSpPr>
          <p:spPr>
            <a:xfrm>
              <a:off x="542923" y="1736761"/>
              <a:ext cx="8058154" cy="16573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2" name="TextBox 21">
              <a:extLst>
                <a:ext uri="{FF2B5EF4-FFF2-40B4-BE49-F238E27FC236}">
                  <a16:creationId xmlns:a16="http://schemas.microsoft.com/office/drawing/2014/main" id="{DD92D1B8-3E05-4F3E-A9B8-E1D4D7979126}"/>
                </a:ext>
              </a:extLst>
            </p:cNvPr>
            <p:cNvSpPr txBox="1"/>
            <p:nvPr/>
          </p:nvSpPr>
          <p:spPr>
            <a:xfrm>
              <a:off x="637519" y="1762862"/>
              <a:ext cx="7807571" cy="1631216"/>
            </a:xfrm>
            <a:prstGeom prst="rect">
              <a:avLst/>
            </a:prstGeom>
            <a:grpFill/>
          </p:spPr>
          <p:txBody>
            <a:bodyPr wrap="square" rtlCol="0">
              <a:spAutoFit/>
            </a:bodyPr>
            <a:lstStyle/>
            <a:p>
              <a:pPr algn="ctr"/>
              <a:r>
                <a:rPr lang="en-US" sz="2000" dirty="0">
                  <a:solidFill>
                    <a:schemeClr val="bg1"/>
                  </a:solidFill>
                </a:rPr>
                <a:t>When the airline industry was regulated, for example, it suggested appointees to the regulatory board, sent lobbyists to argue with the board, provided most of the information on which the board made decisions, and offered well-paid jobs to at least some of the people leaving the board.</a:t>
              </a:r>
              <a:endParaRPr lang="en-US" sz="2000" b="1" dirty="0">
                <a:solidFill>
                  <a:schemeClr val="bg1"/>
                </a:solidFill>
              </a:endParaRPr>
            </a:p>
          </p:txBody>
        </p:sp>
      </p:grpSp>
      <p:pic>
        <p:nvPicPr>
          <p:cNvPr id="3" name="Picture 2" descr="A picture containing of people walking through an airport">
            <a:extLst>
              <a:ext uri="{FF2B5EF4-FFF2-40B4-BE49-F238E27FC236}">
                <a16:creationId xmlns:a16="http://schemas.microsoft.com/office/drawing/2014/main" id="{9D9D3786-4F72-407E-AF85-C80280EE95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6262" y="1444086"/>
            <a:ext cx="6579476" cy="2774731"/>
          </a:xfrm>
          <a:prstGeom prst="rect">
            <a:avLst/>
          </a:prstGeom>
        </p:spPr>
      </p:pic>
    </p:spTree>
    <p:extLst>
      <p:ext uri="{BB962C8B-B14F-4D97-AF65-F5344CB8AC3E}">
        <p14:creationId xmlns:p14="http://schemas.microsoft.com/office/powerpoint/2010/main" val="395954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Regulatory Capture: Results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759554CC-AE1A-48B7-B195-8DDB1506C8B1}"/>
              </a:ext>
            </a:extLst>
          </p:cNvPr>
          <p:cNvGrpSpPr/>
          <p:nvPr/>
        </p:nvGrpSpPr>
        <p:grpSpPr>
          <a:xfrm>
            <a:off x="2066922" y="1580912"/>
            <a:ext cx="8058154" cy="806935"/>
            <a:chOff x="542923" y="1736761"/>
            <a:chExt cx="8058154" cy="806935"/>
          </a:xfrm>
          <a:solidFill>
            <a:srgbClr val="627981"/>
          </a:solidFill>
        </p:grpSpPr>
        <p:sp>
          <p:nvSpPr>
            <p:cNvPr id="27" name="Rectangle 26">
              <a:extLst>
                <a:ext uri="{FF2B5EF4-FFF2-40B4-BE49-F238E27FC236}">
                  <a16:creationId xmlns:a16="http://schemas.microsoft.com/office/drawing/2014/main" id="{123405D1-74D1-4E53-BEC8-B199688C0C6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8" name="TextBox 27">
              <a:extLst>
                <a:ext uri="{FF2B5EF4-FFF2-40B4-BE49-F238E27FC236}">
                  <a16:creationId xmlns:a16="http://schemas.microsoft.com/office/drawing/2014/main" id="{2B546670-1253-4EF3-98A4-5E4E74B7202F}"/>
                </a:ext>
              </a:extLst>
            </p:cNvPr>
            <p:cNvSpPr txBox="1"/>
            <p:nvPr/>
          </p:nvSpPr>
          <p:spPr>
            <a:xfrm>
              <a:off x="542923" y="1920769"/>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 It is easy for regulators to poorly represent consumers.</a:t>
              </a:r>
            </a:p>
          </p:txBody>
        </p:sp>
      </p:grpSp>
      <p:grpSp>
        <p:nvGrpSpPr>
          <p:cNvPr id="29" name="Group 28">
            <a:extLst>
              <a:ext uri="{FF2B5EF4-FFF2-40B4-BE49-F238E27FC236}">
                <a16:creationId xmlns:a16="http://schemas.microsoft.com/office/drawing/2014/main" id="{91AC37F8-11F0-440A-9601-C4A6FAED6FFD}"/>
              </a:ext>
            </a:extLst>
          </p:cNvPr>
          <p:cNvGrpSpPr/>
          <p:nvPr/>
        </p:nvGrpSpPr>
        <p:grpSpPr>
          <a:xfrm>
            <a:off x="2066922" y="2504956"/>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B6C8B956-92A2-46E6-A1FE-FDECA9E8B5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044F2C22-734E-468D-8D3F-6E64DF0444D2}"/>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result of regulatory capture is that government price regulation can often become a way for existing competitors to work together.</a:t>
              </a:r>
            </a:p>
          </p:txBody>
        </p:sp>
      </p:grpSp>
      <p:grpSp>
        <p:nvGrpSpPr>
          <p:cNvPr id="32" name="Group 31">
            <a:extLst>
              <a:ext uri="{FF2B5EF4-FFF2-40B4-BE49-F238E27FC236}">
                <a16:creationId xmlns:a16="http://schemas.microsoft.com/office/drawing/2014/main" id="{92702CF2-35B9-4EE9-B9A9-02900E6537D2}"/>
              </a:ext>
            </a:extLst>
          </p:cNvPr>
          <p:cNvGrpSpPr/>
          <p:nvPr/>
        </p:nvGrpSpPr>
        <p:grpSpPr>
          <a:xfrm>
            <a:off x="2066922" y="3429000"/>
            <a:ext cx="8058154" cy="806935"/>
            <a:chOff x="542923" y="1736761"/>
            <a:chExt cx="8058154" cy="806935"/>
          </a:xfrm>
          <a:solidFill>
            <a:srgbClr val="627981"/>
          </a:solidFill>
        </p:grpSpPr>
        <p:sp>
          <p:nvSpPr>
            <p:cNvPr id="33" name="Rectangle 32">
              <a:extLst>
                <a:ext uri="{FF2B5EF4-FFF2-40B4-BE49-F238E27FC236}">
                  <a16:creationId xmlns:a16="http://schemas.microsoft.com/office/drawing/2014/main" id="{48BD002C-109B-46BE-A602-34A6F57961D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1AD094D5-C24F-48B1-A733-3885A663956F}"/>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Competitors may reduce output, keep prices high, and limit competition.</a:t>
              </a:r>
            </a:p>
          </p:txBody>
        </p:sp>
      </p:grpSp>
    </p:spTree>
    <p:extLst>
      <p:ext uri="{BB962C8B-B14F-4D97-AF65-F5344CB8AC3E}">
        <p14:creationId xmlns:p14="http://schemas.microsoft.com/office/powerpoint/2010/main" val="4190631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Effects of Deregulation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9576173B-A3DC-4279-A310-18547C203BE3}"/>
              </a:ext>
            </a:extLst>
          </p:cNvPr>
          <p:cNvGrpSpPr/>
          <p:nvPr/>
        </p:nvGrpSpPr>
        <p:grpSpPr>
          <a:xfrm>
            <a:off x="2066922" y="1580912"/>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23FE104F-E1CB-4CAD-A74D-F52CBDEC749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7B213BB6-448A-4898-83DF-F7030C0F7867}"/>
                </a:ext>
              </a:extLst>
            </p:cNvPr>
            <p:cNvSpPr txBox="1"/>
            <p:nvPr/>
          </p:nvSpPr>
          <p:spPr>
            <a:xfrm>
              <a:off x="54292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Deregulation, both of airlines and of other industries, has its negatives. </a:t>
              </a:r>
            </a:p>
          </p:txBody>
        </p:sp>
      </p:grpSp>
      <p:grpSp>
        <p:nvGrpSpPr>
          <p:cNvPr id="20" name="Group 19">
            <a:extLst>
              <a:ext uri="{FF2B5EF4-FFF2-40B4-BE49-F238E27FC236}">
                <a16:creationId xmlns:a16="http://schemas.microsoft.com/office/drawing/2014/main" id="{011A3715-318C-49A4-9F32-12CCADAF77F9}"/>
              </a:ext>
            </a:extLst>
          </p:cNvPr>
          <p:cNvGrpSpPr/>
          <p:nvPr/>
        </p:nvGrpSpPr>
        <p:grpSpPr>
          <a:xfrm>
            <a:off x="2066921" y="2504956"/>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EAEE5B51-525D-4B1F-89FF-7CBEB917D7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8CEE1275-6DF2-4C97-A8AA-4E97172C6476}"/>
                </a:ext>
              </a:extLst>
            </p:cNvPr>
            <p:cNvSpPr txBox="1"/>
            <p:nvPr/>
          </p:nvSpPr>
          <p:spPr>
            <a:xfrm>
              <a:off x="542922" y="1915061"/>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greater pressure of competition leads to entry and exit.</a:t>
              </a:r>
            </a:p>
          </p:txBody>
        </p:sp>
      </p:grpSp>
      <p:grpSp>
        <p:nvGrpSpPr>
          <p:cNvPr id="24" name="Group 23">
            <a:extLst>
              <a:ext uri="{FF2B5EF4-FFF2-40B4-BE49-F238E27FC236}">
                <a16:creationId xmlns:a16="http://schemas.microsoft.com/office/drawing/2014/main" id="{FF5293DE-CA52-4D11-AA52-3D7A42CA31CD}"/>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624FFCC9-31AE-487B-88A7-CC026071B92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57FD110F-B219-40DB-BB65-321F16399D7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firms go bankrupt or contract substantially in size, they lay off workers who must find other jobs.</a:t>
              </a:r>
            </a:p>
          </p:txBody>
        </p:sp>
      </p:grpSp>
    </p:spTree>
    <p:extLst>
      <p:ext uri="{BB962C8B-B14F-4D97-AF65-F5344CB8AC3E}">
        <p14:creationId xmlns:p14="http://schemas.microsoft.com/office/powerpoint/2010/main" val="1806453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Sarbanes-Oxley Act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BA8BBF9-BC55-47F6-A48E-E1A99FE05CDD}"/>
              </a:ext>
            </a:extLst>
          </p:cNvPr>
          <p:cNvGrpSpPr/>
          <p:nvPr/>
        </p:nvGrpSpPr>
        <p:grpSpPr>
          <a:xfrm>
            <a:off x="2066922" y="1580912"/>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D911DD68-66CC-482F-9385-5C8820692F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3D41A34E-F3BB-4483-8F6B-166DDD63C71D}"/>
                </a:ext>
              </a:extLst>
            </p:cNvPr>
            <p:cNvSpPr txBox="1"/>
            <p:nvPr/>
          </p:nvSpPr>
          <p:spPr>
            <a:xfrm>
              <a:off x="54292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Major accounting scandals involving prominent corporations such as Enron and Tyco International led to the </a:t>
              </a:r>
              <a:r>
                <a:rPr lang="en-US" sz="2000" b="1" dirty="0">
                  <a:solidFill>
                    <a:schemeClr val="bg1"/>
                  </a:solidFill>
                </a:rPr>
                <a:t>Sarbanes-Oxley Act</a:t>
              </a:r>
              <a:r>
                <a:rPr lang="en-US" sz="2000" dirty="0">
                  <a:solidFill>
                    <a:schemeClr val="bg1"/>
                  </a:solidFill>
                </a:rPr>
                <a:t> in 2002. </a:t>
              </a:r>
            </a:p>
          </p:txBody>
        </p:sp>
      </p:grpSp>
      <p:grpSp>
        <p:nvGrpSpPr>
          <p:cNvPr id="18" name="Group 17">
            <a:extLst>
              <a:ext uri="{FF2B5EF4-FFF2-40B4-BE49-F238E27FC236}">
                <a16:creationId xmlns:a16="http://schemas.microsoft.com/office/drawing/2014/main" id="{767A317F-FD59-4B47-BCF8-63B12BC6DA94}"/>
              </a:ext>
            </a:extLst>
          </p:cNvPr>
          <p:cNvGrpSpPr/>
          <p:nvPr/>
        </p:nvGrpSpPr>
        <p:grpSpPr>
          <a:xfrm>
            <a:off x="2066921" y="2504956"/>
            <a:ext cx="8058155" cy="1041154"/>
            <a:chOff x="542922" y="1736761"/>
            <a:chExt cx="8058155" cy="1041154"/>
          </a:xfrm>
          <a:solidFill>
            <a:srgbClr val="627981"/>
          </a:solidFill>
        </p:grpSpPr>
        <p:sp>
          <p:nvSpPr>
            <p:cNvPr id="19" name="Rectangle 18">
              <a:extLst>
                <a:ext uri="{FF2B5EF4-FFF2-40B4-BE49-F238E27FC236}">
                  <a16:creationId xmlns:a16="http://schemas.microsoft.com/office/drawing/2014/main" id="{08E3D03F-45E3-4486-B2D5-6A59485B7869}"/>
                </a:ext>
              </a:extLst>
            </p:cNvPr>
            <p:cNvSpPr/>
            <p:nvPr/>
          </p:nvSpPr>
          <p:spPr>
            <a:xfrm>
              <a:off x="542923" y="1736761"/>
              <a:ext cx="8058154" cy="10411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9F11A543-CEBD-46BB-B31B-E9E220FD4896}"/>
                </a:ext>
              </a:extLst>
            </p:cNvPr>
            <p:cNvSpPr txBox="1"/>
            <p:nvPr/>
          </p:nvSpPr>
          <p:spPr>
            <a:xfrm>
              <a:off x="542922" y="1762252"/>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government designed Sarbanes-Oxley to increase confidence in financial information provided by public corporations to protect investors from accounting fraud.</a:t>
              </a:r>
            </a:p>
          </p:txBody>
        </p:sp>
      </p:grpSp>
    </p:spTree>
    <p:extLst>
      <p:ext uri="{BB962C8B-B14F-4D97-AF65-F5344CB8AC3E}">
        <p14:creationId xmlns:p14="http://schemas.microsoft.com/office/powerpoint/2010/main" val="1336995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Great Recession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C1556D37-0C89-43EC-8112-6FADAAAC818B}"/>
              </a:ext>
            </a:extLst>
          </p:cNvPr>
          <p:cNvGrpSpPr/>
          <p:nvPr/>
        </p:nvGrpSpPr>
        <p:grpSpPr>
          <a:xfrm>
            <a:off x="2066922" y="1580912"/>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19846B51-0D21-4439-BF9D-0934C9094D4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52E39D8C-1CEA-4D24-A08D-98578B7EE79B}"/>
                </a:ext>
              </a:extLst>
            </p:cNvPr>
            <p:cNvSpPr txBox="1"/>
            <p:nvPr/>
          </p:nvSpPr>
          <p:spPr>
            <a:xfrm>
              <a:off x="54292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Great Recession, which began in late 2007, was caused at least in part by a global financial crisis, which began in the United States.</a:t>
              </a:r>
            </a:p>
          </p:txBody>
        </p:sp>
      </p:grpSp>
      <p:grpSp>
        <p:nvGrpSpPr>
          <p:cNvPr id="14" name="Group 13">
            <a:extLst>
              <a:ext uri="{FF2B5EF4-FFF2-40B4-BE49-F238E27FC236}">
                <a16:creationId xmlns:a16="http://schemas.microsoft.com/office/drawing/2014/main" id="{3486C953-ABE9-468D-A3CB-2EF564FE032F}"/>
              </a:ext>
            </a:extLst>
          </p:cNvPr>
          <p:cNvGrpSpPr/>
          <p:nvPr/>
        </p:nvGrpSpPr>
        <p:grpSpPr>
          <a:xfrm>
            <a:off x="2066921" y="2504956"/>
            <a:ext cx="8058155" cy="806935"/>
            <a:chOff x="542922" y="1736761"/>
            <a:chExt cx="8058155" cy="806935"/>
          </a:xfrm>
          <a:solidFill>
            <a:srgbClr val="627981"/>
          </a:solidFill>
        </p:grpSpPr>
        <p:sp>
          <p:nvSpPr>
            <p:cNvPr id="15" name="Rectangle 14">
              <a:extLst>
                <a:ext uri="{FF2B5EF4-FFF2-40B4-BE49-F238E27FC236}">
                  <a16:creationId xmlns:a16="http://schemas.microsoft.com/office/drawing/2014/main" id="{C3A97EDD-9982-4FB5-8DD8-25DA4E76CC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941594FA-2ACA-4F02-9800-D18B288AEDCA}"/>
                </a:ext>
              </a:extLst>
            </p:cNvPr>
            <p:cNvSpPr txBox="1"/>
            <p:nvPr/>
          </p:nvSpPr>
          <p:spPr>
            <a:xfrm>
              <a:off x="542922" y="176225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key component of the crisis was the creation and subsequent failure of several types of financial assets, like CMOs and CDSs.</a:t>
              </a:r>
            </a:p>
          </p:txBody>
        </p:sp>
      </p:grpSp>
      <p:grpSp>
        <p:nvGrpSpPr>
          <p:cNvPr id="17" name="Group 16">
            <a:extLst>
              <a:ext uri="{FF2B5EF4-FFF2-40B4-BE49-F238E27FC236}">
                <a16:creationId xmlns:a16="http://schemas.microsoft.com/office/drawing/2014/main" id="{0EC4CD9F-07FD-4061-B143-55CF73549D98}"/>
              </a:ext>
            </a:extLst>
          </p:cNvPr>
          <p:cNvGrpSpPr/>
          <p:nvPr/>
        </p:nvGrpSpPr>
        <p:grpSpPr>
          <a:xfrm>
            <a:off x="2066920" y="3454491"/>
            <a:ext cx="8058156" cy="806935"/>
            <a:chOff x="542921" y="1736761"/>
            <a:chExt cx="8058156" cy="806935"/>
          </a:xfrm>
          <a:solidFill>
            <a:srgbClr val="627981"/>
          </a:solidFill>
        </p:grpSpPr>
        <p:sp>
          <p:nvSpPr>
            <p:cNvPr id="18" name="Rectangle 17">
              <a:extLst>
                <a:ext uri="{FF2B5EF4-FFF2-40B4-BE49-F238E27FC236}">
                  <a16:creationId xmlns:a16="http://schemas.microsoft.com/office/drawing/2014/main" id="{E734F3FF-FE5E-48BF-999F-9A157282264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0A919FD8-B10F-4741-9068-A0ADD48F02DB}"/>
                </a:ext>
              </a:extLst>
            </p:cNvPr>
            <p:cNvSpPr txBox="1"/>
            <p:nvPr/>
          </p:nvSpPr>
          <p:spPr>
            <a:xfrm>
              <a:off x="542921" y="179565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Collateralized mortgage obligations (CMOs) are a type of mortgage-backed security.</a:t>
              </a:r>
            </a:p>
          </p:txBody>
        </p:sp>
      </p:grpSp>
      <p:grpSp>
        <p:nvGrpSpPr>
          <p:cNvPr id="20" name="Group 19">
            <a:extLst>
              <a:ext uri="{FF2B5EF4-FFF2-40B4-BE49-F238E27FC236}">
                <a16:creationId xmlns:a16="http://schemas.microsoft.com/office/drawing/2014/main" id="{6EF00D79-013C-42EE-AA2D-3029E82957B6}"/>
              </a:ext>
            </a:extLst>
          </p:cNvPr>
          <p:cNvGrpSpPr/>
          <p:nvPr/>
        </p:nvGrpSpPr>
        <p:grpSpPr>
          <a:xfrm>
            <a:off x="2066921" y="4359851"/>
            <a:ext cx="8058156" cy="806935"/>
            <a:chOff x="542921" y="1736761"/>
            <a:chExt cx="8058156" cy="806935"/>
          </a:xfrm>
          <a:solidFill>
            <a:srgbClr val="627981"/>
          </a:solidFill>
        </p:grpSpPr>
        <p:sp>
          <p:nvSpPr>
            <p:cNvPr id="21" name="Rectangle 20">
              <a:extLst>
                <a:ext uri="{FF2B5EF4-FFF2-40B4-BE49-F238E27FC236}">
                  <a16:creationId xmlns:a16="http://schemas.microsoft.com/office/drawing/2014/main" id="{A849C4D4-0B7C-4FC0-A8C7-E27A8BED596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DC0F5F53-96C2-41DC-AED9-5CDBD72CFD03}"/>
                </a:ext>
              </a:extLst>
            </p:cNvPr>
            <p:cNvSpPr txBox="1"/>
            <p:nvPr/>
          </p:nvSpPr>
          <p:spPr>
            <a:xfrm>
              <a:off x="542921" y="179565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Credit default swaps (CDSs) are insurance contracts on assets like CMOs that provide payoff even if the holder does not own the CMO.</a:t>
              </a:r>
            </a:p>
          </p:txBody>
        </p:sp>
      </p:grpSp>
    </p:spTree>
    <p:extLst>
      <p:ext uri="{BB962C8B-B14F-4D97-AF65-F5344CB8AC3E}">
        <p14:creationId xmlns:p14="http://schemas.microsoft.com/office/powerpoint/2010/main" val="3024257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1436</Words>
  <Application>Microsoft Office PowerPoint</Application>
  <PresentationFormat>Widescreen</PresentationFormat>
  <Paragraphs>104</Paragraphs>
  <Slides>15</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37</cp:revision>
  <dcterms:created xsi:type="dcterms:W3CDTF">2017-06-16T13:06:21Z</dcterms:created>
  <dcterms:modified xsi:type="dcterms:W3CDTF">2023-08-03T17:46:28Z</dcterms:modified>
</cp:coreProperties>
</file>