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89" r:id="rId5"/>
    <p:sldId id="307" r:id="rId6"/>
    <p:sldId id="291" r:id="rId7"/>
    <p:sldId id="368" r:id="rId8"/>
    <p:sldId id="364"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“The Tradeoff Between Economic Output and Environmental Protection,” we’ll look at how decisions involving the two are analyzed.</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72510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environmental protection involves an opportunity cost of less economic output. No matter what their preferences, all societies should wish to avoid choices not on the PPF, which are productively inefficient. Efficiency requires that the choice be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society has to use its own values to decide where they want to fall on the PPF. At one extreme, a country with a low per capita GDP may value economic output higher in order to produce nutrition, health and shelter for their people. Others may fall on the other extreme, placing importance on environmental protection rather than economic output. For economists, it doesn’t matter where a country falls on the PPF. However, falling below the PPF is inefficient and undesirable. Falling outside the PPF is unattainable.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with low per capita gross domestic product (GDP), place a greater emphasis on economic output. Placing emphasis on GDP helps to produce nutrition, shelter, health, education, and desirable consumer goods. </a:t>
            </a:r>
            <a:r>
              <a:rPr lang="en-US" sz="1200" dirty="0">
                <a:solidFill>
                  <a:schemeClr val="bg1"/>
                </a:solidFill>
              </a:rPr>
              <a:t>Countries with higher income levels may be willing to place a relatively greater emphasis on environmental protection since a greater share of people have access to the basic necessities of life.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022048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goal should be productive efficiency, where your country falls on the PPF, instead of below it. However, each country will have to decide their own allocative efficiency, or the choice of where they will fall on the PPF between economic output and environmental protection.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know that choices inside a PPF are inefficient, yet some countries looking at the tradeoff between economic output and environmental protection might operate at such a point. What types of countries are more likely to operate inside the PPF?</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137501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Tradeoff between Economic Output </a:t>
            </a:r>
            <a:r>
              <a:rPr lang="en-US" sz="5400">
                <a:solidFill>
                  <a:prstClr val="black">
                    <a:lumMod val="75000"/>
                    <a:lumOff val="25000"/>
                  </a:prstClr>
                </a:solidFill>
                <a:latin typeface="Century Gothic" panose="020B0502020202020204" pitchFamily="34" charset="0"/>
              </a:rPr>
              <a:t>and Environmental </a:t>
            </a:r>
            <a:r>
              <a:rPr lang="en-US" sz="5400" dirty="0">
                <a:solidFill>
                  <a:prstClr val="black">
                    <a:lumMod val="75000"/>
                    <a:lumOff val="25000"/>
                  </a:prstClr>
                </a:solidFill>
                <a:latin typeface="Century Gothic" panose="020B0502020202020204" pitchFamily="34" charset="0"/>
              </a:rPr>
              <a:t>Protection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Possibility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downward-sloping production possibility frontier that shows a trade-off between economic output and environmental protection.">
            <a:extLst>
              <a:ext uri="{FF2B5EF4-FFF2-40B4-BE49-F238E27FC236}">
                <a16:creationId xmlns:a16="http://schemas.microsoft.com/office/drawing/2014/main" id="{08714FB3-5D6B-4922-9AE2-CB3AE4302B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5280" y="1623853"/>
            <a:ext cx="5490507" cy="489570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112F7D8D-10B5-43F5-95B9-B37D72D36AE2}"/>
              </a:ext>
            </a:extLst>
          </p:cNvPr>
          <p:cNvGrpSpPr/>
          <p:nvPr/>
        </p:nvGrpSpPr>
        <p:grpSpPr>
          <a:xfrm>
            <a:off x="1524001" y="1623853"/>
            <a:ext cx="4029079" cy="1371724"/>
            <a:chOff x="542922" y="1736761"/>
            <a:chExt cx="8058155" cy="1041764"/>
          </a:xfrm>
          <a:solidFill>
            <a:srgbClr val="627981"/>
          </a:solidFill>
        </p:grpSpPr>
        <p:sp>
          <p:nvSpPr>
            <p:cNvPr id="8" name="Rectangle 7">
              <a:extLst>
                <a:ext uri="{FF2B5EF4-FFF2-40B4-BE49-F238E27FC236}">
                  <a16:creationId xmlns:a16="http://schemas.microsoft.com/office/drawing/2014/main" id="{6763180B-A266-4936-94F1-C2AEAAF83E32}"/>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9DE0267E-8219-406A-B88B-DC26D836FD95}"/>
                </a:ext>
              </a:extLst>
            </p:cNvPr>
            <p:cNvSpPr txBox="1"/>
            <p:nvPr/>
          </p:nvSpPr>
          <p:spPr>
            <a:xfrm>
              <a:off x="542922" y="1745949"/>
              <a:ext cx="7807571" cy="10050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environmental protection involves an opportunity cost of less economic output.</a:t>
              </a:r>
            </a:p>
          </p:txBody>
        </p:sp>
      </p:grpSp>
      <p:grpSp>
        <p:nvGrpSpPr>
          <p:cNvPr id="10" name="Group 9">
            <a:extLst>
              <a:ext uri="{FF2B5EF4-FFF2-40B4-BE49-F238E27FC236}">
                <a16:creationId xmlns:a16="http://schemas.microsoft.com/office/drawing/2014/main" id="{67565E6E-9B05-4AC4-8B9F-FE19248F07AE}"/>
              </a:ext>
            </a:extLst>
          </p:cNvPr>
          <p:cNvGrpSpPr/>
          <p:nvPr/>
        </p:nvGrpSpPr>
        <p:grpSpPr>
          <a:xfrm>
            <a:off x="1524001" y="3094534"/>
            <a:ext cx="4029079" cy="1643314"/>
            <a:chOff x="542922" y="1736761"/>
            <a:chExt cx="8058155" cy="1248025"/>
          </a:xfrm>
          <a:solidFill>
            <a:srgbClr val="627981"/>
          </a:solidFill>
        </p:grpSpPr>
        <p:sp>
          <p:nvSpPr>
            <p:cNvPr id="11" name="Rectangle 10">
              <a:extLst>
                <a:ext uri="{FF2B5EF4-FFF2-40B4-BE49-F238E27FC236}">
                  <a16:creationId xmlns:a16="http://schemas.microsoft.com/office/drawing/2014/main" id="{D423605B-BCDC-4AE6-8206-AA9B04A1C05C}"/>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84355403-A974-4536-AEFA-3B24B2AD7255}"/>
                </a:ext>
              </a:extLst>
            </p:cNvPr>
            <p:cNvSpPr txBox="1"/>
            <p:nvPr/>
          </p:nvSpPr>
          <p:spPr>
            <a:xfrm>
              <a:off x="542922" y="1745949"/>
              <a:ext cx="7807571" cy="123883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matter what their preferences, all societies should wish to avoid choices not on the </a:t>
              </a:r>
              <a:r>
                <a:rPr lang="en-US" sz="2000" i="1" dirty="0">
                  <a:solidFill>
                    <a:schemeClr val="bg1"/>
                  </a:solidFill>
                </a:rPr>
                <a:t>PPF</a:t>
              </a:r>
              <a:r>
                <a:rPr lang="en-US" sz="2000" dirty="0">
                  <a:solidFill>
                    <a:schemeClr val="bg1"/>
                  </a:solidFill>
                </a:rPr>
                <a:t>, which are productively inefficient.</a:t>
              </a:r>
            </a:p>
          </p:txBody>
        </p:sp>
      </p:grpSp>
      <p:grpSp>
        <p:nvGrpSpPr>
          <p:cNvPr id="13" name="Group 12">
            <a:extLst>
              <a:ext uri="{FF2B5EF4-FFF2-40B4-BE49-F238E27FC236}">
                <a16:creationId xmlns:a16="http://schemas.microsoft.com/office/drawing/2014/main" id="{0D486D82-6C61-4E0B-A1A8-AF7A2526ECF9}"/>
              </a:ext>
            </a:extLst>
          </p:cNvPr>
          <p:cNvGrpSpPr/>
          <p:nvPr/>
        </p:nvGrpSpPr>
        <p:grpSpPr>
          <a:xfrm>
            <a:off x="1524001" y="4843254"/>
            <a:ext cx="4029079" cy="1066153"/>
            <a:chOff x="542922" y="1736761"/>
            <a:chExt cx="8058155" cy="1248025"/>
          </a:xfrm>
          <a:solidFill>
            <a:srgbClr val="627981"/>
          </a:solidFill>
        </p:grpSpPr>
        <p:sp>
          <p:nvSpPr>
            <p:cNvPr id="14" name="Rectangle 13">
              <a:extLst>
                <a:ext uri="{FF2B5EF4-FFF2-40B4-BE49-F238E27FC236}">
                  <a16:creationId xmlns:a16="http://schemas.microsoft.com/office/drawing/2014/main" id="{FAA12B4E-2AFF-45DC-8237-F03D16411AA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EE144557-5675-403E-91E1-1A05A57F1013}"/>
                </a:ext>
              </a:extLst>
            </p:cNvPr>
            <p:cNvSpPr txBox="1"/>
            <p:nvPr/>
          </p:nvSpPr>
          <p:spPr>
            <a:xfrm>
              <a:off x="542922" y="1745949"/>
              <a:ext cx="7807571" cy="77135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Efficiency requires that the choice be on the production possibility frontier.</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A downward sloping production possibility frontier that shows a trade-off between economic output and environmental protection.">
            <a:extLst>
              <a:ext uri="{FF2B5EF4-FFF2-40B4-BE49-F238E27FC236}">
                <a16:creationId xmlns:a16="http://schemas.microsoft.com/office/drawing/2014/main" id="{FAA66410-8B5F-46B4-9A0A-414DAC69C8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8027" y="1492367"/>
            <a:ext cx="5486400" cy="4892040"/>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Spectrum of the PPF</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D47E4DB-003D-436B-894B-D877096D4D72}"/>
              </a:ext>
            </a:extLst>
          </p:cNvPr>
          <p:cNvSpPr txBox="1"/>
          <p:nvPr/>
        </p:nvSpPr>
        <p:spPr>
          <a:xfrm>
            <a:off x="5506066" y="1519977"/>
            <a:ext cx="3903406" cy="722057"/>
          </a:xfrm>
          <a:prstGeom prst="rect">
            <a:avLst/>
          </a:prstGeom>
          <a:noFill/>
        </p:spPr>
        <p:txBody>
          <a:bodyPr wrap="square" rtlCol="0">
            <a:spAutoFit/>
          </a:bodyPr>
          <a:lstStyle/>
          <a:p>
            <a:r>
              <a:rPr lang="en-US" sz="2000" dirty="0"/>
              <a:t>country with high economic output and low environmental protection</a:t>
            </a:r>
          </a:p>
        </p:txBody>
      </p:sp>
      <p:sp>
        <p:nvSpPr>
          <p:cNvPr id="7" name="TextBox 6">
            <a:extLst>
              <a:ext uri="{FF2B5EF4-FFF2-40B4-BE49-F238E27FC236}">
                <a16:creationId xmlns:a16="http://schemas.microsoft.com/office/drawing/2014/main" id="{67F33382-9C1F-4049-9952-16628F5AED9B}"/>
              </a:ext>
            </a:extLst>
          </p:cNvPr>
          <p:cNvSpPr txBox="1"/>
          <p:nvPr/>
        </p:nvSpPr>
        <p:spPr>
          <a:xfrm>
            <a:off x="9331048" y="2870651"/>
            <a:ext cx="1504386" cy="400110"/>
          </a:xfrm>
          <a:prstGeom prst="rect">
            <a:avLst/>
          </a:prstGeom>
          <a:noFill/>
        </p:spPr>
        <p:txBody>
          <a:bodyPr wrap="none" rtlCol="0">
            <a:spAutoFit/>
          </a:bodyPr>
          <a:lstStyle/>
          <a:p>
            <a:r>
              <a:rPr lang="en-US" sz="2000" dirty="0"/>
              <a:t>unattainable</a:t>
            </a:r>
          </a:p>
        </p:txBody>
      </p:sp>
      <p:sp>
        <p:nvSpPr>
          <p:cNvPr id="8" name="TextBox 7">
            <a:extLst>
              <a:ext uri="{FF2B5EF4-FFF2-40B4-BE49-F238E27FC236}">
                <a16:creationId xmlns:a16="http://schemas.microsoft.com/office/drawing/2014/main" id="{115FA0BB-F1BD-4C9C-8D1D-374D6E21C093}"/>
              </a:ext>
            </a:extLst>
          </p:cNvPr>
          <p:cNvSpPr txBox="1"/>
          <p:nvPr/>
        </p:nvSpPr>
        <p:spPr>
          <a:xfrm>
            <a:off x="8073166" y="4016544"/>
            <a:ext cx="3570281" cy="1015663"/>
          </a:xfrm>
          <a:prstGeom prst="rect">
            <a:avLst/>
          </a:prstGeom>
          <a:noFill/>
        </p:spPr>
        <p:txBody>
          <a:bodyPr wrap="square" rtlCol="0">
            <a:spAutoFit/>
          </a:bodyPr>
          <a:lstStyle/>
          <a:p>
            <a:r>
              <a:rPr lang="en-US" sz="2000" dirty="0"/>
              <a:t>country with low economic output and high environmental protection</a:t>
            </a:r>
          </a:p>
        </p:txBody>
      </p:sp>
      <p:sp>
        <p:nvSpPr>
          <p:cNvPr id="9" name="TextBox 8">
            <a:extLst>
              <a:ext uri="{FF2B5EF4-FFF2-40B4-BE49-F238E27FC236}">
                <a16:creationId xmlns:a16="http://schemas.microsoft.com/office/drawing/2014/main" id="{FAFCC93C-09F3-4B2D-B429-65E88FB159BB}"/>
              </a:ext>
            </a:extLst>
          </p:cNvPr>
          <p:cNvSpPr txBox="1"/>
          <p:nvPr/>
        </p:nvSpPr>
        <p:spPr>
          <a:xfrm>
            <a:off x="4852218" y="4898167"/>
            <a:ext cx="1233928" cy="400110"/>
          </a:xfrm>
          <a:prstGeom prst="rect">
            <a:avLst/>
          </a:prstGeom>
          <a:noFill/>
        </p:spPr>
        <p:txBody>
          <a:bodyPr wrap="none" rtlCol="0">
            <a:spAutoFit/>
          </a:bodyPr>
          <a:lstStyle/>
          <a:p>
            <a:r>
              <a:rPr lang="en-US" sz="2000" dirty="0"/>
              <a:t>inefficient</a:t>
            </a:r>
          </a:p>
        </p:txBody>
      </p:sp>
      <p:cxnSp>
        <p:nvCxnSpPr>
          <p:cNvPr id="6" name="Straight Arrow Connector 5">
            <a:extLst>
              <a:ext uri="{FF2B5EF4-FFF2-40B4-BE49-F238E27FC236}">
                <a16:creationId xmlns:a16="http://schemas.microsoft.com/office/drawing/2014/main" id="{231C2C9E-E812-4098-9F27-FB76E6A63E06}"/>
              </a:ext>
            </a:extLst>
          </p:cNvPr>
          <p:cNvCxnSpPr>
            <a:cxnSpLocks/>
          </p:cNvCxnSpPr>
          <p:nvPr/>
        </p:nvCxnSpPr>
        <p:spPr>
          <a:xfrm flipH="1">
            <a:off x="5012963" y="1759560"/>
            <a:ext cx="493102" cy="46336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D37C715-C3C1-440E-B71B-D23C0AC1CD71}"/>
              </a:ext>
            </a:extLst>
          </p:cNvPr>
          <p:cNvCxnSpPr>
            <a:cxnSpLocks/>
            <a:stCxn id="7" idx="1"/>
          </p:cNvCxnSpPr>
          <p:nvPr/>
        </p:nvCxnSpPr>
        <p:spPr>
          <a:xfrm flipH="1" flipV="1">
            <a:off x="7531510" y="2664344"/>
            <a:ext cx="1799538" cy="40636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0274ACB9-9B11-47F5-8FF8-DF4897ABD2B2}"/>
              </a:ext>
            </a:extLst>
          </p:cNvPr>
          <p:cNvCxnSpPr>
            <a:cxnSpLocks/>
          </p:cNvCxnSpPr>
          <p:nvPr/>
        </p:nvCxnSpPr>
        <p:spPr>
          <a:xfrm flipH="1">
            <a:off x="7734718" y="4249832"/>
            <a:ext cx="338448" cy="74107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4508DE5-4DD0-4A75-8547-50A53BAC37F8}"/>
              </a:ext>
            </a:extLst>
          </p:cNvPr>
          <p:cNvCxnSpPr>
            <a:cxnSpLocks/>
          </p:cNvCxnSpPr>
          <p:nvPr/>
        </p:nvCxnSpPr>
        <p:spPr>
          <a:xfrm flipV="1">
            <a:off x="5469182" y="4502864"/>
            <a:ext cx="626818" cy="46074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GDP vs Environmental Protection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1" y="158091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2" y="179756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low per capita gross domestic product (GDP), place a greater emphasis on economic output.</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Placing emphasis on GDP helps to produce nutrition, shelter, health, education, and desirable consumer goods.</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1061491"/>
            <a:chOff x="542923" y="1736761"/>
            <a:chExt cx="8058154" cy="1061491"/>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10614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higher income levels may be willing to place a relatively greater emphasis on environmental protection since a greater share of people have access to the basic necessities of life.</a:t>
              </a:r>
            </a:p>
          </p:txBody>
        </p:sp>
      </p:grpSp>
    </p:spTree>
    <p:extLst>
      <p:ext uri="{BB962C8B-B14F-4D97-AF65-F5344CB8AC3E}">
        <p14:creationId xmlns:p14="http://schemas.microsoft.com/office/powerpoint/2010/main" val="193743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E6685EEB-7745-420A-9316-F17957A517C1}"/>
              </a:ext>
            </a:extLst>
          </p:cNvPr>
          <p:cNvGrpSpPr/>
          <p:nvPr/>
        </p:nvGrpSpPr>
        <p:grpSpPr>
          <a:xfrm>
            <a:off x="598260" y="3508066"/>
            <a:ext cx="4950072" cy="2806098"/>
            <a:chOff x="823146" y="3004382"/>
            <a:chExt cx="4950072" cy="2806098"/>
          </a:xfrm>
          <a:solidFill>
            <a:srgbClr val="627981"/>
          </a:solidFill>
        </p:grpSpPr>
        <p:sp>
          <p:nvSpPr>
            <p:cNvPr id="6" name="Up Arrow 4">
              <a:extLst>
                <a:ext uri="{FF2B5EF4-FFF2-40B4-BE49-F238E27FC236}">
                  <a16:creationId xmlns:a16="http://schemas.microsoft.com/office/drawing/2014/main" id="{D5374A17-36BA-4E12-A305-CEAFB89F5107}"/>
                </a:ext>
              </a:extLst>
            </p:cNvPr>
            <p:cNvSpPr/>
            <p:nvPr/>
          </p:nvSpPr>
          <p:spPr>
            <a:xfrm>
              <a:off x="2967676" y="4368487"/>
              <a:ext cx="661012" cy="738130"/>
            </a:xfrm>
            <a:prstGeom prst="up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8FF1D81-C7E9-4334-8633-F8519247681A}"/>
                </a:ext>
              </a:extLst>
            </p:cNvPr>
            <p:cNvSpPr/>
            <p:nvPr/>
          </p:nvSpPr>
          <p:spPr>
            <a:xfrm>
              <a:off x="823146" y="3004382"/>
              <a:ext cx="4950072" cy="1093742"/>
            </a:xfrm>
            <a:prstGeom prst="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8" name="Rectangle 7">
              <a:extLst>
                <a:ext uri="{FF2B5EF4-FFF2-40B4-BE49-F238E27FC236}">
                  <a16:creationId xmlns:a16="http://schemas.microsoft.com/office/drawing/2014/main" id="{B0B9BD2F-C5BD-4EBB-8A88-DF66ED235157}"/>
                </a:ext>
              </a:extLst>
            </p:cNvPr>
            <p:cNvSpPr/>
            <p:nvPr/>
          </p:nvSpPr>
          <p:spPr>
            <a:xfrm>
              <a:off x="916421" y="3346703"/>
              <a:ext cx="4763521" cy="400110"/>
            </a:xfrm>
            <a:prstGeom prst="rect">
              <a:avLst/>
            </a:prstGeom>
            <a:grpFill/>
            <a:ln>
              <a:noFill/>
            </a:ln>
          </p:spPr>
          <p:txBody>
            <a:bodyPr wrap="square">
              <a:spAutoFit/>
            </a:bodyPr>
            <a:lstStyle/>
            <a:p>
              <a:pPr algn="ctr"/>
              <a:r>
                <a:rPr lang="en-US" sz="2000" dirty="0">
                  <a:solidFill>
                    <a:schemeClr val="bg1"/>
                  </a:solidFill>
                </a:rPr>
                <a:t>a choice that's on a </a:t>
              </a:r>
              <a:r>
                <a:rPr lang="en-US" sz="2000" i="1" dirty="0">
                  <a:solidFill>
                    <a:schemeClr val="bg1"/>
                  </a:solidFill>
                </a:rPr>
                <a:t>PPF</a:t>
              </a:r>
              <a:r>
                <a:rPr lang="en-US" sz="2000" dirty="0">
                  <a:solidFill>
                    <a:schemeClr val="bg1"/>
                  </a:solidFill>
                </a:rPr>
                <a:t> rather than below it</a:t>
              </a:r>
            </a:p>
          </p:txBody>
        </p:sp>
        <p:sp>
          <p:nvSpPr>
            <p:cNvPr id="9" name="Rectangle 8">
              <a:extLst>
                <a:ext uri="{FF2B5EF4-FFF2-40B4-BE49-F238E27FC236}">
                  <a16:creationId xmlns:a16="http://schemas.microsoft.com/office/drawing/2014/main" id="{5020F2C0-4504-41B0-BBEB-C78B921AEAC0}"/>
                </a:ext>
              </a:extLst>
            </p:cNvPr>
            <p:cNvSpPr/>
            <p:nvPr/>
          </p:nvSpPr>
          <p:spPr>
            <a:xfrm>
              <a:off x="1187161" y="4941362"/>
              <a:ext cx="4267200" cy="869118"/>
            </a:xfrm>
            <a:prstGeom prst="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grpSp>
      <p:sp>
        <p:nvSpPr>
          <p:cNvPr id="10" name="TextBox 9">
            <a:extLst>
              <a:ext uri="{FF2B5EF4-FFF2-40B4-BE49-F238E27FC236}">
                <a16:creationId xmlns:a16="http://schemas.microsoft.com/office/drawing/2014/main" id="{33E66882-1364-4AC8-ABAE-1D1DC09C691B}"/>
              </a:ext>
            </a:extLst>
          </p:cNvPr>
          <p:cNvSpPr txBox="1"/>
          <p:nvPr/>
        </p:nvSpPr>
        <p:spPr>
          <a:xfrm>
            <a:off x="1416649" y="5648689"/>
            <a:ext cx="3313292" cy="461665"/>
          </a:xfrm>
          <a:prstGeom prst="rect">
            <a:avLst/>
          </a:prstGeom>
          <a:noFill/>
        </p:spPr>
        <p:txBody>
          <a:bodyPr wrap="square" rtlCol="0">
            <a:spAutoFit/>
          </a:bodyPr>
          <a:lstStyle/>
          <a:p>
            <a:pPr algn="ctr"/>
            <a:r>
              <a:rPr lang="en-US" sz="2400" dirty="0">
                <a:solidFill>
                  <a:schemeClr val="bg1"/>
                </a:solidFill>
              </a:rPr>
              <a:t>PRODUCTIVE EFFICIENCY</a:t>
            </a:r>
          </a:p>
        </p:txBody>
      </p:sp>
      <p:sp>
        <p:nvSpPr>
          <p:cNvPr id="17" name="Up Arrow 4">
            <a:extLst>
              <a:ext uri="{FF2B5EF4-FFF2-40B4-BE49-F238E27FC236}">
                <a16:creationId xmlns:a16="http://schemas.microsoft.com/office/drawing/2014/main" id="{820BE3EC-617E-4168-A8B6-CC9A7169C3FA}"/>
              </a:ext>
            </a:extLst>
          </p:cNvPr>
          <p:cNvSpPr/>
          <p:nvPr/>
        </p:nvSpPr>
        <p:spPr>
          <a:xfrm>
            <a:off x="8790505" y="4872171"/>
            <a:ext cx="661012" cy="738130"/>
          </a:xfrm>
          <a:prstGeom prst="up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48FAE9B-9E81-4FD8-8D45-B8B691B7AB73}"/>
              </a:ext>
            </a:extLst>
          </p:cNvPr>
          <p:cNvSpPr/>
          <p:nvPr/>
        </p:nvSpPr>
        <p:spPr>
          <a:xfrm>
            <a:off x="6645975" y="3508066"/>
            <a:ext cx="4950072" cy="1093742"/>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9" name="Rectangle 18">
            <a:extLst>
              <a:ext uri="{FF2B5EF4-FFF2-40B4-BE49-F238E27FC236}">
                <a16:creationId xmlns:a16="http://schemas.microsoft.com/office/drawing/2014/main" id="{B9E9DAA5-F838-47F2-9BFB-581AEDC2B97B}"/>
              </a:ext>
            </a:extLst>
          </p:cNvPr>
          <p:cNvSpPr/>
          <p:nvPr/>
        </p:nvSpPr>
        <p:spPr>
          <a:xfrm>
            <a:off x="6832525" y="3739842"/>
            <a:ext cx="4576971" cy="707886"/>
          </a:xfrm>
          <a:prstGeom prst="rect">
            <a:avLst/>
          </a:prstGeom>
        </p:spPr>
        <p:txBody>
          <a:bodyPr wrap="square">
            <a:spAutoFit/>
          </a:bodyPr>
          <a:lstStyle/>
          <a:p>
            <a:pPr algn="ctr"/>
            <a:r>
              <a:rPr lang="en-US" sz="2000" dirty="0">
                <a:solidFill>
                  <a:schemeClr val="bg1"/>
                </a:solidFill>
              </a:rPr>
              <a:t>the specific choice on the </a:t>
            </a:r>
            <a:r>
              <a:rPr lang="en-US" sz="2000" i="1" dirty="0">
                <a:solidFill>
                  <a:schemeClr val="bg1"/>
                </a:solidFill>
              </a:rPr>
              <a:t>PPF </a:t>
            </a:r>
            <a:r>
              <a:rPr lang="en-US" sz="2000" dirty="0">
                <a:solidFill>
                  <a:schemeClr val="bg1"/>
                </a:solidFill>
              </a:rPr>
              <a:t>that is socially optimal</a:t>
            </a:r>
            <a:endParaRPr lang="en-US" sz="2000" i="1" dirty="0">
              <a:solidFill>
                <a:schemeClr val="bg1"/>
              </a:solidFill>
            </a:endParaRPr>
          </a:p>
        </p:txBody>
      </p:sp>
      <p:sp>
        <p:nvSpPr>
          <p:cNvPr id="20" name="Rectangle 19">
            <a:extLst>
              <a:ext uri="{FF2B5EF4-FFF2-40B4-BE49-F238E27FC236}">
                <a16:creationId xmlns:a16="http://schemas.microsoft.com/office/drawing/2014/main" id="{8A2A3926-D514-4DC2-B328-1F8A49B01933}"/>
              </a:ext>
            </a:extLst>
          </p:cNvPr>
          <p:cNvSpPr/>
          <p:nvPr/>
        </p:nvSpPr>
        <p:spPr>
          <a:xfrm>
            <a:off x="7009990" y="5445046"/>
            <a:ext cx="4267200" cy="869118"/>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21" name="TextBox 20">
            <a:extLst>
              <a:ext uri="{FF2B5EF4-FFF2-40B4-BE49-F238E27FC236}">
                <a16:creationId xmlns:a16="http://schemas.microsoft.com/office/drawing/2014/main" id="{42AD68A2-ABEC-48F6-95E4-25772AE0784A}"/>
              </a:ext>
            </a:extLst>
          </p:cNvPr>
          <p:cNvSpPr txBox="1"/>
          <p:nvPr/>
        </p:nvSpPr>
        <p:spPr>
          <a:xfrm>
            <a:off x="7469932" y="5652966"/>
            <a:ext cx="3347315" cy="461665"/>
          </a:xfrm>
          <a:prstGeom prst="rect">
            <a:avLst/>
          </a:prstGeom>
          <a:noFill/>
        </p:spPr>
        <p:txBody>
          <a:bodyPr wrap="square" rtlCol="0">
            <a:spAutoFit/>
          </a:bodyPr>
          <a:lstStyle/>
          <a:p>
            <a:pPr algn="ctr"/>
            <a:r>
              <a:rPr lang="en-US" sz="2400" dirty="0">
                <a:solidFill>
                  <a:schemeClr val="bg1"/>
                </a:solidFill>
              </a:rPr>
              <a:t>ALLOCATIVE EFFICIENCY</a:t>
            </a:r>
          </a:p>
        </p:txBody>
      </p:sp>
      <p:grpSp>
        <p:nvGrpSpPr>
          <p:cNvPr id="23" name="Group 22">
            <a:extLst>
              <a:ext uri="{FF2B5EF4-FFF2-40B4-BE49-F238E27FC236}">
                <a16:creationId xmlns:a16="http://schemas.microsoft.com/office/drawing/2014/main" id="{DA7B9B81-4574-497A-8772-697E49CF36CD}"/>
              </a:ext>
            </a:extLst>
          </p:cNvPr>
          <p:cNvGrpSpPr/>
          <p:nvPr/>
        </p:nvGrpSpPr>
        <p:grpSpPr>
          <a:xfrm>
            <a:off x="2066923" y="1383374"/>
            <a:ext cx="8058154" cy="1546514"/>
            <a:chOff x="542923" y="1736761"/>
            <a:chExt cx="8058154" cy="1546514"/>
          </a:xfrm>
          <a:solidFill>
            <a:srgbClr val="627981"/>
          </a:solidFill>
        </p:grpSpPr>
        <p:sp>
          <p:nvSpPr>
            <p:cNvPr id="24" name="Rectangle 23">
              <a:extLst>
                <a:ext uri="{FF2B5EF4-FFF2-40B4-BE49-F238E27FC236}">
                  <a16:creationId xmlns:a16="http://schemas.microsoft.com/office/drawing/2014/main" id="{CB7CCA1E-99F4-4C10-B01C-9964D77682DE}"/>
                </a:ext>
              </a:extLst>
            </p:cNvPr>
            <p:cNvSpPr/>
            <p:nvPr/>
          </p:nvSpPr>
          <p:spPr>
            <a:xfrm>
              <a:off x="542923" y="1736761"/>
              <a:ext cx="8058154" cy="154651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4F24CA6A-9784-4673-8893-471012589C19}"/>
                </a:ext>
              </a:extLst>
            </p:cNvPr>
            <p:cNvSpPr txBox="1"/>
            <p:nvPr/>
          </p:nvSpPr>
          <p:spPr>
            <a:xfrm>
              <a:off x="542923" y="1833012"/>
              <a:ext cx="7807571" cy="1323439"/>
            </a:xfrm>
            <a:prstGeom prst="rect">
              <a:avLst/>
            </a:prstGeom>
            <a:grpFill/>
          </p:spPr>
          <p:txBody>
            <a:bodyPr wrap="square" rtlCol="0">
              <a:spAutoFit/>
            </a:bodyPr>
            <a:lstStyle/>
            <a:p>
              <a:pPr algn="ctr"/>
              <a:r>
                <a:rPr lang="en-US" sz="2000" dirty="0">
                  <a:solidFill>
                    <a:schemeClr val="bg1"/>
                  </a:solidFill>
                </a:rPr>
                <a:t>The goal should be productive efficiency, where your country falls on the </a:t>
              </a:r>
              <a:r>
                <a:rPr lang="en-US" sz="2000" i="1" dirty="0">
                  <a:solidFill>
                    <a:schemeClr val="bg1"/>
                  </a:solidFill>
                </a:rPr>
                <a:t>PPF</a:t>
              </a:r>
              <a:r>
                <a:rPr lang="en-US" sz="2000" dirty="0">
                  <a:solidFill>
                    <a:schemeClr val="bg1"/>
                  </a:solidFill>
                </a:rPr>
                <a:t>, instead of below it. However, each country will have to decide their own allocative efficiency, or the choice of where they will fall on the </a:t>
              </a:r>
              <a:r>
                <a:rPr lang="en-US" sz="2000" i="1" dirty="0">
                  <a:solidFill>
                    <a:schemeClr val="bg1"/>
                  </a:solidFill>
                </a:rPr>
                <a:t>PPF</a:t>
              </a:r>
              <a:r>
                <a:rPr lang="en-US" sz="2000" dirty="0">
                  <a:solidFill>
                    <a:schemeClr val="bg1"/>
                  </a:solidFill>
                </a:rPr>
                <a:t> between economic output and environmental protection.</a:t>
              </a:r>
            </a:p>
          </p:txBody>
        </p:sp>
      </p:gr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Economists know that choices inside a </a:t>
            </a:r>
            <a:r>
              <a:rPr lang="en-US" sz="2000" i="1" dirty="0"/>
              <a:t>PPF</a:t>
            </a:r>
            <a:r>
              <a:rPr lang="en-US" sz="2000" dirty="0"/>
              <a:t> are inefficient, yet some countries looking at the tradeoff between economic output and environmental protection might operate at such a point. What types of countries are more likely to operate inside the </a:t>
            </a:r>
            <a:r>
              <a:rPr lang="en-US" sz="2000" i="1" dirty="0"/>
              <a:t>PPF</a:t>
            </a:r>
            <a:r>
              <a:rPr lang="en-US" sz="2000" dirty="0"/>
              <a:t>?</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484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0938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Depending on their different income levels and political preferences, countries are likely to make different choices about allocative efficiency: the choice between economic output and environmental protection along the production possibility frontier that is socially optimal.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 countries should prefer to make a choice that shows productive efficiency: the choice somewhere on the production possibility frontier rather than inside it.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TotalTime>
  <Words>698</Words>
  <Application>Microsoft Office PowerPoint</Application>
  <PresentationFormat>Widescreen</PresentationFormat>
  <Paragraphs>49</Paragraphs>
  <Slides>8</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27</cp:revision>
  <dcterms:created xsi:type="dcterms:W3CDTF">2017-06-16T13:06:21Z</dcterms:created>
  <dcterms:modified xsi:type="dcterms:W3CDTF">2023-08-03T17:56:48Z</dcterms:modified>
</cp:coreProperties>
</file>