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67" r:id="rId4"/>
    <p:sldId id="293" r:id="rId5"/>
    <p:sldId id="368" r:id="rId6"/>
    <p:sldId id="369" r:id="rId7"/>
    <p:sldId id="294" r:id="rId8"/>
    <p:sldId id="370" r:id="rId9"/>
    <p:sldId id="371" r:id="rId10"/>
    <p:sldId id="372" r:id="rId11"/>
    <p:sldId id="373" r:id="rId12"/>
    <p:sldId id="289" r:id="rId13"/>
    <p:sldId id="290" r:id="rId14"/>
    <p:sldId id="291" r:id="rId15"/>
    <p:sldId id="297" r:id="rId16"/>
    <p:sldId id="374" r:id="rId17"/>
    <p:sldId id="364"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5A7E83"/>
    <a:srgbClr val="FF9F9F"/>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investment in anything, such as a new power plant, usually requires a certain upfront cost with an uncertain future benefit. The investment in education, or human capital, is no different. </a:t>
            </a:r>
            <a:r>
              <a:rPr lang="en-US" sz="1200" dirty="0">
                <a:solidFill>
                  <a:schemeClr val="bg1"/>
                </a:solidFill>
              </a:rPr>
              <a:t>The idea is that higher levels of educational attainment will eventually  increase the student's future productivity and subsequent ability to earn. </a:t>
            </a:r>
            <a:r>
              <a:rPr lang="en-US" sz="1200" kern="1200" dirty="0">
                <a:solidFill>
                  <a:schemeClr val="tx1"/>
                </a:solidFill>
                <a:effectLst/>
                <a:latin typeface="+mn-lt"/>
                <a:ea typeface="+mn-ea"/>
                <a:cs typeface="+mn-cs"/>
              </a:rPr>
              <a:t>Once the student crunches the numbers, does this investment pay off?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universally, economists have found that education does indeed pay off as an investment. The estimated returns to education go primarily to the individual worker, so these returns are private rates of return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also social returns to education, which justify government support for education. The social returns are the positive externality from education. These external benefits from education include better health outcomes, lower levels of crime, a cleaner environment and a more stable, democratic government.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focus of this chapter was on innovation, but there are other examples of positive externalities that tend to be under-delivered by private markets. These include getting vaccinated, washing your hands and planting a garden.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120152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13750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speak of innovation, we really are referring to new technologies. Technological breakthroughs have revolutionized consumer products. Some examples of this include GPS tracking devices, hybrid cars, the internet and search engines and social networking, like Facebook and Twitter. Technological investments include invention of new products, new ways of producing goods and services, and new ways to manage a company more efficiently.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Market competition can provide an incentive for discovering new technology. A firm earns higher profits by finding a way to produce products more cheaply or to create products with characteristics consumers want. In certain cases, however, competition can discourage new technology, especially when other firms can quickly copy a new idea. Many inventors over the years have discovered that their inventions brought them less profit than they might have reasonably expected.</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759905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900825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externality is the external benefit or harm from an action not experienced by the firm or person taking the action. An example of a positive externality is innovation. An example of a negative externality is pollution.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a firm builds a factory or buys a piece of equipment, the firm receives all the economic benefits that result from the investments. When a firm invests in new technology, the private benefits, or profits, the firm receives are only a portion of overall social benefits. The social benefits of an innovation account for the value of all the positive externalities of the new idea or product. The positive externalities are beneficial spillovers to a third party or parties.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49546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invention of new technology does not only benefit the individual company but others as well.</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14285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a drug company faces a cost of borrowing of 8%. If the firm receives only the private benefits of investing in R&amp;D, its demand curve for financial capital is shown by Dprivate. If the firm could keep the social benefits of its investment for itself, its demand curve is shown by Dsocial.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39437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drug company only receives the private benefits, it would under-invest. If the drug company received the social benefits, it would invest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67744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402012"/>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Why the Private Sector Underinvests in Innovation</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24448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44C67EF5-6F9C-4E12-857D-94A2238C7A1A}"/>
              </a:ext>
            </a:extLst>
          </p:cNvPr>
          <p:cNvPicPr>
            <a:picLocks noChangeAspect="1"/>
          </p:cNvPicPr>
          <p:nvPr/>
        </p:nvPicPr>
        <p:blipFill>
          <a:blip r:embed="rId3"/>
          <a:stretch>
            <a:fillRect/>
          </a:stretch>
        </p:blipFill>
        <p:spPr>
          <a:xfrm>
            <a:off x="2787111" y="1575534"/>
            <a:ext cx="6625526" cy="4323157"/>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Underinvestment in Innovation: Drug Company</a:t>
            </a:r>
          </a:p>
        </p:txBody>
      </p:sp>
      <p:cxnSp>
        <p:nvCxnSpPr>
          <p:cNvPr id="55" name="Straight Connector 54"/>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F0DE40-3B9A-4DC8-99F0-FB86589DD9B1}"/>
              </a:ext>
            </a:extLst>
          </p:cNvPr>
          <p:cNvSpPr txBox="1"/>
          <p:nvPr/>
        </p:nvSpPr>
        <p:spPr>
          <a:xfrm>
            <a:off x="333795" y="1474244"/>
            <a:ext cx="2427932" cy="1323439"/>
          </a:xfrm>
          <a:prstGeom prst="rect">
            <a:avLst/>
          </a:prstGeom>
          <a:solidFill>
            <a:srgbClr val="627981"/>
          </a:solidFill>
        </p:spPr>
        <p:txBody>
          <a:bodyPr wrap="square" rtlCol="0">
            <a:spAutoFit/>
          </a:bodyPr>
          <a:lstStyle/>
          <a:p>
            <a:pPr algn="ctr"/>
            <a:r>
              <a:rPr lang="en-US" sz="2000" dirty="0">
                <a:solidFill>
                  <a:schemeClr val="bg1"/>
                </a:solidFill>
              </a:rPr>
              <a:t>If the drug company only receives the private benefits, it will under-invest.</a:t>
            </a:r>
          </a:p>
        </p:txBody>
      </p:sp>
      <p:sp>
        <p:nvSpPr>
          <p:cNvPr id="23" name="TextBox 22">
            <a:extLst>
              <a:ext uri="{FF2B5EF4-FFF2-40B4-BE49-F238E27FC236}">
                <a16:creationId xmlns:a16="http://schemas.microsoft.com/office/drawing/2014/main" id="{B0C8B2A5-552A-46F3-9E7F-1AAA8F0A7B2E}"/>
              </a:ext>
            </a:extLst>
          </p:cNvPr>
          <p:cNvSpPr txBox="1"/>
          <p:nvPr/>
        </p:nvSpPr>
        <p:spPr>
          <a:xfrm>
            <a:off x="9483954" y="1485293"/>
            <a:ext cx="2510727" cy="1312390"/>
          </a:xfrm>
          <a:prstGeom prst="rect">
            <a:avLst/>
          </a:prstGeom>
          <a:solidFill>
            <a:srgbClr val="627981"/>
          </a:solidFill>
        </p:spPr>
        <p:txBody>
          <a:bodyPr wrap="square" rtlCol="0">
            <a:spAutoFit/>
          </a:bodyPr>
          <a:lstStyle/>
          <a:p>
            <a:pPr algn="ctr"/>
            <a:r>
              <a:rPr lang="en-US" sz="2000" dirty="0">
                <a:solidFill>
                  <a:schemeClr val="bg1"/>
                </a:solidFill>
              </a:rPr>
              <a:t>If the drug company receives the social benefits, it will invest more.</a:t>
            </a:r>
          </a:p>
        </p:txBody>
      </p:sp>
      <p:cxnSp>
        <p:nvCxnSpPr>
          <p:cNvPr id="24" name="Straight Arrow Connector 23">
            <a:extLst>
              <a:ext uri="{FF2B5EF4-FFF2-40B4-BE49-F238E27FC236}">
                <a16:creationId xmlns:a16="http://schemas.microsoft.com/office/drawing/2014/main" id="{D24B20D6-1222-4AFB-BA02-BAE442DE23F4}"/>
              </a:ext>
            </a:extLst>
          </p:cNvPr>
          <p:cNvCxnSpPr>
            <a:cxnSpLocks/>
          </p:cNvCxnSpPr>
          <p:nvPr/>
        </p:nvCxnSpPr>
        <p:spPr>
          <a:xfrm>
            <a:off x="2618425" y="2135963"/>
            <a:ext cx="2748705" cy="3086744"/>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E9AF35EE-0883-426B-A0E0-5F593D6EA15F}"/>
              </a:ext>
            </a:extLst>
          </p:cNvPr>
          <p:cNvCxnSpPr>
            <a:cxnSpLocks/>
          </p:cNvCxnSpPr>
          <p:nvPr/>
        </p:nvCxnSpPr>
        <p:spPr>
          <a:xfrm flipH="1">
            <a:off x="6877879" y="1987826"/>
            <a:ext cx="2703444" cy="3234881"/>
          </a:xfrm>
          <a:prstGeom prst="straightConnector1">
            <a:avLst/>
          </a:prstGeom>
          <a:ln w="76200">
            <a:solidFill>
              <a:srgbClr val="62798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239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Invest in Human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66FE6D9-C00E-4058-A2AA-75EA5CAAA691}"/>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50741D9B-B817-41BF-BCE4-66FDFD34A6C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6CB38AAB-54E1-436C-8C6B-74CA84BAAE4F}"/>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investment in anything, such as a new power plant, usually requires a certain upfront cost with an uncertain future benefit.</a:t>
              </a:r>
            </a:p>
          </p:txBody>
        </p:sp>
      </p:grpSp>
      <p:grpSp>
        <p:nvGrpSpPr>
          <p:cNvPr id="11" name="Group 10">
            <a:extLst>
              <a:ext uri="{FF2B5EF4-FFF2-40B4-BE49-F238E27FC236}">
                <a16:creationId xmlns:a16="http://schemas.microsoft.com/office/drawing/2014/main" id="{D9E961F6-EA53-42AC-B718-4BB4837E2640}"/>
              </a:ext>
            </a:extLst>
          </p:cNvPr>
          <p:cNvGrpSpPr/>
          <p:nvPr/>
        </p:nvGrpSpPr>
        <p:grpSpPr>
          <a:xfrm>
            <a:off x="2135749" y="252585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A396341-894B-4D8A-960C-7F109445C28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B95E59D-DC56-4968-954D-251C9AC3CA99}"/>
                </a:ext>
              </a:extLst>
            </p:cNvPr>
            <p:cNvSpPr txBox="1"/>
            <p:nvPr/>
          </p:nvSpPr>
          <p:spPr>
            <a:xfrm>
              <a:off x="599386"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investment in education, or human capital, is no different.</a:t>
              </a:r>
            </a:p>
          </p:txBody>
        </p:sp>
      </p:grpSp>
      <p:grpSp>
        <p:nvGrpSpPr>
          <p:cNvPr id="14" name="Group 13">
            <a:extLst>
              <a:ext uri="{FF2B5EF4-FFF2-40B4-BE49-F238E27FC236}">
                <a16:creationId xmlns:a16="http://schemas.microsoft.com/office/drawing/2014/main" id="{F2141488-8BD5-4BEF-B231-B51F78786302}"/>
              </a:ext>
            </a:extLst>
          </p:cNvPr>
          <p:cNvGrpSpPr/>
          <p:nvPr/>
        </p:nvGrpSpPr>
        <p:grpSpPr>
          <a:xfrm>
            <a:off x="2135749" y="3420572"/>
            <a:ext cx="8058154" cy="1080953"/>
            <a:chOff x="542923" y="1736761"/>
            <a:chExt cx="8058154" cy="1080953"/>
          </a:xfrm>
          <a:solidFill>
            <a:srgbClr val="627981"/>
          </a:solidFill>
        </p:grpSpPr>
        <p:sp>
          <p:nvSpPr>
            <p:cNvPr id="15" name="Rectangle 14">
              <a:extLst>
                <a:ext uri="{FF2B5EF4-FFF2-40B4-BE49-F238E27FC236}">
                  <a16:creationId xmlns:a16="http://schemas.microsoft.com/office/drawing/2014/main" id="{442011E0-E5BF-42E3-A88C-917E5D954D0E}"/>
                </a:ext>
              </a:extLst>
            </p:cNvPr>
            <p:cNvSpPr/>
            <p:nvPr/>
          </p:nvSpPr>
          <p:spPr>
            <a:xfrm>
              <a:off x="542923" y="1736761"/>
              <a:ext cx="8058154" cy="10809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6F8988A9-33C8-4EC3-BB63-7180075E4468}"/>
                </a:ext>
              </a:extLst>
            </p:cNvPr>
            <p:cNvSpPr txBox="1"/>
            <p:nvPr/>
          </p:nvSpPr>
          <p:spPr>
            <a:xfrm>
              <a:off x="599388" y="1802051"/>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idea is that higher levels of educational attainment will eventually  increase the student's future productivity and subsequent ability to earn.</a:t>
              </a:r>
            </a:p>
          </p:txBody>
        </p:sp>
      </p:grpSp>
      <p:grpSp>
        <p:nvGrpSpPr>
          <p:cNvPr id="17" name="Group 16">
            <a:extLst>
              <a:ext uri="{FF2B5EF4-FFF2-40B4-BE49-F238E27FC236}">
                <a16:creationId xmlns:a16="http://schemas.microsoft.com/office/drawing/2014/main" id="{E18CA31A-7038-4811-957E-8B25F101A09A}"/>
              </a:ext>
            </a:extLst>
          </p:cNvPr>
          <p:cNvGrpSpPr/>
          <p:nvPr/>
        </p:nvGrpSpPr>
        <p:grpSpPr>
          <a:xfrm>
            <a:off x="2135749" y="4589308"/>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C9BAF89F-65BA-4A61-8D08-DFA547BCA7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57A6659A-9B92-4B5D-87F3-82B76FE7CC46}"/>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Once the student crunches the numbers, does this investment pay off?</a:t>
              </a:r>
            </a:p>
          </p:txBody>
        </p:sp>
      </p:grpSp>
    </p:spTree>
    <p:extLst>
      <p:ext uri="{BB962C8B-B14F-4D97-AF65-F5344CB8AC3E}">
        <p14:creationId xmlns:p14="http://schemas.microsoft.com/office/powerpoint/2010/main" val="419063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Rates of Return to 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EBD08730-BE9F-4A79-BE33-BF1022B77C07}"/>
              </a:ext>
            </a:extLst>
          </p:cNvPr>
          <p:cNvGraphicFramePr>
            <a:graphicFrameLocks noGrp="1"/>
          </p:cNvGraphicFramePr>
          <p:nvPr>
            <p:extLst>
              <p:ext uri="{D42A27DB-BD31-4B8C-83A1-F6EECF244321}">
                <p14:modId xmlns:p14="http://schemas.microsoft.com/office/powerpoint/2010/main" val="2687728643"/>
              </p:ext>
            </p:extLst>
          </p:nvPr>
        </p:nvGraphicFramePr>
        <p:xfrm>
          <a:off x="1207832" y="2166135"/>
          <a:ext cx="9776334" cy="1280160"/>
        </p:xfrm>
        <a:graphic>
          <a:graphicData uri="http://schemas.openxmlformats.org/drawingml/2006/table">
            <a:tbl>
              <a:tblPr firstRow="1" bandRow="1">
                <a:tableStyleId>{5C22544A-7EE6-4342-B048-85BDC9FD1C3A}</a:tableStyleId>
              </a:tblPr>
              <a:tblGrid>
                <a:gridCol w="3271220">
                  <a:extLst>
                    <a:ext uri="{9D8B030D-6E8A-4147-A177-3AD203B41FA5}">
                      <a16:colId xmlns:a16="http://schemas.microsoft.com/office/drawing/2014/main" val="2695455649"/>
                    </a:ext>
                  </a:extLst>
                </a:gridCol>
                <a:gridCol w="2167128">
                  <a:extLst>
                    <a:ext uri="{9D8B030D-6E8A-4147-A177-3AD203B41FA5}">
                      <a16:colId xmlns:a16="http://schemas.microsoft.com/office/drawing/2014/main" val="2860378645"/>
                    </a:ext>
                  </a:extLst>
                </a:gridCol>
                <a:gridCol w="2170858">
                  <a:extLst>
                    <a:ext uri="{9D8B030D-6E8A-4147-A177-3AD203B41FA5}">
                      <a16:colId xmlns:a16="http://schemas.microsoft.com/office/drawing/2014/main" val="1453609552"/>
                    </a:ext>
                  </a:extLst>
                </a:gridCol>
                <a:gridCol w="2167128">
                  <a:extLst>
                    <a:ext uri="{9D8B030D-6E8A-4147-A177-3AD203B41FA5}">
                      <a16:colId xmlns:a16="http://schemas.microsoft.com/office/drawing/2014/main" val="1829061086"/>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Less than a High School Degree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High School Degree, No College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Bachelor's Degree and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17459"/>
                  </a:ext>
                </a:extLst>
              </a:tr>
              <a:tr h="370840">
                <a:tc>
                  <a:txBody>
                    <a:bodyPr/>
                    <a:lstStyle/>
                    <a:p>
                      <a:r>
                        <a:rPr lang="en-US" dirty="0">
                          <a:solidFill>
                            <a:schemeClr val="tx1"/>
                          </a:solidFill>
                        </a:rPr>
                        <a:t>Median Weekly Earnings (full-time workers over the age of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9621872"/>
                  </a:ext>
                </a:extLst>
              </a:tr>
            </a:tbl>
          </a:graphicData>
        </a:graphic>
      </p:graphicFrame>
      <p:grpSp>
        <p:nvGrpSpPr>
          <p:cNvPr id="8" name="Group 7">
            <a:extLst>
              <a:ext uri="{FF2B5EF4-FFF2-40B4-BE49-F238E27FC236}">
                <a16:creationId xmlns:a16="http://schemas.microsoft.com/office/drawing/2014/main" id="{F7466BDA-1E8E-45A7-A7F0-B1C58F6B2C32}"/>
              </a:ext>
            </a:extLst>
          </p:cNvPr>
          <p:cNvGrpSpPr/>
          <p:nvPr/>
        </p:nvGrpSpPr>
        <p:grpSpPr>
          <a:xfrm>
            <a:off x="2066923" y="38889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007CB1CE-9EA5-4203-9DA4-5E35FC56E0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F32D0AAC-EC5A-40F2-9FBD-152A4F550F45}"/>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Almost universally, economists have found that education does indeed pay off as an investment.</a:t>
              </a:r>
            </a:p>
          </p:txBody>
        </p:sp>
      </p:grpSp>
      <p:grpSp>
        <p:nvGrpSpPr>
          <p:cNvPr id="11" name="Group 10">
            <a:extLst>
              <a:ext uri="{FF2B5EF4-FFF2-40B4-BE49-F238E27FC236}">
                <a16:creationId xmlns:a16="http://schemas.microsoft.com/office/drawing/2014/main" id="{55DA4BAD-E6B9-49DE-B8F2-78DB82DFD045}"/>
              </a:ext>
            </a:extLst>
          </p:cNvPr>
          <p:cNvGrpSpPr/>
          <p:nvPr/>
        </p:nvGrpSpPr>
        <p:grpSpPr>
          <a:xfrm>
            <a:off x="2066923" y="478364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CCCE9E9E-B58B-48DB-BDAC-C9D2EE5420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EC763493-AE2F-42B7-A364-457F5D3D5775}"/>
                </a:ext>
              </a:extLst>
            </p:cNvPr>
            <p:cNvSpPr txBox="1"/>
            <p:nvPr/>
          </p:nvSpPr>
          <p:spPr>
            <a:xfrm>
              <a:off x="599388" y="1802051"/>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estimated returns to education go primarily to the individual worker, so these returns are </a:t>
              </a:r>
              <a:r>
                <a:rPr lang="en-US" sz="2000" b="1" dirty="0">
                  <a:solidFill>
                    <a:schemeClr val="bg1"/>
                  </a:solidFill>
                </a:rPr>
                <a:t>private rates of return </a:t>
              </a:r>
              <a:r>
                <a:rPr lang="en-US" sz="2000" dirty="0">
                  <a:solidFill>
                    <a:schemeClr val="bg1"/>
                  </a:solidFill>
                </a:rPr>
                <a:t>to education.</a:t>
              </a:r>
            </a:p>
          </p:txBody>
        </p:sp>
      </p:grpSp>
      <p:sp>
        <p:nvSpPr>
          <p:cNvPr id="2" name="TextBox 1">
            <a:extLst>
              <a:ext uri="{FF2B5EF4-FFF2-40B4-BE49-F238E27FC236}">
                <a16:creationId xmlns:a16="http://schemas.microsoft.com/office/drawing/2014/main" id="{67B16C5C-1D64-4C22-9428-E64144A523F8}"/>
              </a:ext>
            </a:extLst>
          </p:cNvPr>
          <p:cNvSpPr txBox="1"/>
          <p:nvPr/>
        </p:nvSpPr>
        <p:spPr>
          <a:xfrm>
            <a:off x="1922911" y="1392467"/>
            <a:ext cx="8346177" cy="646331"/>
          </a:xfrm>
          <a:prstGeom prst="rect">
            <a:avLst/>
          </a:prstGeom>
          <a:noFill/>
        </p:spPr>
        <p:txBody>
          <a:bodyPr wrap="square" rtlCol="0">
            <a:spAutoFit/>
          </a:bodyPr>
          <a:lstStyle/>
          <a:p>
            <a:pPr algn="ctr"/>
            <a:r>
              <a:rPr lang="en-US" dirty="0"/>
              <a:t>Usual Weekly Earnings of Wage and Salary Workers, 2021 </a:t>
            </a:r>
          </a:p>
          <a:p>
            <a:pPr algn="ctr"/>
            <a:r>
              <a:rPr lang="en-US" dirty="0"/>
              <a:t>(Source: Bureau of Labor Statistics [hawkes.biz/</a:t>
            </a:r>
            <a:r>
              <a:rPr lang="en-US" dirty="0" err="1"/>
              <a:t>wkearnings</a:t>
            </a:r>
            <a:r>
              <a:rPr lang="en-US" dirty="0"/>
              <a:t>])</a:t>
            </a:r>
          </a:p>
        </p:txBody>
      </p:sp>
    </p:spTree>
    <p:extLst>
      <p:ext uri="{BB962C8B-B14F-4D97-AF65-F5344CB8AC3E}">
        <p14:creationId xmlns:p14="http://schemas.microsoft.com/office/powerpoint/2010/main" val="1806453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vs. Social Returns to Education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A466E8E-DE62-41AF-8820-96E54F4EAB92}"/>
              </a:ext>
            </a:extLst>
          </p:cNvPr>
          <p:cNvGrpSpPr/>
          <p:nvPr/>
        </p:nvGrpSpPr>
        <p:grpSpPr>
          <a:xfrm>
            <a:off x="2135749" y="1620241"/>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7FB82E6F-9EF0-4756-9363-82F02126949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194AC307-F721-4A69-86A7-4432EECE7DBE}"/>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also </a:t>
              </a:r>
              <a:r>
                <a:rPr lang="en-US" sz="2000" b="1" dirty="0">
                  <a:solidFill>
                    <a:schemeClr val="bg1"/>
                  </a:solidFill>
                </a:rPr>
                <a:t>social returns </a:t>
              </a:r>
              <a:r>
                <a:rPr lang="en-US" sz="2000" dirty="0">
                  <a:solidFill>
                    <a:schemeClr val="bg1"/>
                  </a:solidFill>
                </a:rPr>
                <a:t>to education, which justify government support for education.</a:t>
              </a:r>
            </a:p>
          </p:txBody>
        </p:sp>
      </p:grpSp>
      <p:grpSp>
        <p:nvGrpSpPr>
          <p:cNvPr id="14" name="Group 13">
            <a:extLst>
              <a:ext uri="{FF2B5EF4-FFF2-40B4-BE49-F238E27FC236}">
                <a16:creationId xmlns:a16="http://schemas.microsoft.com/office/drawing/2014/main" id="{76652A55-B3B0-4B6C-8E1E-408DCC31E08E}"/>
              </a:ext>
            </a:extLst>
          </p:cNvPr>
          <p:cNvGrpSpPr/>
          <p:nvPr/>
        </p:nvGrpSpPr>
        <p:grpSpPr>
          <a:xfrm>
            <a:off x="2135749" y="2525854"/>
            <a:ext cx="8058154" cy="2129490"/>
            <a:chOff x="542923" y="1736761"/>
            <a:chExt cx="8058154" cy="2273850"/>
          </a:xfrm>
          <a:solidFill>
            <a:srgbClr val="627981"/>
          </a:solidFill>
        </p:grpSpPr>
        <p:sp>
          <p:nvSpPr>
            <p:cNvPr id="15" name="Rectangle 14">
              <a:extLst>
                <a:ext uri="{FF2B5EF4-FFF2-40B4-BE49-F238E27FC236}">
                  <a16:creationId xmlns:a16="http://schemas.microsoft.com/office/drawing/2014/main" id="{2C915F86-58A1-483C-AF55-17F0D59EE9D3}"/>
                </a:ext>
              </a:extLst>
            </p:cNvPr>
            <p:cNvSpPr/>
            <p:nvPr/>
          </p:nvSpPr>
          <p:spPr>
            <a:xfrm>
              <a:off x="542923" y="1736761"/>
              <a:ext cx="8058154" cy="2273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EE5A214-3ABB-48C8-9DDF-75FED2C52C42}"/>
                </a:ext>
              </a:extLst>
            </p:cNvPr>
            <p:cNvSpPr txBox="1"/>
            <p:nvPr/>
          </p:nvSpPr>
          <p:spPr>
            <a:xfrm>
              <a:off x="599386" y="1940173"/>
              <a:ext cx="7807571" cy="207043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social returns are the </a:t>
              </a:r>
              <a:r>
                <a:rPr lang="en-US" sz="2000" b="1" dirty="0">
                  <a:solidFill>
                    <a:schemeClr val="bg1"/>
                  </a:solidFill>
                </a:rPr>
                <a:t>positive externalities </a:t>
              </a:r>
              <a:r>
                <a:rPr lang="en-US" sz="2000" dirty="0">
                  <a:solidFill>
                    <a:schemeClr val="bg1"/>
                  </a:solidFill>
                </a:rPr>
                <a:t>from education:</a:t>
              </a:r>
            </a:p>
            <a:p>
              <a:pPr marL="1371600" lvl="2" indent="-457200">
                <a:buFont typeface="Courier New" panose="02070309020205020404" pitchFamily="49" charset="0"/>
                <a:buChar char="o"/>
              </a:pPr>
              <a:r>
                <a:rPr lang="en-US" sz="2000" dirty="0">
                  <a:solidFill>
                    <a:schemeClr val="bg1"/>
                  </a:solidFill>
                </a:rPr>
                <a:t>Better health outcomes</a:t>
              </a:r>
            </a:p>
            <a:p>
              <a:pPr marL="1371600" lvl="2" indent="-457200">
                <a:buFont typeface="Courier New" panose="02070309020205020404" pitchFamily="49" charset="0"/>
                <a:buChar char="o"/>
              </a:pPr>
              <a:r>
                <a:rPr lang="en-US" sz="2000" dirty="0">
                  <a:solidFill>
                    <a:schemeClr val="bg1"/>
                  </a:solidFill>
                </a:rPr>
                <a:t>Lower levels of crime</a:t>
              </a:r>
            </a:p>
            <a:p>
              <a:pPr marL="1371600" lvl="2" indent="-457200">
                <a:buFont typeface="Courier New" panose="02070309020205020404" pitchFamily="49" charset="0"/>
                <a:buChar char="o"/>
              </a:pPr>
              <a:r>
                <a:rPr lang="en-US" sz="2000" dirty="0">
                  <a:solidFill>
                    <a:schemeClr val="bg1"/>
                  </a:solidFill>
                </a:rPr>
                <a:t>Cleaner environment</a:t>
              </a:r>
            </a:p>
            <a:p>
              <a:pPr marL="1371600" lvl="2" indent="-457200">
                <a:buFont typeface="Courier New" panose="02070309020205020404" pitchFamily="49" charset="0"/>
                <a:buChar char="o"/>
              </a:pPr>
              <a:r>
                <a:rPr lang="en-US" sz="2000" dirty="0">
                  <a:solidFill>
                    <a:schemeClr val="bg1"/>
                  </a:solidFill>
                </a:rPr>
                <a:t>More stable, democratic government</a:t>
              </a:r>
            </a:p>
            <a:p>
              <a:pPr lvl="2"/>
              <a:endParaRPr lang="en-US" sz="2000" dirty="0">
                <a:solidFill>
                  <a:schemeClr val="bg1"/>
                </a:solidFill>
              </a:endParaRPr>
            </a:p>
          </p:txBody>
        </p:sp>
      </p:grpSp>
    </p:spTree>
    <p:extLst>
      <p:ext uri="{BB962C8B-B14F-4D97-AF65-F5344CB8AC3E}">
        <p14:creationId xmlns:p14="http://schemas.microsoft.com/office/powerpoint/2010/main" val="133699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Other Positive 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E477B0-49D7-4360-89C7-FDCA2CC1C6F8}"/>
              </a:ext>
            </a:extLst>
          </p:cNvPr>
          <p:cNvSpPr/>
          <p:nvPr/>
        </p:nvSpPr>
        <p:spPr>
          <a:xfrm>
            <a:off x="4463993" y="1581221"/>
            <a:ext cx="2893248" cy="7132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Getting vaccinated</a:t>
            </a:r>
          </a:p>
        </p:txBody>
      </p:sp>
      <p:sp>
        <p:nvSpPr>
          <p:cNvPr id="5" name="Rectangle 4">
            <a:extLst>
              <a:ext uri="{FF2B5EF4-FFF2-40B4-BE49-F238E27FC236}">
                <a16:creationId xmlns:a16="http://schemas.microsoft.com/office/drawing/2014/main" id="{1F775BBC-4C29-4F38-B789-877390B81418}"/>
              </a:ext>
            </a:extLst>
          </p:cNvPr>
          <p:cNvSpPr/>
          <p:nvPr/>
        </p:nvSpPr>
        <p:spPr>
          <a:xfrm>
            <a:off x="4463993" y="2567273"/>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Washing your hands</a:t>
            </a:r>
          </a:p>
        </p:txBody>
      </p:sp>
      <p:sp>
        <p:nvSpPr>
          <p:cNvPr id="6" name="Rectangle 5">
            <a:extLst>
              <a:ext uri="{FF2B5EF4-FFF2-40B4-BE49-F238E27FC236}">
                <a16:creationId xmlns:a16="http://schemas.microsoft.com/office/drawing/2014/main" id="{F4BAD342-8657-4151-B660-FE4486A5FD32}"/>
              </a:ext>
            </a:extLst>
          </p:cNvPr>
          <p:cNvSpPr/>
          <p:nvPr/>
        </p:nvSpPr>
        <p:spPr>
          <a:xfrm>
            <a:off x="4463993" y="3553325"/>
            <a:ext cx="2893248" cy="7132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dirty="0">
                <a:solidFill>
                  <a:schemeClr val="bg1"/>
                </a:solidFill>
              </a:rPr>
              <a:t>Planting a garden</a:t>
            </a:r>
          </a:p>
        </p:txBody>
      </p:sp>
      <p:pic>
        <p:nvPicPr>
          <p:cNvPr id="7" name="Graphic 6" descr="Thumbs up sign outline">
            <a:extLst>
              <a:ext uri="{FF2B5EF4-FFF2-40B4-BE49-F238E27FC236}">
                <a16:creationId xmlns:a16="http://schemas.microsoft.com/office/drawing/2014/main" id="{0B0A393E-19E6-4EA2-B502-18B59847F3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6412" y="4704555"/>
            <a:ext cx="1499176" cy="1499176"/>
          </a:xfrm>
          <a:prstGeom prst="rect">
            <a:avLst/>
          </a:prstGeom>
        </p:spPr>
      </p:pic>
    </p:spTree>
    <p:extLst>
      <p:ext uri="{BB962C8B-B14F-4D97-AF65-F5344CB8AC3E}">
        <p14:creationId xmlns:p14="http://schemas.microsoft.com/office/powerpoint/2010/main" val="196762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Innovation in technology creates a positive externality of beneficial spillovers to third parties. Think about a new technology or an improved technology. What are some of the positive externalities of this technology change? Who is affected by it? What other innovations came as a result? How did this affect you in your everyday life?</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4708981"/>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Competition creates pressure to innovate.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one can easily copy new inventions, the original inventor loses the incentive to invest further in research and development.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New technology often has positive externalities; that is, there are often spillovers from the invention of new technology that benefit firms other than the innovator.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social benefit of an invention, once the firm accounts for these spillovers, typically exceeds the private benefit to the inventor.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If inventors could receive a greater share of the broader social benefits for their work, they would have a greater incentive to seek out new inventions.</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383655"/>
            <a:ext cx="8429625" cy="213589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530213"/>
            </a:xfrm>
            <a:prstGeom prst="rect">
              <a:avLst/>
            </a:prstGeom>
            <a:grpFill/>
          </p:spPr>
          <p:txBody>
            <a:bodyPr wrap="square" rtlCol="0">
              <a:spAutoFit/>
            </a:bodyPr>
            <a:lstStyle/>
            <a:p>
              <a:pPr algn="ctr"/>
              <a:r>
                <a:rPr lang="en-US" sz="2100" dirty="0">
                  <a:solidFill>
                    <a:schemeClr val="bg1"/>
                  </a:solidFill>
                </a:rPr>
                <a:t>Launched by NASA on September 5, 1977, Voyager I's primary mission was to provide detailed images of Jupiter, Saturn, and their moons. It took this photograph of Jupiter on its journey. In August of 2012, Voyager I entered interstellar space (the first human-made object to do so), and it is expected to send data and images back to earth until 2025. Such a technological feat entails many economic principles.</a:t>
              </a:r>
            </a:p>
          </p:txBody>
        </p:sp>
      </p:grpSp>
      <p:pic>
        <p:nvPicPr>
          <p:cNvPr id="1026" name="Picture 2" descr="This image is a photograph of Jupiter taken from Voyager 1.">
            <a:extLst>
              <a:ext uri="{FF2B5EF4-FFF2-40B4-BE49-F238E27FC236}">
                <a16:creationId xmlns:a16="http://schemas.microsoft.com/office/drawing/2014/main" id="{472B0937-C896-4B29-9450-54D92A591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296" y="1321882"/>
            <a:ext cx="6001408" cy="287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Technology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9985CFE-F06C-4CE8-9530-0DB876195E42}"/>
              </a:ext>
            </a:extLst>
          </p:cNvPr>
          <p:cNvSpPr txBox="1"/>
          <p:nvPr/>
        </p:nvSpPr>
        <p:spPr>
          <a:xfrm>
            <a:off x="2135749" y="2791976"/>
            <a:ext cx="3713258" cy="2011680"/>
          </a:xfrm>
          <a:prstGeom prst="rect">
            <a:avLst/>
          </a:prstGeom>
          <a:solidFill>
            <a:srgbClr val="627981"/>
          </a:solidFill>
        </p:spPr>
        <p:txBody>
          <a:bodyPr wrap="square" rtlCol="0">
            <a:spAutoFit/>
          </a:bodyPr>
          <a:lstStyle/>
          <a:p>
            <a:r>
              <a:rPr lang="en-US" sz="2000" dirty="0">
                <a:solidFill>
                  <a:schemeClr val="bg1"/>
                </a:solidFill>
              </a:rPr>
              <a:t>Examples: </a:t>
            </a:r>
          </a:p>
          <a:p>
            <a:endParaRPr lang="en-US" sz="2000" dirty="0">
              <a:solidFill>
                <a:schemeClr val="bg1"/>
              </a:solidFill>
            </a:endParaRPr>
          </a:p>
          <a:p>
            <a:pPr marL="457200" indent="-457200">
              <a:buFont typeface="Arial" panose="020B0604020202020204" pitchFamily="34" charset="0"/>
              <a:buChar char="•"/>
            </a:pPr>
            <a:r>
              <a:rPr lang="en-US" sz="2000" dirty="0">
                <a:solidFill>
                  <a:schemeClr val="bg1"/>
                </a:solidFill>
              </a:rPr>
              <a:t>GPS Tracking Devices</a:t>
            </a:r>
          </a:p>
          <a:p>
            <a:pPr marL="457200" indent="-457200">
              <a:buFont typeface="Arial" panose="020B0604020202020204" pitchFamily="34" charset="0"/>
              <a:buChar char="•"/>
            </a:pPr>
            <a:r>
              <a:rPr lang="en-US" sz="2000" dirty="0">
                <a:solidFill>
                  <a:schemeClr val="bg1"/>
                </a:solidFill>
              </a:rPr>
              <a:t>Hybrid Cars</a:t>
            </a:r>
          </a:p>
          <a:p>
            <a:pPr marL="457200" indent="-457200">
              <a:buFont typeface="Arial" panose="020B0604020202020204" pitchFamily="34" charset="0"/>
              <a:buChar char="•"/>
            </a:pPr>
            <a:r>
              <a:rPr lang="en-US" sz="2000" dirty="0">
                <a:solidFill>
                  <a:schemeClr val="bg1"/>
                </a:solidFill>
              </a:rPr>
              <a:t>Internet and Search Engines</a:t>
            </a:r>
          </a:p>
          <a:p>
            <a:pPr marL="457200" indent="-457200">
              <a:buFont typeface="Arial" panose="020B0604020202020204" pitchFamily="34" charset="0"/>
              <a:buChar char="•"/>
            </a:pPr>
            <a:r>
              <a:rPr lang="en-US" sz="2000" dirty="0">
                <a:solidFill>
                  <a:schemeClr val="bg1"/>
                </a:solidFill>
              </a:rPr>
              <a:t>Social Networking - Facebook</a:t>
            </a:r>
          </a:p>
        </p:txBody>
      </p:sp>
      <p:grpSp>
        <p:nvGrpSpPr>
          <p:cNvPr id="11" name="Group 10">
            <a:extLst>
              <a:ext uri="{FF2B5EF4-FFF2-40B4-BE49-F238E27FC236}">
                <a16:creationId xmlns:a16="http://schemas.microsoft.com/office/drawing/2014/main" id="{205A15C8-CF47-4F7A-8EA3-65D71C04086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D2B9DAA0-FC0D-4112-8ABE-1D22556FA91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A3A39A06-83E2-430F-B5AA-08DAF77F727A}"/>
                </a:ext>
              </a:extLst>
            </p:cNvPr>
            <p:cNvSpPr txBox="1"/>
            <p:nvPr/>
          </p:nvSpPr>
          <p:spPr>
            <a:xfrm>
              <a:off x="677329" y="1912666"/>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Technological breakthroughs have revolutionized consumer products.</a:t>
              </a:r>
            </a:p>
          </p:txBody>
        </p:sp>
      </p:grpSp>
      <p:sp>
        <p:nvSpPr>
          <p:cNvPr id="3" name="Rectangle 2">
            <a:extLst>
              <a:ext uri="{FF2B5EF4-FFF2-40B4-BE49-F238E27FC236}">
                <a16:creationId xmlns:a16="http://schemas.microsoft.com/office/drawing/2014/main" id="{BD69BD7D-054B-4CC6-9453-BA38ECA03D11}"/>
              </a:ext>
            </a:extLst>
          </p:cNvPr>
          <p:cNvSpPr/>
          <p:nvPr/>
        </p:nvSpPr>
        <p:spPr>
          <a:xfrm>
            <a:off x="7094483" y="2789017"/>
            <a:ext cx="2983243" cy="10577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Technological advancements</a:t>
            </a:r>
          </a:p>
        </p:txBody>
      </p:sp>
      <p:sp>
        <p:nvSpPr>
          <p:cNvPr id="16" name="Rectangle 15">
            <a:extLst>
              <a:ext uri="{FF2B5EF4-FFF2-40B4-BE49-F238E27FC236}">
                <a16:creationId xmlns:a16="http://schemas.microsoft.com/office/drawing/2014/main" id="{9B0D0A00-170B-4C74-B51A-19BA599E1051}"/>
              </a:ext>
            </a:extLst>
          </p:cNvPr>
          <p:cNvSpPr/>
          <p:nvPr/>
        </p:nvSpPr>
        <p:spPr>
          <a:xfrm>
            <a:off x="7630510" y="393674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Invention of new products</a:t>
            </a:r>
          </a:p>
        </p:txBody>
      </p:sp>
      <p:sp>
        <p:nvSpPr>
          <p:cNvPr id="17" name="Rectangle 16">
            <a:extLst>
              <a:ext uri="{FF2B5EF4-FFF2-40B4-BE49-F238E27FC236}">
                <a16:creationId xmlns:a16="http://schemas.microsoft.com/office/drawing/2014/main" id="{8ADF10CA-B1B6-4679-A6E6-8E73BB890B96}"/>
              </a:ext>
            </a:extLst>
          </p:cNvPr>
          <p:cNvSpPr/>
          <p:nvPr/>
        </p:nvSpPr>
        <p:spPr>
          <a:xfrm>
            <a:off x="7630509" y="489361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ways of producing goods and services</a:t>
            </a:r>
          </a:p>
        </p:txBody>
      </p:sp>
      <p:sp>
        <p:nvSpPr>
          <p:cNvPr id="18" name="Rectangle 17">
            <a:extLst>
              <a:ext uri="{FF2B5EF4-FFF2-40B4-BE49-F238E27FC236}">
                <a16:creationId xmlns:a16="http://schemas.microsoft.com/office/drawing/2014/main" id="{94B92B70-B67D-496D-B39B-C6A22359D7AE}"/>
              </a:ext>
            </a:extLst>
          </p:cNvPr>
          <p:cNvSpPr/>
          <p:nvPr/>
        </p:nvSpPr>
        <p:spPr>
          <a:xfrm>
            <a:off x="7630509" y="5850487"/>
            <a:ext cx="2447215" cy="86690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ways to manage a company more efficiently</a:t>
            </a:r>
          </a:p>
        </p:txBody>
      </p:sp>
      <p:cxnSp>
        <p:nvCxnSpPr>
          <p:cNvPr id="9" name="Straight Connector 8">
            <a:extLst>
              <a:ext uri="{FF2B5EF4-FFF2-40B4-BE49-F238E27FC236}">
                <a16:creationId xmlns:a16="http://schemas.microsoft.com/office/drawing/2014/main" id="{41E2EFEC-86DB-48FD-85E4-47952FDAB203}"/>
              </a:ext>
            </a:extLst>
          </p:cNvPr>
          <p:cNvCxnSpPr/>
          <p:nvPr/>
        </p:nvCxnSpPr>
        <p:spPr>
          <a:xfrm>
            <a:off x="7330966" y="3846786"/>
            <a:ext cx="0" cy="2437155"/>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8244047-0FC2-4681-A12F-52E753BA449D}"/>
              </a:ext>
            </a:extLst>
          </p:cNvPr>
          <p:cNvCxnSpPr>
            <a:endCxn id="16" idx="1"/>
          </p:cNvCxnSpPr>
          <p:nvPr/>
        </p:nvCxnSpPr>
        <p:spPr>
          <a:xfrm>
            <a:off x="7330966" y="4370201"/>
            <a:ext cx="299544"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4DCEC7-BFE0-4518-8570-C8A50D278C16}"/>
              </a:ext>
            </a:extLst>
          </p:cNvPr>
          <p:cNvCxnSpPr>
            <a:endCxn id="17" idx="1"/>
          </p:cNvCxnSpPr>
          <p:nvPr/>
        </p:nvCxnSpPr>
        <p:spPr>
          <a:xfrm>
            <a:off x="7330966" y="5327071"/>
            <a:ext cx="299543"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5EC3F38-92B3-4AE1-8B20-0D2242FDE35B}"/>
              </a:ext>
            </a:extLst>
          </p:cNvPr>
          <p:cNvCxnSpPr>
            <a:endCxn id="18" idx="1"/>
          </p:cNvCxnSpPr>
          <p:nvPr/>
        </p:nvCxnSpPr>
        <p:spPr>
          <a:xfrm>
            <a:off x="7330966" y="6283941"/>
            <a:ext cx="299543" cy="1"/>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pic>
        <p:nvPicPr>
          <p:cNvPr id="25" name="Graphic 24" descr="Graphic of a desktop computer">
            <a:extLst>
              <a:ext uri="{FF2B5EF4-FFF2-40B4-BE49-F238E27FC236}">
                <a16:creationId xmlns:a16="http://schemas.microsoft.com/office/drawing/2014/main" id="{38063706-49C5-408B-918D-0D0DB86DC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77978" y="4868997"/>
            <a:ext cx="1783057" cy="1783057"/>
          </a:xfrm>
          <a:prstGeom prst="rect">
            <a:avLst/>
          </a:prstGeom>
        </p:spPr>
      </p:pic>
    </p:spTree>
    <p:extLst>
      <p:ext uri="{BB962C8B-B14F-4D97-AF65-F5344CB8AC3E}">
        <p14:creationId xmlns:p14="http://schemas.microsoft.com/office/powerpoint/2010/main" val="285825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21509"/>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Private Sector Underinvests in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Market competition can provide an incentive for discovering new technology.</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firm earns higher profits by finding a way to produce products more cheaply or create products with characteristics consumers want.</a:t>
              </a:r>
            </a:p>
          </p:txBody>
        </p:sp>
      </p:grpSp>
      <p:grpSp>
        <p:nvGrpSpPr>
          <p:cNvPr id="18" name="Group 17">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certain cases, however, competition discourages new technology, especially when other firms can quickly copy a new idea.</a:t>
              </a:r>
            </a:p>
          </p:txBody>
        </p:sp>
      </p:grpSp>
      <p:grpSp>
        <p:nvGrpSpPr>
          <p:cNvPr id="21" name="Group 20">
            <a:extLst>
              <a:ext uri="{FF2B5EF4-FFF2-40B4-BE49-F238E27FC236}">
                <a16:creationId xmlns:a16="http://schemas.microsoft.com/office/drawing/2014/main" id="{37DE7DA5-C556-41C2-8599-E1E29D8E86D6}"/>
              </a:ext>
            </a:extLst>
          </p:cNvPr>
          <p:cNvGrpSpPr/>
          <p:nvPr/>
        </p:nvGrpSpPr>
        <p:grpSpPr>
          <a:xfrm>
            <a:off x="2135749" y="431529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469201A-97C4-4CFD-B05E-40A8AF194DF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D4CA690A-BAB0-4A7F-93E8-7DE661D9B3E4}"/>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inventors over the years have discovered that their inventions brought them less profit than they might have reasonably expected.</a:t>
              </a:r>
            </a:p>
          </p:txBody>
        </p:sp>
      </p:grpSp>
    </p:spTree>
    <p:extLst>
      <p:ext uri="{BB962C8B-B14F-4D97-AF65-F5344CB8AC3E}">
        <p14:creationId xmlns:p14="http://schemas.microsoft.com/office/powerpoint/2010/main" val="382147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Example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8" y="1492434"/>
            <a:ext cx="8429625" cy="1439952"/>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692332"/>
              <a:ext cx="8058152" cy="1043328"/>
            </a:xfrm>
            <a:prstGeom prst="rect">
              <a:avLst/>
            </a:prstGeom>
            <a:grpFill/>
          </p:spPr>
          <p:txBody>
            <a:bodyPr wrap="square" rtlCol="0">
              <a:spAutoFit/>
            </a:bodyPr>
            <a:lstStyle/>
            <a:p>
              <a:pPr algn="ctr"/>
              <a:r>
                <a:rPr lang="en-US" sz="2100" dirty="0">
                  <a:solidFill>
                    <a:schemeClr val="bg1"/>
                  </a:solidFill>
                </a:rPr>
                <a:t>Eli Whitney (1765–1825) invented the cotton gin, but then Southern cotton planters built their own seed-separating devices with a few minor changes in Whitney's design. When Whitney sued, he found that the courts in Southern states would not uphold his patent rights.</a:t>
              </a:r>
            </a:p>
          </p:txBody>
        </p:sp>
      </p:grpSp>
      <p:pic>
        <p:nvPicPr>
          <p:cNvPr id="3" name="Picture 2" descr="An image of a cotton plant">
            <a:extLst>
              <a:ext uri="{FF2B5EF4-FFF2-40B4-BE49-F238E27FC236}">
                <a16:creationId xmlns:a16="http://schemas.microsoft.com/office/drawing/2014/main" id="{40425349-0A5C-4C65-9552-A8F8CD174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041" y="3286911"/>
            <a:ext cx="6011918" cy="3089165"/>
          </a:xfrm>
          <a:prstGeom prst="rect">
            <a:avLst/>
          </a:prstGeom>
        </p:spPr>
      </p:pic>
    </p:spTree>
    <p:extLst>
      <p:ext uri="{BB962C8B-B14F-4D97-AF65-F5344CB8AC3E}">
        <p14:creationId xmlns:p14="http://schemas.microsoft.com/office/powerpoint/2010/main" val="240312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8" name="Graphic 7" descr="City">
            <a:extLst>
              <a:ext uri="{FF2B5EF4-FFF2-40B4-BE49-F238E27FC236}">
                <a16:creationId xmlns:a16="http://schemas.microsoft.com/office/drawing/2014/main" id="{E2CD4976-BFE2-4C10-9EAC-57E244DC29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476" y="4277032"/>
            <a:ext cx="2580968" cy="2580968"/>
          </a:xfrm>
          <a:prstGeom prst="rect">
            <a:avLst/>
          </a:prstGeom>
        </p:spPr>
      </p:pic>
      <p:pic>
        <p:nvPicPr>
          <p:cNvPr id="12" name="Graphic 11" descr="Crane">
            <a:extLst>
              <a:ext uri="{FF2B5EF4-FFF2-40B4-BE49-F238E27FC236}">
                <a16:creationId xmlns:a16="http://schemas.microsoft.com/office/drawing/2014/main" id="{3B977EEC-BBFE-47A6-8378-9002DDB091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2819" y="4444180"/>
            <a:ext cx="1409528" cy="1409528"/>
          </a:xfrm>
          <a:prstGeom prst="rect">
            <a:avLst/>
          </a:prstGeom>
        </p:spPr>
      </p:pic>
      <p:sp>
        <p:nvSpPr>
          <p:cNvPr id="14" name="Rectangle 13">
            <a:extLst>
              <a:ext uri="{FF2B5EF4-FFF2-40B4-BE49-F238E27FC236}">
                <a16:creationId xmlns:a16="http://schemas.microsoft.com/office/drawing/2014/main" id="{63595F65-C6D9-432E-BE85-E1F74F162028}"/>
              </a:ext>
            </a:extLst>
          </p:cNvPr>
          <p:cNvSpPr/>
          <p:nvPr/>
        </p:nvSpPr>
        <p:spPr>
          <a:xfrm>
            <a:off x="4609526" y="5739839"/>
            <a:ext cx="609600" cy="66084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a:t>
              </a:r>
              <a:r>
                <a:rPr lang="en-US" sz="2000" b="1" dirty="0">
                  <a:solidFill>
                    <a:schemeClr val="bg1"/>
                  </a:solidFill>
                </a:rPr>
                <a:t>externality</a:t>
              </a:r>
              <a:r>
                <a:rPr lang="en-US" sz="2000" dirty="0">
                  <a:solidFill>
                    <a:schemeClr val="bg1"/>
                  </a:solidFill>
                </a:rPr>
                <a:t> is the external benefit or harm from an action not experienced by the firm or person taking the action.</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4" y="1940174"/>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example of a </a:t>
              </a:r>
              <a:r>
                <a:rPr lang="en-US" sz="2000" b="1" dirty="0">
                  <a:solidFill>
                    <a:schemeClr val="bg1"/>
                  </a:solidFill>
                </a:rPr>
                <a:t>positive externality </a:t>
              </a:r>
              <a:r>
                <a:rPr lang="en-US" sz="2000" dirty="0">
                  <a:solidFill>
                    <a:schemeClr val="bg1"/>
                  </a:solidFill>
                </a:rPr>
                <a:t>is innovation.</a:t>
              </a:r>
            </a:p>
          </p:txBody>
        </p:sp>
      </p:grpSp>
      <p:grpSp>
        <p:nvGrpSpPr>
          <p:cNvPr id="18" name="Group 17">
            <a:extLst>
              <a:ext uri="{FF2B5EF4-FFF2-40B4-BE49-F238E27FC236}">
                <a16:creationId xmlns:a16="http://schemas.microsoft.com/office/drawing/2014/main" id="{DC7C8A2F-F65A-4A21-A747-FD8BABAE19D9}"/>
              </a:ext>
            </a:extLst>
          </p:cNvPr>
          <p:cNvGrpSpPr/>
          <p:nvPr/>
        </p:nvGrpSpPr>
        <p:grpSpPr>
          <a:xfrm>
            <a:off x="2135749" y="3420572"/>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AE8E329-6BD5-493D-BC26-A52EA479BE1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112B7D4-BECD-4BA8-AE08-71ED88377F57}"/>
                </a:ext>
              </a:extLst>
            </p:cNvPr>
            <p:cNvSpPr txBox="1"/>
            <p:nvPr/>
          </p:nvSpPr>
          <p:spPr>
            <a:xfrm>
              <a:off x="655853"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example of a </a:t>
              </a:r>
              <a:r>
                <a:rPr lang="en-US" sz="2000" b="1" dirty="0">
                  <a:solidFill>
                    <a:schemeClr val="bg1"/>
                  </a:solidFill>
                </a:rPr>
                <a:t>negative externality</a:t>
              </a:r>
              <a:r>
                <a:rPr lang="en-US" sz="2000" dirty="0">
                  <a:solidFill>
                    <a:schemeClr val="bg1"/>
                  </a:solidFill>
                </a:rPr>
                <a:t> is pollution.</a:t>
              </a:r>
            </a:p>
          </p:txBody>
        </p:sp>
      </p:grpSp>
    </p:spTree>
    <p:extLst>
      <p:ext uri="{BB962C8B-B14F-4D97-AF65-F5344CB8AC3E}">
        <p14:creationId xmlns:p14="http://schemas.microsoft.com/office/powerpoint/2010/main" val="344760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Private vs. Social Benefits of Innovation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0BECEC8-E77F-4C74-8AB5-CEB80504E824}"/>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BEE3456-7E2A-4020-A635-83AF7127020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016FBE38-C4F8-4921-918E-E67281517B02}"/>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a firm builds a factory or buys a piece of equipment, the firm receives all the economic benefits that result from the investments.</a:t>
              </a:r>
            </a:p>
          </p:txBody>
        </p:sp>
      </p:grpSp>
      <p:grpSp>
        <p:nvGrpSpPr>
          <p:cNvPr id="15" name="Group 14">
            <a:extLst>
              <a:ext uri="{FF2B5EF4-FFF2-40B4-BE49-F238E27FC236}">
                <a16:creationId xmlns:a16="http://schemas.microsoft.com/office/drawing/2014/main" id="{2D3B7EB1-39D4-467A-9787-15A8E4C31175}"/>
              </a:ext>
            </a:extLst>
          </p:cNvPr>
          <p:cNvGrpSpPr/>
          <p:nvPr/>
        </p:nvGrpSpPr>
        <p:grpSpPr>
          <a:xfrm>
            <a:off x="2135749" y="252585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AFD7294-6887-45A9-8DCD-D3F12932F27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DD75DA8D-A113-4D50-BCC7-85F69014105D}"/>
                </a:ext>
              </a:extLst>
            </p:cNvPr>
            <p:cNvSpPr txBox="1"/>
            <p:nvPr/>
          </p:nvSpPr>
          <p:spPr>
            <a:xfrm>
              <a:off x="655853" y="1786285"/>
              <a:ext cx="794522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firm invests in new technology, the </a:t>
              </a:r>
              <a:r>
                <a:rPr lang="en-US" sz="2000" b="1" dirty="0">
                  <a:solidFill>
                    <a:schemeClr val="bg1"/>
                  </a:solidFill>
                </a:rPr>
                <a:t>private benefits</a:t>
              </a:r>
              <a:r>
                <a:rPr lang="en-US" sz="2000" dirty="0">
                  <a:solidFill>
                    <a:schemeClr val="bg1"/>
                  </a:solidFill>
                </a:rPr>
                <a:t>, or profits, the firm receives are only a portion of the overall social benefits</a:t>
              </a:r>
              <a:r>
                <a:rPr lang="en-US" sz="2000" b="1" dirty="0">
                  <a:solidFill>
                    <a:schemeClr val="bg1"/>
                  </a:solidFill>
                </a:rPr>
                <a:t>.</a:t>
              </a:r>
              <a:endParaRPr lang="en-US" sz="2000" dirty="0">
                <a:solidFill>
                  <a:schemeClr val="bg1"/>
                </a:solidFill>
              </a:endParaRPr>
            </a:p>
          </p:txBody>
        </p:sp>
      </p:grpSp>
      <p:grpSp>
        <p:nvGrpSpPr>
          <p:cNvPr id="21" name="Group 20">
            <a:extLst>
              <a:ext uri="{FF2B5EF4-FFF2-40B4-BE49-F238E27FC236}">
                <a16:creationId xmlns:a16="http://schemas.microsoft.com/office/drawing/2014/main" id="{27A35828-F917-4AC6-81B2-0571D9721EAE}"/>
              </a:ext>
            </a:extLst>
          </p:cNvPr>
          <p:cNvGrpSpPr/>
          <p:nvPr/>
        </p:nvGrpSpPr>
        <p:grpSpPr>
          <a:xfrm>
            <a:off x="2135749" y="342900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B82F6D7-B1B8-4C4B-8A80-F12288FA5A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AF798E0B-8DC5-49F0-A1EF-B72EC6727F50}"/>
                </a:ext>
              </a:extLst>
            </p:cNvPr>
            <p:cNvSpPr txBox="1"/>
            <p:nvPr/>
          </p:nvSpPr>
          <p:spPr>
            <a:xfrm>
              <a:off x="65585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social benefits </a:t>
              </a:r>
              <a:r>
                <a:rPr lang="en-US" sz="2000" dirty="0">
                  <a:solidFill>
                    <a:schemeClr val="bg1"/>
                  </a:solidFill>
                </a:rPr>
                <a:t>of an innovation account for the value of all the positive externalities of the new idea or product.</a:t>
              </a:r>
            </a:p>
          </p:txBody>
        </p:sp>
      </p:grpSp>
      <p:grpSp>
        <p:nvGrpSpPr>
          <p:cNvPr id="24" name="Group 23">
            <a:extLst>
              <a:ext uri="{FF2B5EF4-FFF2-40B4-BE49-F238E27FC236}">
                <a16:creationId xmlns:a16="http://schemas.microsoft.com/office/drawing/2014/main" id="{F87B74DD-1BD1-4D14-80DC-2E54B373A535}"/>
              </a:ext>
            </a:extLst>
          </p:cNvPr>
          <p:cNvGrpSpPr/>
          <p:nvPr/>
        </p:nvGrpSpPr>
        <p:grpSpPr>
          <a:xfrm>
            <a:off x="2135749" y="4332146"/>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1F1DEB5-C0A2-4A84-8229-5E131141C0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287BACDC-1F8E-4E46-80C0-A64CAFC570C9}"/>
                </a:ext>
              </a:extLst>
            </p:cNvPr>
            <p:cNvSpPr txBox="1"/>
            <p:nvPr/>
          </p:nvSpPr>
          <p:spPr>
            <a:xfrm>
              <a:off x="655853"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positive externalities are beneficial spillovers to a third party or parties.</a:t>
              </a:r>
            </a:p>
          </p:txBody>
        </p:sp>
      </p:grpSp>
    </p:spTree>
    <p:extLst>
      <p:ext uri="{BB962C8B-B14F-4D97-AF65-F5344CB8AC3E}">
        <p14:creationId xmlns:p14="http://schemas.microsoft.com/office/powerpoint/2010/main" val="72247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Positive Externality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8" y="1492434"/>
            <a:ext cx="8429625" cy="822960"/>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8" y="1757294"/>
              <a:ext cx="8058152" cy="825378"/>
            </a:xfrm>
            <a:prstGeom prst="rect">
              <a:avLst/>
            </a:prstGeom>
            <a:grpFill/>
          </p:spPr>
          <p:txBody>
            <a:bodyPr wrap="square" rtlCol="0">
              <a:spAutoFit/>
            </a:bodyPr>
            <a:lstStyle/>
            <a:p>
              <a:pPr algn="ctr"/>
              <a:r>
                <a:rPr lang="en-US" sz="2100" dirty="0">
                  <a:solidFill>
                    <a:schemeClr val="bg1"/>
                  </a:solidFill>
                </a:rPr>
                <a:t>The invention of new technology does not only benefit the individual company but others as well.</a:t>
              </a:r>
            </a:p>
          </p:txBody>
        </p:sp>
      </p:grpSp>
      <p:pic>
        <p:nvPicPr>
          <p:cNvPr id="2050" name="Picture 2" descr="A photograph of someone working on a laptop with various symbols of interface superimposed on top of it">
            <a:extLst>
              <a:ext uri="{FF2B5EF4-FFF2-40B4-BE49-F238E27FC236}">
                <a16:creationId xmlns:a16="http://schemas.microsoft.com/office/drawing/2014/main" id="{68E7B44F-F4CA-4DF4-9E04-0BD51435F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2669919"/>
            <a:ext cx="5715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4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Underinvestment in Innovation: Drug Company</a:t>
            </a:r>
          </a:p>
        </p:txBody>
      </p:sp>
      <p:cxnSp>
        <p:nvCxnSpPr>
          <p:cNvPr id="55" name="Straight Connector 54"/>
          <p:cNvCxnSpPr/>
          <p:nvPr/>
        </p:nvCxnSpPr>
        <p:spPr>
          <a:xfrm>
            <a:off x="1881187" y="10617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1930D234-C25C-481B-AC8D-FF76911C7A4F}"/>
              </a:ext>
            </a:extLst>
          </p:cNvPr>
          <p:cNvGrpSpPr/>
          <p:nvPr/>
        </p:nvGrpSpPr>
        <p:grpSpPr>
          <a:xfrm>
            <a:off x="1175510" y="1468952"/>
            <a:ext cx="3873227" cy="902233"/>
            <a:chOff x="542923" y="1736761"/>
            <a:chExt cx="8058154" cy="806935"/>
          </a:xfrm>
          <a:solidFill>
            <a:srgbClr val="627981"/>
          </a:solidFill>
        </p:grpSpPr>
        <p:sp>
          <p:nvSpPr>
            <p:cNvPr id="14" name="Rectangle 13">
              <a:extLst>
                <a:ext uri="{FF2B5EF4-FFF2-40B4-BE49-F238E27FC236}">
                  <a16:creationId xmlns:a16="http://schemas.microsoft.com/office/drawing/2014/main" id="{9065986C-6317-46D9-BED5-66296AFD099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E1FCA094-8731-482A-B0D9-01F84AB1252B}"/>
                </a:ext>
              </a:extLst>
            </p:cNvPr>
            <p:cNvSpPr txBox="1"/>
            <p:nvPr/>
          </p:nvSpPr>
          <p:spPr>
            <a:xfrm>
              <a:off x="542923" y="1824421"/>
              <a:ext cx="7807571" cy="31580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Assume a drug company faces a cost of borrowing of 8%.</a:t>
              </a:r>
            </a:p>
          </p:txBody>
        </p:sp>
      </p:grpSp>
      <p:grpSp>
        <p:nvGrpSpPr>
          <p:cNvPr id="17" name="Group 16">
            <a:extLst>
              <a:ext uri="{FF2B5EF4-FFF2-40B4-BE49-F238E27FC236}">
                <a16:creationId xmlns:a16="http://schemas.microsoft.com/office/drawing/2014/main" id="{54857644-C96A-4305-9499-28D3EC324C5F}"/>
              </a:ext>
            </a:extLst>
          </p:cNvPr>
          <p:cNvGrpSpPr/>
          <p:nvPr/>
        </p:nvGrpSpPr>
        <p:grpSpPr>
          <a:xfrm>
            <a:off x="1175509" y="2478605"/>
            <a:ext cx="3873227" cy="1705621"/>
            <a:chOff x="542923" y="1736761"/>
            <a:chExt cx="8058154" cy="1525465"/>
          </a:xfrm>
          <a:solidFill>
            <a:srgbClr val="627981"/>
          </a:solidFill>
        </p:grpSpPr>
        <p:sp>
          <p:nvSpPr>
            <p:cNvPr id="18" name="Rectangle 17">
              <a:extLst>
                <a:ext uri="{FF2B5EF4-FFF2-40B4-BE49-F238E27FC236}">
                  <a16:creationId xmlns:a16="http://schemas.microsoft.com/office/drawing/2014/main" id="{00637F02-F16A-4E62-A538-B303740169C1}"/>
                </a:ext>
              </a:extLst>
            </p:cNvPr>
            <p:cNvSpPr/>
            <p:nvPr/>
          </p:nvSpPr>
          <p:spPr>
            <a:xfrm>
              <a:off x="542923" y="1736761"/>
              <a:ext cx="8058154" cy="15254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9628E02D-7FD9-4887-AA9D-EB09F76610E6}"/>
                </a:ext>
              </a:extLst>
            </p:cNvPr>
            <p:cNvSpPr txBox="1"/>
            <p:nvPr/>
          </p:nvSpPr>
          <p:spPr>
            <a:xfrm>
              <a:off x="542923" y="1782119"/>
              <a:ext cx="7807571" cy="145891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receives only the private benefits of investing in R&amp;D, its demand curve for financial capital is shown by </a:t>
              </a:r>
              <a:r>
                <a:rPr lang="en-US" sz="2000" i="1" dirty="0" err="1">
                  <a:solidFill>
                    <a:schemeClr val="bg1"/>
                  </a:solidFill>
                </a:rPr>
                <a:t>D</a:t>
              </a:r>
              <a:r>
                <a:rPr lang="en-US" sz="2000" baseline="-25000" dirty="0" err="1">
                  <a:solidFill>
                    <a:schemeClr val="bg1"/>
                  </a:solidFill>
                </a:rPr>
                <a:t>Private</a:t>
              </a:r>
              <a:r>
                <a:rPr lang="en-US" sz="2000" dirty="0">
                  <a:solidFill>
                    <a:schemeClr val="bg1"/>
                  </a:solidFill>
                </a:rPr>
                <a:t>.</a:t>
              </a:r>
            </a:p>
          </p:txBody>
        </p:sp>
      </p:grpSp>
      <p:grpSp>
        <p:nvGrpSpPr>
          <p:cNvPr id="20" name="Group 19">
            <a:extLst>
              <a:ext uri="{FF2B5EF4-FFF2-40B4-BE49-F238E27FC236}">
                <a16:creationId xmlns:a16="http://schemas.microsoft.com/office/drawing/2014/main" id="{E1135888-959E-4043-88F5-1290D252D583}"/>
              </a:ext>
            </a:extLst>
          </p:cNvPr>
          <p:cNvGrpSpPr/>
          <p:nvPr/>
        </p:nvGrpSpPr>
        <p:grpSpPr>
          <a:xfrm>
            <a:off x="1175509" y="4291647"/>
            <a:ext cx="3873227" cy="1705621"/>
            <a:chOff x="542923" y="1736761"/>
            <a:chExt cx="8058154" cy="2054812"/>
          </a:xfrm>
          <a:solidFill>
            <a:srgbClr val="627981"/>
          </a:solidFill>
        </p:grpSpPr>
        <p:sp>
          <p:nvSpPr>
            <p:cNvPr id="21" name="Rectangle 20">
              <a:extLst>
                <a:ext uri="{FF2B5EF4-FFF2-40B4-BE49-F238E27FC236}">
                  <a16:creationId xmlns:a16="http://schemas.microsoft.com/office/drawing/2014/main" id="{A85011EB-AAA7-475F-9B10-CCA813CBEB6E}"/>
                </a:ext>
              </a:extLst>
            </p:cNvPr>
            <p:cNvSpPr/>
            <p:nvPr/>
          </p:nvSpPr>
          <p:spPr>
            <a:xfrm>
              <a:off x="542923" y="1736761"/>
              <a:ext cx="8058154" cy="20548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3DBEF414-2CC4-44AC-A09D-D4E2C14D60D1}"/>
                </a:ext>
              </a:extLst>
            </p:cNvPr>
            <p:cNvSpPr txBox="1"/>
            <p:nvPr/>
          </p:nvSpPr>
          <p:spPr>
            <a:xfrm>
              <a:off x="542923" y="1782119"/>
              <a:ext cx="7807571" cy="196517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firm could keep the social benefits of its investment for itself, its demand curve is shown by </a:t>
              </a:r>
              <a:r>
                <a:rPr lang="en-US" sz="2000" i="1" dirty="0" err="1">
                  <a:solidFill>
                    <a:schemeClr val="bg1"/>
                  </a:solidFill>
                </a:rPr>
                <a:t>D</a:t>
              </a:r>
              <a:r>
                <a:rPr lang="en-US" sz="2000" baseline="-25000" dirty="0" err="1">
                  <a:solidFill>
                    <a:schemeClr val="bg1"/>
                  </a:solidFill>
                </a:rPr>
                <a:t>Social</a:t>
              </a:r>
              <a:r>
                <a:rPr lang="en-US" sz="2000" dirty="0">
                  <a:solidFill>
                    <a:schemeClr val="bg1"/>
                  </a:solidFill>
                </a:rPr>
                <a:t>.</a:t>
              </a:r>
            </a:p>
          </p:txBody>
        </p:sp>
      </p:grpSp>
      <p:pic>
        <p:nvPicPr>
          <p:cNvPr id="15" name="Picture 14" descr="A graph of Big Drug's social and private demand curves. The supply curve is a horizontal line at 8%. There are two downward-sloping demand curves. The one labeled Dprivate intersects the supply curve at a quantity of financial capital of $30. The one labeled Dsocial is to the right of Dprivate and intersects the supply curve at a quantity of financial capital of $52.">
            <a:extLst>
              <a:ext uri="{FF2B5EF4-FFF2-40B4-BE49-F238E27FC236}">
                <a16:creationId xmlns:a16="http://schemas.microsoft.com/office/drawing/2014/main" id="{AB9A3F92-87F6-4026-9DB2-4869B978059F}"/>
              </a:ext>
            </a:extLst>
          </p:cNvPr>
          <p:cNvPicPr>
            <a:picLocks noChangeAspect="1"/>
          </p:cNvPicPr>
          <p:nvPr/>
        </p:nvPicPr>
        <p:blipFill>
          <a:blip r:embed="rId3"/>
          <a:stretch>
            <a:fillRect/>
          </a:stretch>
        </p:blipFill>
        <p:spPr>
          <a:xfrm>
            <a:off x="5529469" y="1890579"/>
            <a:ext cx="5943600" cy="3878200"/>
          </a:xfrm>
          <a:prstGeom prst="rect">
            <a:avLst/>
          </a:prstGeom>
        </p:spPr>
      </p:pic>
    </p:spTree>
    <p:extLst>
      <p:ext uri="{BB962C8B-B14F-4D97-AF65-F5344CB8AC3E}">
        <p14:creationId xmlns:p14="http://schemas.microsoft.com/office/powerpoint/2010/main" val="3405024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1724</Words>
  <Application>Microsoft Office PowerPoint</Application>
  <PresentationFormat>Widescreen</PresentationFormat>
  <Paragraphs>128</Paragraphs>
  <Slides>17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Courier New</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46</cp:revision>
  <dcterms:created xsi:type="dcterms:W3CDTF">2017-06-16T13:06:21Z</dcterms:created>
  <dcterms:modified xsi:type="dcterms:W3CDTF">2023-08-03T18:50:24Z</dcterms:modified>
</cp:coreProperties>
</file>