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56" r:id="rId3"/>
    <p:sldId id="257" r:id="rId4"/>
    <p:sldId id="289" r:id="rId5"/>
    <p:sldId id="291" r:id="rId6"/>
    <p:sldId id="301" r:id="rId7"/>
    <p:sldId id="292" r:id="rId8"/>
    <p:sldId id="302" r:id="rId9"/>
    <p:sldId id="294" r:id="rId10"/>
    <p:sldId id="303" r:id="rId11"/>
    <p:sldId id="295" r:id="rId12"/>
    <p:sldId id="296" r:id="rId13"/>
    <p:sldId id="298" r:id="rId14"/>
    <p:sldId id="367" r:id="rId15"/>
    <p:sldId id="364" r:id="rId16"/>
    <p:sldId id="27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4841" autoAdjust="0"/>
  </p:normalViewPr>
  <p:slideViewPr>
    <p:cSldViewPr snapToGrid="0">
      <p:cViewPr varScale="1">
        <p:scale>
          <a:sx n="94" d="100"/>
          <a:sy n="94" d="100"/>
        </p:scale>
        <p:origin x="570"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8/3/2023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a:p>
        </p:txBody>
      </p:sp>
    </p:spTree>
    <p:extLst>
      <p:ext uri="{BB962C8B-B14F-4D97-AF65-F5344CB8AC3E}">
        <p14:creationId xmlns:p14="http://schemas.microsoft.com/office/powerpoint/2010/main" val="39589820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Another potential disruption is the impact on state and local government budgets. Many of the costs imposed by immigrants arise in state-run programs, like public schooling and welfare benefits. However, many of the taxes that immigrants </a:t>
            </a:r>
            <a:r>
              <a:rPr lang="en-US" sz="1200" u="none" kern="1200" dirty="0">
                <a:solidFill>
                  <a:schemeClr val="tx1"/>
                </a:solidFill>
                <a:effectLst/>
                <a:latin typeface="+mn-lt"/>
                <a:ea typeface="+mn-ea"/>
                <a:cs typeface="+mn-cs"/>
              </a:rPr>
              <a:t>pay</a:t>
            </a:r>
            <a:r>
              <a:rPr lang="en-US" sz="1200" kern="1200" dirty="0">
                <a:solidFill>
                  <a:schemeClr val="tx1"/>
                </a:solidFill>
                <a:effectLst/>
                <a:latin typeface="+mn-lt"/>
                <a:ea typeface="+mn-ea"/>
                <a:cs typeface="+mn-cs"/>
              </a:rPr>
              <a:t> are </a:t>
            </a:r>
            <a:r>
              <a:rPr lang="en-US" sz="1200" u="none" kern="1200" dirty="0">
                <a:solidFill>
                  <a:schemeClr val="tx1"/>
                </a:solidFill>
                <a:effectLst/>
                <a:latin typeface="+mn-lt"/>
                <a:ea typeface="+mn-ea"/>
                <a:cs typeface="+mn-cs"/>
              </a:rPr>
              <a:t>federal</a:t>
            </a:r>
            <a:r>
              <a:rPr lang="en-US" sz="1200" kern="1200" dirty="0">
                <a:solidFill>
                  <a:schemeClr val="tx1"/>
                </a:solidFill>
                <a:effectLst/>
                <a:latin typeface="+mn-lt"/>
                <a:ea typeface="+mn-ea"/>
                <a:cs typeface="+mn-cs"/>
              </a:rPr>
              <a:t> taxes, like income taxes and Social Security taxes. Many immigrants do not own property (such as homes and cars), so they do not pay property taxes, which are one of the main sources of state and local tax revenue. However, if they’re renters, their landlords pay property taxes. Additionally, immigrants do pay sales taxes, which are state and local. In summary, according to the nonprofit Rand Corporation, the effects of immigration on taxes are generally positive at the federal level. However, in places where there are many low-skilled immigrants, the effects are negative at the state and local levels.</a:t>
            </a: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a:p>
        </p:txBody>
      </p:sp>
    </p:spTree>
    <p:extLst>
      <p:ext uri="{BB962C8B-B14F-4D97-AF65-F5344CB8AC3E}">
        <p14:creationId xmlns:p14="http://schemas.microsoft.com/office/powerpoint/2010/main" val="1549824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Over the years, there have been proposals for immigration reform. In the 1990s, the Congressional Jordan Commission had two primary goals: reduce overall levels of immigration and give priority to high-skilled immigrants. In the labor market, focusing on high-skilled immigrants would help prevent decreases in the wages of low-skilled workers. It would also benefit government budgets since higher-skilled workers find jobs more quickly, earn higher wages, and thus pay more in taxes.</a:t>
            </a: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a:p>
        </p:txBody>
      </p:sp>
    </p:spTree>
    <p:extLst>
      <p:ext uri="{BB962C8B-B14F-4D97-AF65-F5344CB8AC3E}">
        <p14:creationId xmlns:p14="http://schemas.microsoft.com/office/powerpoint/2010/main" val="398112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The Obama Administration proposed the DREAM Act legislation, which would have offered a path to citizenship for illegal immigrants brought to the United States before the age of 16. </a:t>
            </a:r>
            <a:r>
              <a:rPr lang="en-US" sz="1200" kern="1200" dirty="0">
                <a:solidFill>
                  <a:schemeClr val="tx1"/>
                </a:solidFill>
                <a:effectLst/>
                <a:latin typeface="+mn-lt"/>
                <a:ea typeface="+mn-ea"/>
                <a:cs typeface="+mn-cs"/>
              </a:rPr>
              <a:t>Despite bipartisan support, the legislation failed to pass at the federal level. However, some state legislatures, such as California, have passed their own Dream Acts.</a:t>
            </a:r>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a:p>
        </p:txBody>
      </p:sp>
    </p:spTree>
    <p:extLst>
      <p:ext uri="{BB962C8B-B14F-4D97-AF65-F5344CB8AC3E}">
        <p14:creationId xmlns:p14="http://schemas.microsoft.com/office/powerpoint/2010/main" val="590098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chemeClr val="bg1"/>
                </a:solidFill>
              </a:rPr>
              <a:t>DACA (Deferred Action for Childhood Arrivals) is a hotly contested topic in the United States. Make an economic argument either for or against the DACA immigration program.</a:t>
            </a:r>
          </a:p>
        </p:txBody>
      </p:sp>
      <p:sp>
        <p:nvSpPr>
          <p:cNvPr id="4" name="Slide Number Placeholder 3"/>
          <p:cNvSpPr>
            <a:spLocks noGrp="1"/>
          </p:cNvSpPr>
          <p:nvPr>
            <p:ph type="sldNum" sz="quarter" idx="5"/>
          </p:nvPr>
        </p:nvSpPr>
        <p:spPr/>
        <p:txBody>
          <a:bodyPr/>
          <a:lstStyle/>
          <a:p>
            <a:fld id="{DEC611CA-4268-4E72-8BFC-C641B4C40515}" type="slidenum">
              <a:rPr lang="en-US" smtClean="0"/>
              <a:t>13</a:t>
            </a:fld>
            <a:endParaRPr lang="en-US"/>
          </a:p>
        </p:txBody>
      </p:sp>
    </p:spTree>
    <p:extLst>
      <p:ext uri="{BB962C8B-B14F-4D97-AF65-F5344CB8AC3E}">
        <p14:creationId xmlns:p14="http://schemas.microsoft.com/office/powerpoint/2010/main" val="1482442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Immigration is a complex and sensitive topic. Frequently, much of the tension surrounding immigration has to do with cultural issues, but economics is more concerned with immigration’s effects on wages, income levels, and government taxes and spending.</a:t>
            </a: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number of immigrants in each decade declined between 1900 and the 1940s, rose sharply through 1999, and started to plateau since 2000.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far as demographics, Europeans made up 90% of immigrants in the first decade of the twentieth century but less than 20% by the end of the century. By the 2000s, about half of U.S. immigrants came from South and Central America, especially Mexico, and about a quarter came from various countries in Asia.</a:t>
            </a: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3527166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Let’s cover the economic consequences of immigration. How would it affect the U.S. economy if immigrants entering the United States exactly matched the existing U.S. population in age range, education, skill levels, family size, and occupations? </a:t>
            </a: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3229345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Let’s cover the economic consequences of immigration. How would it affect the U.S. economy if immigrants entering the United States exactly matched the existing U.S. population in age range, education, skill levels, family size, and occupations? Immigrants would be better off because their standard of living would be higher in the United States. They would also contribute to increased production and increased consumption. Given enough time for adjustment, the range of jobs performed, income earned, taxes paid, and public services needed would not be much affected by this kind of immigration. It would simply be as if the population had increased.</a:t>
            </a: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22778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Now, consider the reality of recent immigration to the United States. Immigrants are not identical to the rest of the U.S. population. About one-third of immigrants over the age of 25 lack a high school diploma. As a result, many of the recent immigrants end up in jobs like restaurant and hotel work, lawn care, and janitorial work. This kind of immigration represents a shift to the right in the supply of unskilled labor for a number of jobs, which will lead to lower wages for these jobs. The middle- and upper-income households that purchase the services of these unskilled workers will benefit from these lower wages. However, low-skilled U.S. workers who must compete with low-skilled immigrants for jobs will tend to suffer from immigration.</a:t>
            </a: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2754818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Recent immigration to the U.S. is skewed towards unskilled labor, which makes it harder for low-skilled U.S. citizens to find work or earn a higher wage. The middle- and upper-income households that purchase the services of these unskilled workers will benefit from these lower wages. However, low-skilled U.S. workers who must compete with low-skilled immigrants for jobs will tend to suffer from immigration.</a:t>
            </a: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4270273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Overall, immigration does create gains for the economy, though these gains are small in the context of the U.S. However, policy questions tend to focus more on how immigration disrupts specific labor markets. We’ve already noted that an increase in low-skill immigrant workers tends to reduce wages for domestic low-skill workers. A study by Michael S. Clune found that for each 10% rise in the number of employed immigrants with no more than a high school diploma, the number of hours worked by high school students fell by 3%. Overall, the effects on the wages of low-skill workers are not large—perhaps in the range of decline of about 1%. </a:t>
            </a: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425773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Immigrants are thought to contribute to increased demand for local goods and services, which can stimulate the low-skilled labor market. Employers may choose production processes that are more labor-intensive given the increased supply of low-skill workers. These various factors would explain the small negative wage effect that the native low-skill workers observed as a result of immigration.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2219482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8/3/2023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8/3/2023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463488" y="2912075"/>
            <a:ext cx="9265024" cy="923330"/>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Immigration</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5" y="2367113"/>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Effect on Budgets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AC1BFA0F-C9FA-475F-B595-7BA787518736}"/>
              </a:ext>
            </a:extLst>
          </p:cNvPr>
          <p:cNvGrpSpPr/>
          <p:nvPr/>
        </p:nvGrpSpPr>
        <p:grpSpPr>
          <a:xfrm>
            <a:off x="2135749" y="1620241"/>
            <a:ext cx="8058154" cy="806935"/>
            <a:chOff x="542923" y="1736761"/>
            <a:chExt cx="8058154" cy="806935"/>
          </a:xfrm>
          <a:solidFill>
            <a:srgbClr val="627981"/>
          </a:solidFill>
        </p:grpSpPr>
        <p:sp>
          <p:nvSpPr>
            <p:cNvPr id="23" name="Rectangle 22">
              <a:extLst>
                <a:ext uri="{FF2B5EF4-FFF2-40B4-BE49-F238E27FC236}">
                  <a16:creationId xmlns:a16="http://schemas.microsoft.com/office/drawing/2014/main" id="{D2DFD6C3-D902-425E-989E-D387BC683C6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4" name="TextBox 23">
              <a:extLst>
                <a:ext uri="{FF2B5EF4-FFF2-40B4-BE49-F238E27FC236}">
                  <a16:creationId xmlns:a16="http://schemas.microsoft.com/office/drawing/2014/main" id="{191D9A92-FEE4-4244-8A67-41F25E4B2978}"/>
                </a:ext>
              </a:extLst>
            </p:cNvPr>
            <p:cNvSpPr txBox="1"/>
            <p:nvPr/>
          </p:nvSpPr>
          <p:spPr>
            <a:xfrm>
              <a:off x="655853" y="178405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Many of the costs imposed by immigrants arise in state-run programs, like public schooling and welfare benefits.</a:t>
              </a:r>
            </a:p>
          </p:txBody>
        </p:sp>
      </p:grpSp>
      <p:grpSp>
        <p:nvGrpSpPr>
          <p:cNvPr id="27" name="Group 26">
            <a:extLst>
              <a:ext uri="{FF2B5EF4-FFF2-40B4-BE49-F238E27FC236}">
                <a16:creationId xmlns:a16="http://schemas.microsoft.com/office/drawing/2014/main" id="{8328F6C3-0E79-474C-99FF-E1B76FA94BA6}"/>
              </a:ext>
            </a:extLst>
          </p:cNvPr>
          <p:cNvGrpSpPr/>
          <p:nvPr/>
        </p:nvGrpSpPr>
        <p:grpSpPr>
          <a:xfrm>
            <a:off x="2135749" y="2525854"/>
            <a:ext cx="8058154" cy="806935"/>
            <a:chOff x="542923" y="1736761"/>
            <a:chExt cx="8058154" cy="806935"/>
          </a:xfrm>
          <a:solidFill>
            <a:srgbClr val="627981"/>
          </a:solidFill>
        </p:grpSpPr>
        <p:sp>
          <p:nvSpPr>
            <p:cNvPr id="33" name="Rectangle 32">
              <a:extLst>
                <a:ext uri="{FF2B5EF4-FFF2-40B4-BE49-F238E27FC236}">
                  <a16:creationId xmlns:a16="http://schemas.microsoft.com/office/drawing/2014/main" id="{4A11F0E0-C2D2-4C29-99F4-A615D730144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TextBox 33">
              <a:extLst>
                <a:ext uri="{FF2B5EF4-FFF2-40B4-BE49-F238E27FC236}">
                  <a16:creationId xmlns:a16="http://schemas.microsoft.com/office/drawing/2014/main" id="{09D3FE4E-3193-404C-9C55-03D775FFB0D0}"/>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Many of the taxes that immigrants pay are federal taxes, like income taxes and Social Security taxes. </a:t>
              </a:r>
            </a:p>
          </p:txBody>
        </p:sp>
      </p:grpSp>
      <p:grpSp>
        <p:nvGrpSpPr>
          <p:cNvPr id="35" name="Group 34">
            <a:extLst>
              <a:ext uri="{FF2B5EF4-FFF2-40B4-BE49-F238E27FC236}">
                <a16:creationId xmlns:a16="http://schemas.microsoft.com/office/drawing/2014/main" id="{427CDE1D-1AB7-4BEA-AC72-F4B197BAC38B}"/>
              </a:ext>
            </a:extLst>
          </p:cNvPr>
          <p:cNvGrpSpPr/>
          <p:nvPr/>
        </p:nvGrpSpPr>
        <p:grpSpPr>
          <a:xfrm>
            <a:off x="2135749" y="3420572"/>
            <a:ext cx="8058154" cy="806935"/>
            <a:chOff x="542923" y="1736761"/>
            <a:chExt cx="8058154" cy="806935"/>
          </a:xfrm>
          <a:solidFill>
            <a:srgbClr val="627981"/>
          </a:solidFill>
        </p:grpSpPr>
        <p:sp>
          <p:nvSpPr>
            <p:cNvPr id="36" name="Rectangle 35">
              <a:extLst>
                <a:ext uri="{FF2B5EF4-FFF2-40B4-BE49-F238E27FC236}">
                  <a16:creationId xmlns:a16="http://schemas.microsoft.com/office/drawing/2014/main" id="{DAC1E5FA-8831-40BD-90E6-A554AEC042E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7" name="TextBox 36">
              <a:extLst>
                <a:ext uri="{FF2B5EF4-FFF2-40B4-BE49-F238E27FC236}">
                  <a16:creationId xmlns:a16="http://schemas.microsoft.com/office/drawing/2014/main" id="{CBC57740-E7A4-4EC5-B08E-005140B3E83D}"/>
                </a:ext>
              </a:extLst>
            </p:cNvPr>
            <p:cNvSpPr txBox="1"/>
            <p:nvPr/>
          </p:nvSpPr>
          <p:spPr>
            <a:xfrm>
              <a:off x="59938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According to the nonprofit Rand Corporation, the effects of immigration on taxes are generally positive at the federal level.</a:t>
              </a:r>
            </a:p>
          </p:txBody>
        </p:sp>
      </p:grpSp>
      <p:grpSp>
        <p:nvGrpSpPr>
          <p:cNvPr id="38" name="Group 37">
            <a:extLst>
              <a:ext uri="{FF2B5EF4-FFF2-40B4-BE49-F238E27FC236}">
                <a16:creationId xmlns:a16="http://schemas.microsoft.com/office/drawing/2014/main" id="{0F3681E0-6A82-40BD-B899-6FB1B973936E}"/>
              </a:ext>
            </a:extLst>
          </p:cNvPr>
          <p:cNvGrpSpPr/>
          <p:nvPr/>
        </p:nvGrpSpPr>
        <p:grpSpPr>
          <a:xfrm>
            <a:off x="2135749" y="4315290"/>
            <a:ext cx="8058154" cy="806935"/>
            <a:chOff x="542923" y="1736761"/>
            <a:chExt cx="8058154" cy="806935"/>
          </a:xfrm>
          <a:solidFill>
            <a:srgbClr val="627981"/>
          </a:solidFill>
        </p:grpSpPr>
        <p:sp>
          <p:nvSpPr>
            <p:cNvPr id="39" name="Rectangle 38">
              <a:extLst>
                <a:ext uri="{FF2B5EF4-FFF2-40B4-BE49-F238E27FC236}">
                  <a16:creationId xmlns:a16="http://schemas.microsoft.com/office/drawing/2014/main" id="{4B190460-08BF-47B3-AABE-B3731CFCC37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0" name="TextBox 39">
              <a:extLst>
                <a:ext uri="{FF2B5EF4-FFF2-40B4-BE49-F238E27FC236}">
                  <a16:creationId xmlns:a16="http://schemas.microsoft.com/office/drawing/2014/main" id="{8C63E9D1-E539-438C-87FE-71E275BEE5C7}"/>
                </a:ext>
              </a:extLst>
            </p:cNvPr>
            <p:cNvSpPr txBox="1"/>
            <p:nvPr/>
          </p:nvSpPr>
          <p:spPr>
            <a:xfrm>
              <a:off x="59938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places where there are many low-skilled immigrants, the effects are negative at the state and local levels.</a:t>
              </a:r>
            </a:p>
          </p:txBody>
        </p:sp>
      </p:grpSp>
    </p:spTree>
    <p:extLst>
      <p:ext uri="{BB962C8B-B14F-4D97-AF65-F5344CB8AC3E}">
        <p14:creationId xmlns:p14="http://schemas.microsoft.com/office/powerpoint/2010/main" val="54895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Congressional Jordan Commission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C7281848-D7DE-4159-A407-515421A952CE}"/>
              </a:ext>
            </a:extLst>
          </p:cNvPr>
          <p:cNvGrpSpPr/>
          <p:nvPr/>
        </p:nvGrpSpPr>
        <p:grpSpPr>
          <a:xfrm>
            <a:off x="2135749" y="1620241"/>
            <a:ext cx="8058154" cy="1062961"/>
            <a:chOff x="542923" y="1736761"/>
            <a:chExt cx="8058154" cy="1062961"/>
          </a:xfrm>
          <a:solidFill>
            <a:srgbClr val="627981"/>
          </a:solidFill>
        </p:grpSpPr>
        <p:sp>
          <p:nvSpPr>
            <p:cNvPr id="18" name="Rectangle 17">
              <a:extLst>
                <a:ext uri="{FF2B5EF4-FFF2-40B4-BE49-F238E27FC236}">
                  <a16:creationId xmlns:a16="http://schemas.microsoft.com/office/drawing/2014/main" id="{F02386A5-C9F4-4239-95DB-0D60DB509507}"/>
                </a:ext>
              </a:extLst>
            </p:cNvPr>
            <p:cNvSpPr/>
            <p:nvPr/>
          </p:nvSpPr>
          <p:spPr>
            <a:xfrm>
              <a:off x="542923" y="1736761"/>
              <a:ext cx="8058154" cy="10629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Box 19">
              <a:extLst>
                <a:ext uri="{FF2B5EF4-FFF2-40B4-BE49-F238E27FC236}">
                  <a16:creationId xmlns:a16="http://schemas.microsoft.com/office/drawing/2014/main" id="{4D763AE9-8C6B-427A-86B2-72CA246FFF0A}"/>
                </a:ext>
              </a:extLst>
            </p:cNvPr>
            <p:cNvSpPr txBox="1"/>
            <p:nvPr/>
          </p:nvSpPr>
          <p:spPr>
            <a:xfrm>
              <a:off x="655853" y="1784059"/>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Congressional Jordan Commission of the 1990s had two goals: reduce overall levels of immigration and give priority to high-skilled immigrants. </a:t>
              </a:r>
            </a:p>
          </p:txBody>
        </p:sp>
      </p:grpSp>
      <p:grpSp>
        <p:nvGrpSpPr>
          <p:cNvPr id="30" name="Group 29">
            <a:extLst>
              <a:ext uri="{FF2B5EF4-FFF2-40B4-BE49-F238E27FC236}">
                <a16:creationId xmlns:a16="http://schemas.microsoft.com/office/drawing/2014/main" id="{E518B87E-88BA-4AA5-9DB9-223C7A1B5BA6}"/>
              </a:ext>
            </a:extLst>
          </p:cNvPr>
          <p:cNvGrpSpPr/>
          <p:nvPr/>
        </p:nvGrpSpPr>
        <p:grpSpPr>
          <a:xfrm>
            <a:off x="2135749" y="2780663"/>
            <a:ext cx="8058154" cy="806935"/>
            <a:chOff x="542923" y="1736761"/>
            <a:chExt cx="8058154" cy="806935"/>
          </a:xfrm>
          <a:solidFill>
            <a:srgbClr val="627981"/>
          </a:solidFill>
        </p:grpSpPr>
        <p:sp>
          <p:nvSpPr>
            <p:cNvPr id="31" name="Rectangle 30">
              <a:extLst>
                <a:ext uri="{FF2B5EF4-FFF2-40B4-BE49-F238E27FC236}">
                  <a16:creationId xmlns:a16="http://schemas.microsoft.com/office/drawing/2014/main" id="{4DCD0E10-3DCC-4E92-8089-983EAEC4D9A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2" name="TextBox 31">
              <a:extLst>
                <a:ext uri="{FF2B5EF4-FFF2-40B4-BE49-F238E27FC236}">
                  <a16:creationId xmlns:a16="http://schemas.microsoft.com/office/drawing/2014/main" id="{382788B6-69A3-41E1-9A4F-68B1CE60ED09}"/>
                </a:ext>
              </a:extLst>
            </p:cNvPr>
            <p:cNvSpPr txBox="1"/>
            <p:nvPr/>
          </p:nvSpPr>
          <p:spPr>
            <a:xfrm>
              <a:off x="655853" y="178405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labor market, focusing on high-skilled immigrants would help prevent decreases in the wages of low-skilled workers. </a:t>
              </a:r>
            </a:p>
          </p:txBody>
        </p:sp>
      </p:grpSp>
      <p:grpSp>
        <p:nvGrpSpPr>
          <p:cNvPr id="33" name="Group 32">
            <a:extLst>
              <a:ext uri="{FF2B5EF4-FFF2-40B4-BE49-F238E27FC236}">
                <a16:creationId xmlns:a16="http://schemas.microsoft.com/office/drawing/2014/main" id="{BBF9C177-B67A-48AF-9DE7-5F4A28F490B1}"/>
              </a:ext>
            </a:extLst>
          </p:cNvPr>
          <p:cNvGrpSpPr/>
          <p:nvPr/>
        </p:nvGrpSpPr>
        <p:grpSpPr>
          <a:xfrm>
            <a:off x="2135749" y="3685060"/>
            <a:ext cx="8058154" cy="806935"/>
            <a:chOff x="542923" y="1736761"/>
            <a:chExt cx="8058154" cy="806935"/>
          </a:xfrm>
          <a:solidFill>
            <a:srgbClr val="627981"/>
          </a:solidFill>
        </p:grpSpPr>
        <p:sp>
          <p:nvSpPr>
            <p:cNvPr id="34" name="Rectangle 33">
              <a:extLst>
                <a:ext uri="{FF2B5EF4-FFF2-40B4-BE49-F238E27FC236}">
                  <a16:creationId xmlns:a16="http://schemas.microsoft.com/office/drawing/2014/main" id="{41544ABC-19AD-4600-947D-FFC6101E120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5" name="TextBox 34">
              <a:extLst>
                <a:ext uri="{FF2B5EF4-FFF2-40B4-BE49-F238E27FC236}">
                  <a16:creationId xmlns:a16="http://schemas.microsoft.com/office/drawing/2014/main" id="{30ED35C6-1BD9-46C9-A89C-A448FF4AE6A1}"/>
                </a:ext>
              </a:extLst>
            </p:cNvPr>
            <p:cNvSpPr txBox="1"/>
            <p:nvPr/>
          </p:nvSpPr>
          <p:spPr>
            <a:xfrm>
              <a:off x="655853" y="178405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It would also benefit government budgets since higher-skilled workers find jobs more quickly, earn higher wages, and thus pay more in taxes.</a:t>
              </a:r>
            </a:p>
          </p:txBody>
        </p:sp>
      </p:grpSp>
    </p:spTree>
    <p:extLst>
      <p:ext uri="{BB962C8B-B14F-4D97-AF65-F5344CB8AC3E}">
        <p14:creationId xmlns:p14="http://schemas.microsoft.com/office/powerpoint/2010/main" val="3487584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DREAM Act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A3B7BCFB-EA1D-4E00-AA4F-90102CCDB8B6}"/>
              </a:ext>
            </a:extLst>
          </p:cNvPr>
          <p:cNvGrpSpPr/>
          <p:nvPr/>
        </p:nvGrpSpPr>
        <p:grpSpPr>
          <a:xfrm>
            <a:off x="2135749" y="1620241"/>
            <a:ext cx="8058154" cy="1062961"/>
            <a:chOff x="542923" y="1736761"/>
            <a:chExt cx="8058154" cy="1062961"/>
          </a:xfrm>
          <a:solidFill>
            <a:srgbClr val="627981"/>
          </a:solidFill>
        </p:grpSpPr>
        <p:sp>
          <p:nvSpPr>
            <p:cNvPr id="10" name="Rectangle 9">
              <a:extLst>
                <a:ext uri="{FF2B5EF4-FFF2-40B4-BE49-F238E27FC236}">
                  <a16:creationId xmlns:a16="http://schemas.microsoft.com/office/drawing/2014/main" id="{3BED464E-757E-48CF-8251-744B5E0AC5E1}"/>
                </a:ext>
              </a:extLst>
            </p:cNvPr>
            <p:cNvSpPr/>
            <p:nvPr/>
          </p:nvSpPr>
          <p:spPr>
            <a:xfrm>
              <a:off x="542923" y="1736761"/>
              <a:ext cx="8058154" cy="10629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1" name="TextBox 10">
              <a:extLst>
                <a:ext uri="{FF2B5EF4-FFF2-40B4-BE49-F238E27FC236}">
                  <a16:creationId xmlns:a16="http://schemas.microsoft.com/office/drawing/2014/main" id="{1C7A5623-8444-4433-B4A1-7BB8649FDA94}"/>
                </a:ext>
              </a:extLst>
            </p:cNvPr>
            <p:cNvSpPr txBox="1"/>
            <p:nvPr/>
          </p:nvSpPr>
          <p:spPr>
            <a:xfrm>
              <a:off x="655853" y="1784059"/>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Obama Administration proposed the DREAM Act legislation, which would have offered a path to citizenship for illegal immigrants brought to the United States before the age of sixteen.</a:t>
              </a:r>
            </a:p>
          </p:txBody>
        </p:sp>
      </p:grpSp>
      <p:grpSp>
        <p:nvGrpSpPr>
          <p:cNvPr id="15" name="Group 14">
            <a:extLst>
              <a:ext uri="{FF2B5EF4-FFF2-40B4-BE49-F238E27FC236}">
                <a16:creationId xmlns:a16="http://schemas.microsoft.com/office/drawing/2014/main" id="{1D2E213C-1A5F-4DF1-BF5D-A64F4FB5DDB9}"/>
              </a:ext>
            </a:extLst>
          </p:cNvPr>
          <p:cNvGrpSpPr/>
          <p:nvPr/>
        </p:nvGrpSpPr>
        <p:grpSpPr>
          <a:xfrm>
            <a:off x="2135749" y="2807862"/>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8F244529-5899-45F6-92AF-F902E30E435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B5858748-374D-4E85-87A3-AB7A46B22C22}"/>
                </a:ext>
              </a:extLst>
            </p:cNvPr>
            <p:cNvSpPr txBox="1"/>
            <p:nvPr/>
          </p:nvSpPr>
          <p:spPr>
            <a:xfrm>
              <a:off x="655853" y="178405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Despite bipartisan support, the legislation failed to pass at the federal level.</a:t>
              </a:r>
            </a:p>
          </p:txBody>
        </p:sp>
      </p:grpSp>
      <p:grpSp>
        <p:nvGrpSpPr>
          <p:cNvPr id="18" name="Group 17">
            <a:extLst>
              <a:ext uri="{FF2B5EF4-FFF2-40B4-BE49-F238E27FC236}">
                <a16:creationId xmlns:a16="http://schemas.microsoft.com/office/drawing/2014/main" id="{C136315C-67DB-42B7-AF49-9290D5BF4818}"/>
              </a:ext>
            </a:extLst>
          </p:cNvPr>
          <p:cNvGrpSpPr/>
          <p:nvPr/>
        </p:nvGrpSpPr>
        <p:grpSpPr>
          <a:xfrm>
            <a:off x="2135749" y="3739460"/>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ACF58909-8AD3-4BFF-895E-87F5303D222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Box 19">
              <a:extLst>
                <a:ext uri="{FF2B5EF4-FFF2-40B4-BE49-F238E27FC236}">
                  <a16:creationId xmlns:a16="http://schemas.microsoft.com/office/drawing/2014/main" id="{CA15AF99-9523-4D72-A21C-64C49869ED6A}"/>
                </a:ext>
              </a:extLst>
            </p:cNvPr>
            <p:cNvSpPr txBox="1"/>
            <p:nvPr/>
          </p:nvSpPr>
          <p:spPr>
            <a:xfrm>
              <a:off x="655853" y="178405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Some state legislatures, such as California, have passed their own Dream Acts.</a:t>
              </a:r>
            </a:p>
          </p:txBody>
        </p:sp>
      </p:grpSp>
    </p:spTree>
    <p:extLst>
      <p:ext uri="{BB962C8B-B14F-4D97-AF65-F5344CB8AC3E}">
        <p14:creationId xmlns:p14="http://schemas.microsoft.com/office/powerpoint/2010/main" val="3940076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Real-World Discussion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94ED27B9-CCC4-41D6-9E7A-F59A2C9B8B09}"/>
              </a:ext>
            </a:extLst>
          </p:cNvPr>
          <p:cNvGrpSpPr/>
          <p:nvPr/>
        </p:nvGrpSpPr>
        <p:grpSpPr>
          <a:xfrm>
            <a:off x="2066923" y="1497439"/>
            <a:ext cx="8058154" cy="1048026"/>
            <a:chOff x="542923" y="1736761"/>
            <a:chExt cx="8058154" cy="1988516"/>
          </a:xfrm>
          <a:solidFill>
            <a:srgbClr val="627981"/>
          </a:solidFill>
        </p:grpSpPr>
        <p:sp>
          <p:nvSpPr>
            <p:cNvPr id="14" name="Rectangle 13">
              <a:extLst>
                <a:ext uri="{FF2B5EF4-FFF2-40B4-BE49-F238E27FC236}">
                  <a16:creationId xmlns:a16="http://schemas.microsoft.com/office/drawing/2014/main" id="{AC2A3608-F826-4F03-BA11-093AB1331CBF}"/>
                </a:ext>
              </a:extLst>
            </p:cNvPr>
            <p:cNvSpPr/>
            <p:nvPr/>
          </p:nvSpPr>
          <p:spPr>
            <a:xfrm>
              <a:off x="542923" y="1736761"/>
              <a:ext cx="8058154" cy="19885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TextBox 20">
              <a:extLst>
                <a:ext uri="{FF2B5EF4-FFF2-40B4-BE49-F238E27FC236}">
                  <a16:creationId xmlns:a16="http://schemas.microsoft.com/office/drawing/2014/main" id="{84B5823F-42CD-4AF9-B133-64DA387DD24B}"/>
                </a:ext>
              </a:extLst>
            </p:cNvPr>
            <p:cNvSpPr txBox="1"/>
            <p:nvPr/>
          </p:nvSpPr>
          <p:spPr>
            <a:xfrm>
              <a:off x="655854" y="1754752"/>
              <a:ext cx="7807571" cy="1927111"/>
            </a:xfrm>
            <a:prstGeom prst="rect">
              <a:avLst/>
            </a:prstGeom>
            <a:grpFill/>
          </p:spPr>
          <p:txBody>
            <a:bodyPr wrap="square" rtlCol="0">
              <a:spAutoFit/>
            </a:bodyPr>
            <a:lstStyle/>
            <a:p>
              <a:pPr algn="ctr"/>
              <a:r>
                <a:rPr lang="en-US" sz="2000" dirty="0">
                  <a:solidFill>
                    <a:schemeClr val="bg1"/>
                  </a:solidFill>
                </a:rPr>
                <a:t>DACA (Deferred Action for Childhood Arrivals) is a hotly contested topic in the United States. Make an economic argument either for or against the DACA immigration program.</a:t>
              </a:r>
            </a:p>
          </p:txBody>
        </p:sp>
      </p:grpSp>
    </p:spTree>
    <p:extLst>
      <p:ext uri="{BB962C8B-B14F-4D97-AF65-F5344CB8AC3E}">
        <p14:creationId xmlns:p14="http://schemas.microsoft.com/office/powerpoint/2010/main" val="658145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701480"/>
            <a:ext cx="9273061" cy="2862322"/>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recent level of U.S. immigration is at a historically high level if we measure it in </a:t>
            </a:r>
            <a:r>
              <a:rPr lang="en-US" sz="2000">
                <a:solidFill>
                  <a:schemeClr val="bg1"/>
                </a:solidFill>
              </a:rPr>
              <a:t>absolute numbers, </a:t>
            </a:r>
            <a:r>
              <a:rPr lang="en-US" sz="2000" dirty="0">
                <a:solidFill>
                  <a:schemeClr val="bg1"/>
                </a:solidFill>
              </a:rPr>
              <a:t>but not if we measure it as a share of population.</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overall gains to the U.S. economy from immigration are real but relatively small.</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However, immigration also causes effects like slightly lower wages for low-skill workers and budget problems for certain state and local governments.</a:t>
            </a:r>
          </a:p>
          <a:p>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Introduction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2CC91AB7-F200-4147-A209-2E6E72241E00}"/>
              </a:ext>
            </a:extLst>
          </p:cNvPr>
          <p:cNvGrpSpPr/>
          <p:nvPr/>
        </p:nvGrpSpPr>
        <p:grpSpPr>
          <a:xfrm>
            <a:off x="1786167" y="4548733"/>
            <a:ext cx="8619665" cy="1938992"/>
            <a:chOff x="167148" y="1736761"/>
            <a:chExt cx="8619665" cy="1938992"/>
          </a:xfrm>
          <a:solidFill>
            <a:srgbClr val="627981"/>
          </a:solidFill>
        </p:grpSpPr>
        <p:sp>
          <p:nvSpPr>
            <p:cNvPr id="14" name="Rectangle 13">
              <a:extLst>
                <a:ext uri="{FF2B5EF4-FFF2-40B4-BE49-F238E27FC236}">
                  <a16:creationId xmlns:a16="http://schemas.microsoft.com/office/drawing/2014/main" id="{1D174546-3AB9-4321-8AE7-873B66EF5F0F}"/>
                </a:ext>
              </a:extLst>
            </p:cNvPr>
            <p:cNvSpPr/>
            <p:nvPr/>
          </p:nvSpPr>
          <p:spPr>
            <a:xfrm>
              <a:off x="167148" y="1736761"/>
              <a:ext cx="8619665" cy="19389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5" name="TextBox 14">
              <a:extLst>
                <a:ext uri="{FF2B5EF4-FFF2-40B4-BE49-F238E27FC236}">
                  <a16:creationId xmlns:a16="http://schemas.microsoft.com/office/drawing/2014/main" id="{4907B983-9F3C-467E-BEB9-502226E09953}"/>
                </a:ext>
              </a:extLst>
            </p:cNvPr>
            <p:cNvSpPr txBox="1"/>
            <p:nvPr/>
          </p:nvSpPr>
          <p:spPr>
            <a:xfrm>
              <a:off x="167148" y="1736761"/>
              <a:ext cx="8619665" cy="1938992"/>
            </a:xfrm>
            <a:prstGeom prst="rect">
              <a:avLst/>
            </a:prstGeom>
            <a:grpFill/>
          </p:spPr>
          <p:txBody>
            <a:bodyPr wrap="square" rtlCol="0">
              <a:spAutoFit/>
            </a:bodyPr>
            <a:lstStyle/>
            <a:p>
              <a:pPr algn="ctr"/>
              <a:r>
                <a:rPr lang="en-US" sz="2000" dirty="0">
                  <a:solidFill>
                    <a:schemeClr val="bg1"/>
                  </a:solidFill>
                </a:rPr>
                <a:t> Some of the tensions over immigration stem from worries over how it might affect a country's culture, including differences in language and patterns of family, authority, or gender relationships. Economics does not have much to say about such cultural issues. Some of the worries about immigration do, however, have to do with its effects on wages, income levels, and government taxes and spending. On those topics, economists have insights and research to offer.</a:t>
              </a:r>
            </a:p>
          </p:txBody>
        </p:sp>
      </p:grpSp>
      <p:pic>
        <p:nvPicPr>
          <p:cNvPr id="33" name="Picture 32" descr="A picture of a national border. One side is heavily developed, while the other side of the border is more rural.">
            <a:extLst>
              <a:ext uri="{FF2B5EF4-FFF2-40B4-BE49-F238E27FC236}">
                <a16:creationId xmlns:a16="http://schemas.microsoft.com/office/drawing/2014/main" id="{220FFF3F-3200-4213-9360-30814C66C7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538" y="1308380"/>
            <a:ext cx="5054924" cy="3069882"/>
          </a:xfrm>
          <a:prstGeom prst="rect">
            <a:avLst/>
          </a:prstGeom>
        </p:spPr>
      </p:pic>
    </p:spTree>
    <p:extLst>
      <p:ext uri="{BB962C8B-B14F-4D97-AF65-F5344CB8AC3E}">
        <p14:creationId xmlns:p14="http://schemas.microsoft.com/office/powerpoint/2010/main" val="443456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Historical Patterns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604808A-42A6-4EA9-AE65-C692B311ECE7}"/>
              </a:ext>
            </a:extLst>
          </p:cNvPr>
          <p:cNvSpPr txBox="1"/>
          <p:nvPr/>
        </p:nvSpPr>
        <p:spPr>
          <a:xfrm>
            <a:off x="7010399" y="1765310"/>
            <a:ext cx="4551681" cy="3931068"/>
          </a:xfrm>
          <a:prstGeom prst="rect">
            <a:avLst/>
          </a:prstGeom>
          <a:solidFill>
            <a:srgbClr val="627981"/>
          </a:solidFill>
        </p:spPr>
        <p:txBody>
          <a:bodyPr wrap="square" rtlCol="0">
            <a:spAutoFit/>
          </a:bodyPr>
          <a:lstStyle/>
          <a:p>
            <a:pPr algn="ctr"/>
            <a:r>
              <a:rPr lang="en-US" sz="2000" dirty="0">
                <a:solidFill>
                  <a:schemeClr val="bg1"/>
                </a:solidFill>
              </a:rPr>
              <a:t> The number of immigrants in each decade declined between 1900 and the 1940s, rose sharply through 1999, and started to plateau since 2000.</a:t>
            </a:r>
          </a:p>
          <a:p>
            <a:pPr algn="ctr"/>
            <a:r>
              <a:rPr lang="en-US" sz="2000" dirty="0">
                <a:solidFill>
                  <a:schemeClr val="bg1"/>
                </a:solidFill>
              </a:rPr>
              <a:t>As far as demographics, Europeans made up 90% of immigrants in the first decade of the twentieth century but less than 20% by the end of the century. By the 2000s, about half of U.S. immigrants came from South and Central America, especially Mexico, and about a quarter came from various countries in Asia.</a:t>
            </a:r>
          </a:p>
        </p:txBody>
      </p:sp>
      <p:pic>
        <p:nvPicPr>
          <p:cNvPr id="4" name="Picture 3" descr="A bar graph showing levels of immigration from 1900 to 2019">
            <a:extLst>
              <a:ext uri="{FF2B5EF4-FFF2-40B4-BE49-F238E27FC236}">
                <a16:creationId xmlns:a16="http://schemas.microsoft.com/office/drawing/2014/main" id="{0CD7A3A4-11DD-69F0-B0C7-3886A304FF01}"/>
              </a:ext>
            </a:extLst>
          </p:cNvPr>
          <p:cNvPicPr>
            <a:picLocks noChangeAspect="1"/>
          </p:cNvPicPr>
          <p:nvPr/>
        </p:nvPicPr>
        <p:blipFill>
          <a:blip r:embed="rId3"/>
          <a:stretch>
            <a:fillRect/>
          </a:stretch>
        </p:blipFill>
        <p:spPr>
          <a:xfrm>
            <a:off x="629920" y="1765310"/>
            <a:ext cx="6180696" cy="4036043"/>
          </a:xfrm>
          <a:prstGeom prst="rect">
            <a:avLst/>
          </a:prstGeom>
        </p:spPr>
      </p:pic>
    </p:spTree>
    <p:extLst>
      <p:ext uri="{BB962C8B-B14F-4D97-AF65-F5344CB8AC3E}">
        <p14:creationId xmlns:p14="http://schemas.microsoft.com/office/powerpoint/2010/main" val="4190631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Economic Effects: Imaginary Scenario</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21B336F9-F463-4E2F-A3A4-F8F4802768E1}"/>
              </a:ext>
            </a:extLst>
          </p:cNvPr>
          <p:cNvGrpSpPr/>
          <p:nvPr/>
        </p:nvGrpSpPr>
        <p:grpSpPr>
          <a:xfrm>
            <a:off x="2066923" y="1507272"/>
            <a:ext cx="8058154" cy="1048026"/>
            <a:chOff x="542923" y="1736761"/>
            <a:chExt cx="8058154" cy="1988516"/>
          </a:xfrm>
          <a:solidFill>
            <a:srgbClr val="627981"/>
          </a:solidFill>
        </p:grpSpPr>
        <p:sp>
          <p:nvSpPr>
            <p:cNvPr id="23" name="Rectangle 22">
              <a:extLst>
                <a:ext uri="{FF2B5EF4-FFF2-40B4-BE49-F238E27FC236}">
                  <a16:creationId xmlns:a16="http://schemas.microsoft.com/office/drawing/2014/main" id="{DD382EEC-C7E3-440C-9C15-BBC69217DF46}"/>
                </a:ext>
              </a:extLst>
            </p:cNvPr>
            <p:cNvSpPr/>
            <p:nvPr/>
          </p:nvSpPr>
          <p:spPr>
            <a:xfrm>
              <a:off x="542923" y="1736761"/>
              <a:ext cx="8058154" cy="19885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4" name="TextBox 23">
              <a:extLst>
                <a:ext uri="{FF2B5EF4-FFF2-40B4-BE49-F238E27FC236}">
                  <a16:creationId xmlns:a16="http://schemas.microsoft.com/office/drawing/2014/main" id="{3FFC3083-A17D-42FC-A21C-777083A5AF30}"/>
                </a:ext>
              </a:extLst>
            </p:cNvPr>
            <p:cNvSpPr txBox="1"/>
            <p:nvPr/>
          </p:nvSpPr>
          <p:spPr>
            <a:xfrm>
              <a:off x="655854" y="1754752"/>
              <a:ext cx="7807571" cy="1927111"/>
            </a:xfrm>
            <a:prstGeom prst="rect">
              <a:avLst/>
            </a:prstGeom>
            <a:grpFill/>
          </p:spPr>
          <p:txBody>
            <a:bodyPr wrap="square" rtlCol="0">
              <a:spAutoFit/>
            </a:bodyPr>
            <a:lstStyle/>
            <a:p>
              <a:pPr algn="ctr"/>
              <a:r>
                <a:rPr lang="en-US" sz="2000" dirty="0">
                  <a:solidFill>
                    <a:schemeClr val="bg1"/>
                  </a:solidFill>
                </a:rPr>
                <a:t>How would it affect the U.S. economy if immigrants entering the United States exactly matched the existing U.S. population in age range, education, skill levels, family size, and occupations? </a:t>
              </a:r>
            </a:p>
          </p:txBody>
        </p:sp>
      </p:grpSp>
      <p:pic>
        <p:nvPicPr>
          <p:cNvPr id="3" name="Graphic 2" descr="Question Mark with solid fill">
            <a:extLst>
              <a:ext uri="{FF2B5EF4-FFF2-40B4-BE49-F238E27FC236}">
                <a16:creationId xmlns:a16="http://schemas.microsoft.com/office/drawing/2014/main" id="{F4FC1149-A9D6-4BEA-B0A6-B57AF80A728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49059" y="3429000"/>
            <a:ext cx="2293882" cy="2293882"/>
          </a:xfrm>
          <a:prstGeom prst="rect">
            <a:avLst/>
          </a:prstGeom>
        </p:spPr>
      </p:pic>
    </p:spTree>
    <p:extLst>
      <p:ext uri="{BB962C8B-B14F-4D97-AF65-F5344CB8AC3E}">
        <p14:creationId xmlns:p14="http://schemas.microsoft.com/office/powerpoint/2010/main" val="1336995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Economic Effects: Imaginary Scenario</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21B336F9-F463-4E2F-A3A4-F8F4802768E1}"/>
              </a:ext>
            </a:extLst>
          </p:cNvPr>
          <p:cNvGrpSpPr/>
          <p:nvPr/>
        </p:nvGrpSpPr>
        <p:grpSpPr>
          <a:xfrm>
            <a:off x="2066923" y="1507271"/>
            <a:ext cx="8058154" cy="3487358"/>
            <a:chOff x="542923" y="1736759"/>
            <a:chExt cx="8058154" cy="6616883"/>
          </a:xfrm>
          <a:solidFill>
            <a:srgbClr val="627981"/>
          </a:solidFill>
        </p:grpSpPr>
        <p:sp>
          <p:nvSpPr>
            <p:cNvPr id="23" name="Rectangle 22">
              <a:extLst>
                <a:ext uri="{FF2B5EF4-FFF2-40B4-BE49-F238E27FC236}">
                  <a16:creationId xmlns:a16="http://schemas.microsoft.com/office/drawing/2014/main" id="{DD382EEC-C7E3-440C-9C15-BBC69217DF46}"/>
                </a:ext>
              </a:extLst>
            </p:cNvPr>
            <p:cNvSpPr/>
            <p:nvPr/>
          </p:nvSpPr>
          <p:spPr>
            <a:xfrm>
              <a:off x="542923" y="1736759"/>
              <a:ext cx="8058154" cy="66168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4" name="TextBox 23">
              <a:extLst>
                <a:ext uri="{FF2B5EF4-FFF2-40B4-BE49-F238E27FC236}">
                  <a16:creationId xmlns:a16="http://schemas.microsoft.com/office/drawing/2014/main" id="{3FFC3083-A17D-42FC-A21C-777083A5AF30}"/>
                </a:ext>
              </a:extLst>
            </p:cNvPr>
            <p:cNvSpPr txBox="1"/>
            <p:nvPr/>
          </p:nvSpPr>
          <p:spPr>
            <a:xfrm>
              <a:off x="655854" y="1754752"/>
              <a:ext cx="7807571" cy="6598890"/>
            </a:xfrm>
            <a:prstGeom prst="rect">
              <a:avLst/>
            </a:prstGeom>
            <a:grpFill/>
          </p:spPr>
          <p:txBody>
            <a:bodyPr wrap="square" rtlCol="0">
              <a:spAutoFit/>
            </a:bodyPr>
            <a:lstStyle/>
            <a:p>
              <a:pPr algn="ctr"/>
              <a:r>
                <a:rPr lang="en-US" sz="2000" dirty="0">
                  <a:solidFill>
                    <a:schemeClr val="bg1"/>
                  </a:solidFill>
                </a:rPr>
                <a:t>How would it affect the U.S. economy if immigrants entering the United States exactly matched the existing U.S. population in age range, education, skill levels, family size, and occupations? </a:t>
              </a:r>
            </a:p>
            <a:p>
              <a:pPr algn="ctr"/>
              <a:endParaRPr lang="en-US" sz="2000" dirty="0">
                <a:solidFill>
                  <a:schemeClr val="bg1"/>
                </a:solidFill>
              </a:endParaRPr>
            </a:p>
            <a:p>
              <a:pPr algn="ctr"/>
              <a:r>
                <a:rPr lang="en-US" sz="2000" i="1" dirty="0">
                  <a:solidFill>
                    <a:schemeClr val="bg1"/>
                  </a:solidFill>
                </a:rPr>
                <a:t>Immigrants would be better off because their standard of living would be higher in the United States. They would also contribute to increased production and increased consumption. Given enough time for adjustment, the range of jobs performed, income earned, taxes paid, and public services needed would not be much affected by this kind of immigration. It would simply be as if the population had increased.</a:t>
              </a:r>
            </a:p>
            <a:p>
              <a:pPr algn="ctr"/>
              <a:endParaRPr lang="en-US" sz="2000" dirty="0">
                <a:solidFill>
                  <a:schemeClr val="bg1"/>
                </a:solidFill>
              </a:endParaRPr>
            </a:p>
          </p:txBody>
        </p:sp>
      </p:grpSp>
    </p:spTree>
    <p:extLst>
      <p:ext uri="{BB962C8B-B14F-4D97-AF65-F5344CB8AC3E}">
        <p14:creationId xmlns:p14="http://schemas.microsoft.com/office/powerpoint/2010/main" val="3821180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Economic Effects: Reality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1D044B85-60FA-4186-880D-761A670E0011}"/>
              </a:ext>
            </a:extLst>
          </p:cNvPr>
          <p:cNvGrpSpPr/>
          <p:nvPr/>
        </p:nvGrpSpPr>
        <p:grpSpPr>
          <a:xfrm>
            <a:off x="2135749" y="1620241"/>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76EAE696-BC65-449A-902B-51FCBDE7A7A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5" name="TextBox 14">
              <a:extLst>
                <a:ext uri="{FF2B5EF4-FFF2-40B4-BE49-F238E27FC236}">
                  <a16:creationId xmlns:a16="http://schemas.microsoft.com/office/drawing/2014/main" id="{5BC52C26-4046-43A3-97D3-7937C988CA6E}"/>
                </a:ext>
              </a:extLst>
            </p:cNvPr>
            <p:cNvSpPr txBox="1"/>
            <p:nvPr/>
          </p:nvSpPr>
          <p:spPr>
            <a:xfrm>
              <a:off x="668214"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Immigrants are not identical to the rest of the U.S. population.</a:t>
              </a:r>
            </a:p>
          </p:txBody>
        </p:sp>
      </p:grpSp>
      <p:grpSp>
        <p:nvGrpSpPr>
          <p:cNvPr id="16" name="Group 15">
            <a:extLst>
              <a:ext uri="{FF2B5EF4-FFF2-40B4-BE49-F238E27FC236}">
                <a16:creationId xmlns:a16="http://schemas.microsoft.com/office/drawing/2014/main" id="{8A6141D6-7A91-4C0F-B4AB-9C64DBFDAC47}"/>
              </a:ext>
            </a:extLst>
          </p:cNvPr>
          <p:cNvGrpSpPr/>
          <p:nvPr/>
        </p:nvGrpSpPr>
        <p:grpSpPr>
          <a:xfrm>
            <a:off x="2135749" y="2525854"/>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5F0BB7EF-FC01-4C87-9940-3DAD2D087EC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8" name="TextBox 17">
              <a:extLst>
                <a:ext uri="{FF2B5EF4-FFF2-40B4-BE49-F238E27FC236}">
                  <a16:creationId xmlns:a16="http://schemas.microsoft.com/office/drawing/2014/main" id="{EB761562-86A2-404C-8CAA-6C23BF9D8A18}"/>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About one-third of immigrants over the age of 25 lack a high school diploma.</a:t>
              </a:r>
            </a:p>
          </p:txBody>
        </p:sp>
      </p:grpSp>
      <p:grpSp>
        <p:nvGrpSpPr>
          <p:cNvPr id="19" name="Group 18">
            <a:extLst>
              <a:ext uri="{FF2B5EF4-FFF2-40B4-BE49-F238E27FC236}">
                <a16:creationId xmlns:a16="http://schemas.microsoft.com/office/drawing/2014/main" id="{B4BC15A9-79F7-4685-B43A-17B35C42F065}"/>
              </a:ext>
            </a:extLst>
          </p:cNvPr>
          <p:cNvGrpSpPr/>
          <p:nvPr/>
        </p:nvGrpSpPr>
        <p:grpSpPr>
          <a:xfrm>
            <a:off x="2135749" y="3420572"/>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BEAFA9EF-26E6-4983-ABAB-51159794609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TextBox 20">
              <a:extLst>
                <a:ext uri="{FF2B5EF4-FFF2-40B4-BE49-F238E27FC236}">
                  <a16:creationId xmlns:a16="http://schemas.microsoft.com/office/drawing/2014/main" id="{AF645828-B2F8-4B60-9B95-A6FDAFEF940C}"/>
                </a:ext>
              </a:extLst>
            </p:cNvPr>
            <p:cNvSpPr txBox="1"/>
            <p:nvPr/>
          </p:nvSpPr>
          <p:spPr>
            <a:xfrm>
              <a:off x="59938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Many of the recent immigrants end up in jobs like restaurant and hotel work, lawn care, and janitorial work.</a:t>
              </a:r>
            </a:p>
          </p:txBody>
        </p:sp>
      </p:grpSp>
      <p:grpSp>
        <p:nvGrpSpPr>
          <p:cNvPr id="22" name="Group 21">
            <a:extLst>
              <a:ext uri="{FF2B5EF4-FFF2-40B4-BE49-F238E27FC236}">
                <a16:creationId xmlns:a16="http://schemas.microsoft.com/office/drawing/2014/main" id="{4751D804-644E-4A6E-8C74-3869C5293236}"/>
              </a:ext>
            </a:extLst>
          </p:cNvPr>
          <p:cNvGrpSpPr/>
          <p:nvPr/>
        </p:nvGrpSpPr>
        <p:grpSpPr>
          <a:xfrm>
            <a:off x="2135749" y="4315290"/>
            <a:ext cx="8058154" cy="1065187"/>
            <a:chOff x="542923" y="1736761"/>
            <a:chExt cx="8058154" cy="1065187"/>
          </a:xfrm>
          <a:solidFill>
            <a:srgbClr val="627981"/>
          </a:solidFill>
        </p:grpSpPr>
        <p:sp>
          <p:nvSpPr>
            <p:cNvPr id="23" name="Rectangle 22">
              <a:extLst>
                <a:ext uri="{FF2B5EF4-FFF2-40B4-BE49-F238E27FC236}">
                  <a16:creationId xmlns:a16="http://schemas.microsoft.com/office/drawing/2014/main" id="{64E79899-6759-44F4-9D96-DE3B1EEFF7C9}"/>
                </a:ext>
              </a:extLst>
            </p:cNvPr>
            <p:cNvSpPr/>
            <p:nvPr/>
          </p:nvSpPr>
          <p:spPr>
            <a:xfrm>
              <a:off x="542923" y="1736761"/>
              <a:ext cx="8058154" cy="10651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4" name="TextBox 23">
              <a:extLst>
                <a:ext uri="{FF2B5EF4-FFF2-40B4-BE49-F238E27FC236}">
                  <a16:creationId xmlns:a16="http://schemas.microsoft.com/office/drawing/2014/main" id="{960D99C6-245C-43A9-908F-92596B20D60D}"/>
                </a:ext>
              </a:extLst>
            </p:cNvPr>
            <p:cNvSpPr txBox="1"/>
            <p:nvPr/>
          </p:nvSpPr>
          <p:spPr>
            <a:xfrm>
              <a:off x="599388" y="1786285"/>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This kind of immigration represents a shift to the right in the supply of unskilled labor for a number of jobs, which will lead to lower wages for these jobs.</a:t>
              </a:r>
            </a:p>
          </p:txBody>
        </p:sp>
      </p:grpSp>
    </p:spTree>
    <p:extLst>
      <p:ext uri="{BB962C8B-B14F-4D97-AF65-F5344CB8AC3E}">
        <p14:creationId xmlns:p14="http://schemas.microsoft.com/office/powerpoint/2010/main" val="3024257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Economic Effects: Reality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1026" name="Picture 2" descr="A photograph of a keyboard that says 'Find Job' where the Enter key is">
            <a:extLst>
              <a:ext uri="{FF2B5EF4-FFF2-40B4-BE49-F238E27FC236}">
                <a16:creationId xmlns:a16="http://schemas.microsoft.com/office/drawing/2014/main" id="{80AECD3F-9F94-49A3-BB44-45581D80C5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5926" y="3913854"/>
            <a:ext cx="3020148" cy="2737009"/>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24">
            <a:extLst>
              <a:ext uri="{FF2B5EF4-FFF2-40B4-BE49-F238E27FC236}">
                <a16:creationId xmlns:a16="http://schemas.microsoft.com/office/drawing/2014/main" id="{E8D8D274-9FE6-4AA5-BBA0-06B3AE40182C}"/>
              </a:ext>
            </a:extLst>
          </p:cNvPr>
          <p:cNvGrpSpPr/>
          <p:nvPr/>
        </p:nvGrpSpPr>
        <p:grpSpPr>
          <a:xfrm>
            <a:off x="1538405" y="2883041"/>
            <a:ext cx="9389807" cy="788162"/>
            <a:chOff x="542923" y="1736761"/>
            <a:chExt cx="8058154" cy="1988516"/>
          </a:xfrm>
          <a:solidFill>
            <a:srgbClr val="627981"/>
          </a:solidFill>
        </p:grpSpPr>
        <p:sp>
          <p:nvSpPr>
            <p:cNvPr id="27" name="Rectangle 26">
              <a:extLst>
                <a:ext uri="{FF2B5EF4-FFF2-40B4-BE49-F238E27FC236}">
                  <a16:creationId xmlns:a16="http://schemas.microsoft.com/office/drawing/2014/main" id="{6A67FC93-1DD7-4233-A7B4-6286220E3F9A}"/>
                </a:ext>
              </a:extLst>
            </p:cNvPr>
            <p:cNvSpPr/>
            <p:nvPr/>
          </p:nvSpPr>
          <p:spPr>
            <a:xfrm>
              <a:off x="542923" y="1736761"/>
              <a:ext cx="8058154" cy="19885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8" name="TextBox 27">
              <a:extLst>
                <a:ext uri="{FF2B5EF4-FFF2-40B4-BE49-F238E27FC236}">
                  <a16:creationId xmlns:a16="http://schemas.microsoft.com/office/drawing/2014/main" id="{0577D321-9E6B-497F-942A-AF201C72E85D}"/>
                </a:ext>
              </a:extLst>
            </p:cNvPr>
            <p:cNvSpPr txBox="1"/>
            <p:nvPr/>
          </p:nvSpPr>
          <p:spPr>
            <a:xfrm>
              <a:off x="655854" y="1754752"/>
              <a:ext cx="7807571" cy="1927111"/>
            </a:xfrm>
            <a:prstGeom prst="rect">
              <a:avLst/>
            </a:prstGeom>
            <a:grpFill/>
          </p:spPr>
          <p:txBody>
            <a:bodyPr wrap="square" rtlCol="0">
              <a:spAutoFit/>
            </a:bodyPr>
            <a:lstStyle/>
            <a:p>
              <a:pPr algn="ctr"/>
              <a:r>
                <a:rPr lang="en-US" sz="2000" dirty="0">
                  <a:solidFill>
                    <a:schemeClr val="bg1"/>
                  </a:solidFill>
                </a:rPr>
                <a:t> Recent immigration to the U.S. is skewed towards unskilled labor, which makes it harder for low-skilled U.S. citizens to find work or earn a higher wage.</a:t>
              </a:r>
            </a:p>
          </p:txBody>
        </p:sp>
      </p:grpSp>
      <p:grpSp>
        <p:nvGrpSpPr>
          <p:cNvPr id="9" name="Group 8">
            <a:extLst>
              <a:ext uri="{FF2B5EF4-FFF2-40B4-BE49-F238E27FC236}">
                <a16:creationId xmlns:a16="http://schemas.microsoft.com/office/drawing/2014/main" id="{4D8A68C5-0008-4EF3-8182-092F8FFC0095}"/>
              </a:ext>
            </a:extLst>
          </p:cNvPr>
          <p:cNvGrpSpPr/>
          <p:nvPr/>
        </p:nvGrpSpPr>
        <p:grpSpPr>
          <a:xfrm>
            <a:off x="1524001" y="1383374"/>
            <a:ext cx="9389807" cy="1337702"/>
            <a:chOff x="542923" y="1736758"/>
            <a:chExt cx="8058154" cy="3374993"/>
          </a:xfrm>
          <a:solidFill>
            <a:srgbClr val="627981"/>
          </a:solidFill>
        </p:grpSpPr>
        <p:sp>
          <p:nvSpPr>
            <p:cNvPr id="10" name="Rectangle 9">
              <a:extLst>
                <a:ext uri="{FF2B5EF4-FFF2-40B4-BE49-F238E27FC236}">
                  <a16:creationId xmlns:a16="http://schemas.microsoft.com/office/drawing/2014/main" id="{848F5D95-E752-4995-923E-4AC4F1958750}"/>
                </a:ext>
              </a:extLst>
            </p:cNvPr>
            <p:cNvSpPr/>
            <p:nvPr/>
          </p:nvSpPr>
          <p:spPr>
            <a:xfrm>
              <a:off x="542923" y="1736758"/>
              <a:ext cx="8058154" cy="33749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1" name="TextBox 10">
              <a:extLst>
                <a:ext uri="{FF2B5EF4-FFF2-40B4-BE49-F238E27FC236}">
                  <a16:creationId xmlns:a16="http://schemas.microsoft.com/office/drawing/2014/main" id="{D229D7F1-1CFA-4352-8748-BF4FF70F5388}"/>
                </a:ext>
              </a:extLst>
            </p:cNvPr>
            <p:cNvSpPr txBox="1"/>
            <p:nvPr/>
          </p:nvSpPr>
          <p:spPr>
            <a:xfrm>
              <a:off x="655854" y="1754752"/>
              <a:ext cx="7807571" cy="3339008"/>
            </a:xfrm>
            <a:prstGeom prst="rect">
              <a:avLst/>
            </a:prstGeom>
            <a:grpFill/>
          </p:spPr>
          <p:txBody>
            <a:bodyPr wrap="square" rtlCol="0">
              <a:spAutoFit/>
            </a:bodyPr>
            <a:lstStyle/>
            <a:p>
              <a:pPr algn="ctr"/>
              <a:r>
                <a:rPr lang="en-US" sz="2000" dirty="0">
                  <a:solidFill>
                    <a:schemeClr val="bg1"/>
                  </a:solidFill>
                </a:rPr>
                <a:t>The difficult policy questions about immigration are not so much about the overall gains to the rest of the economy, which seem to be real but small in the context of the U.S. economy, as they are about the disruptive effects of immigration in specific labor markets.</a:t>
              </a:r>
            </a:p>
          </p:txBody>
        </p:sp>
      </p:grpSp>
    </p:spTree>
    <p:extLst>
      <p:ext uri="{BB962C8B-B14F-4D97-AF65-F5344CB8AC3E}">
        <p14:creationId xmlns:p14="http://schemas.microsoft.com/office/powerpoint/2010/main" val="1854021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Arrow: Up 1">
            <a:extLst>
              <a:ext uri="{FF2B5EF4-FFF2-40B4-BE49-F238E27FC236}">
                <a16:creationId xmlns:a16="http://schemas.microsoft.com/office/drawing/2014/main" id="{A6B3D2F7-6583-496E-A7BD-C2D2E1006458}"/>
              </a:ext>
            </a:extLst>
          </p:cNvPr>
          <p:cNvSpPr/>
          <p:nvPr/>
        </p:nvSpPr>
        <p:spPr>
          <a:xfrm>
            <a:off x="2744893" y="3807249"/>
            <a:ext cx="1005850" cy="1543480"/>
          </a:xfrm>
          <a:prstGeom prst="upArrow">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Down 2">
            <a:extLst>
              <a:ext uri="{FF2B5EF4-FFF2-40B4-BE49-F238E27FC236}">
                <a16:creationId xmlns:a16="http://schemas.microsoft.com/office/drawing/2014/main" id="{97F548CD-A85C-4438-870C-7708F6605FD7}"/>
              </a:ext>
            </a:extLst>
          </p:cNvPr>
          <p:cNvSpPr/>
          <p:nvPr/>
        </p:nvSpPr>
        <p:spPr>
          <a:xfrm>
            <a:off x="6928208" y="3807249"/>
            <a:ext cx="1005850" cy="1543480"/>
          </a:xfrm>
          <a:prstGeom prst="downArrow">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C886E17-4207-4BB2-8C8F-B22F8C6E2644}"/>
              </a:ext>
            </a:extLst>
          </p:cNvPr>
          <p:cNvSpPr txBox="1"/>
          <p:nvPr/>
        </p:nvSpPr>
        <p:spPr>
          <a:xfrm>
            <a:off x="3545603" y="4658025"/>
            <a:ext cx="2581895" cy="707886"/>
          </a:xfrm>
          <a:prstGeom prst="rect">
            <a:avLst/>
          </a:prstGeom>
          <a:noFill/>
        </p:spPr>
        <p:txBody>
          <a:bodyPr wrap="square" rtlCol="0">
            <a:spAutoFit/>
          </a:bodyPr>
          <a:lstStyle/>
          <a:p>
            <a:pPr algn="ctr"/>
            <a:r>
              <a:rPr lang="en-US" sz="2000" dirty="0"/>
              <a:t>number of employed immigrants</a:t>
            </a:r>
          </a:p>
        </p:txBody>
      </p:sp>
      <p:sp>
        <p:nvSpPr>
          <p:cNvPr id="7" name="TextBox 6">
            <a:extLst>
              <a:ext uri="{FF2B5EF4-FFF2-40B4-BE49-F238E27FC236}">
                <a16:creationId xmlns:a16="http://schemas.microsoft.com/office/drawing/2014/main" id="{1D28A251-3DD1-4B11-BB74-0D1FD048C068}"/>
              </a:ext>
            </a:extLst>
          </p:cNvPr>
          <p:cNvSpPr txBox="1"/>
          <p:nvPr/>
        </p:nvSpPr>
        <p:spPr>
          <a:xfrm>
            <a:off x="7760430" y="4658025"/>
            <a:ext cx="2907571" cy="707886"/>
          </a:xfrm>
          <a:prstGeom prst="rect">
            <a:avLst/>
          </a:prstGeom>
          <a:noFill/>
        </p:spPr>
        <p:txBody>
          <a:bodyPr wrap="square" rtlCol="0">
            <a:spAutoFit/>
          </a:bodyPr>
          <a:lstStyle/>
          <a:p>
            <a:pPr algn="ctr"/>
            <a:r>
              <a:rPr lang="en-US" sz="2000" dirty="0"/>
              <a:t>hours worked by high school students</a:t>
            </a:r>
          </a:p>
        </p:txBody>
      </p:sp>
      <p:sp>
        <p:nvSpPr>
          <p:cNvPr id="5" name="TextBox 4">
            <a:extLst>
              <a:ext uri="{FF2B5EF4-FFF2-40B4-BE49-F238E27FC236}">
                <a16:creationId xmlns:a16="http://schemas.microsoft.com/office/drawing/2014/main" id="{9B85D9B9-9707-4C1B-B1E1-7746F2844FD4}"/>
              </a:ext>
            </a:extLst>
          </p:cNvPr>
          <p:cNvSpPr txBox="1"/>
          <p:nvPr/>
        </p:nvSpPr>
        <p:spPr>
          <a:xfrm>
            <a:off x="3891500" y="4029965"/>
            <a:ext cx="982961" cy="646331"/>
          </a:xfrm>
          <a:prstGeom prst="rect">
            <a:avLst/>
          </a:prstGeom>
          <a:noFill/>
        </p:spPr>
        <p:txBody>
          <a:bodyPr wrap="none" rtlCol="0">
            <a:spAutoFit/>
          </a:bodyPr>
          <a:lstStyle/>
          <a:p>
            <a:r>
              <a:rPr lang="en-US" sz="3600" dirty="0"/>
              <a:t>10%</a:t>
            </a:r>
          </a:p>
        </p:txBody>
      </p:sp>
      <p:sp>
        <p:nvSpPr>
          <p:cNvPr id="9" name="TextBox 8">
            <a:extLst>
              <a:ext uri="{FF2B5EF4-FFF2-40B4-BE49-F238E27FC236}">
                <a16:creationId xmlns:a16="http://schemas.microsoft.com/office/drawing/2014/main" id="{A4D2D0D7-5FD6-4CB1-9AA3-45BF6C3505E6}"/>
              </a:ext>
            </a:extLst>
          </p:cNvPr>
          <p:cNvSpPr txBox="1"/>
          <p:nvPr/>
        </p:nvSpPr>
        <p:spPr>
          <a:xfrm>
            <a:off x="8051926" y="4035752"/>
            <a:ext cx="748923" cy="646331"/>
          </a:xfrm>
          <a:prstGeom prst="rect">
            <a:avLst/>
          </a:prstGeom>
          <a:noFill/>
        </p:spPr>
        <p:txBody>
          <a:bodyPr wrap="none" rtlCol="0">
            <a:spAutoFit/>
          </a:bodyPr>
          <a:lstStyle/>
          <a:p>
            <a:r>
              <a:rPr lang="en-US" sz="3600" dirty="0"/>
              <a:t>3%</a:t>
            </a:r>
          </a:p>
        </p:txBody>
      </p:sp>
      <p:sp>
        <p:nvSpPr>
          <p:cNvPr id="18" name="TextBox 17">
            <a:extLst>
              <a:ext uri="{FF2B5EF4-FFF2-40B4-BE49-F238E27FC236}">
                <a16:creationId xmlns:a16="http://schemas.microsoft.com/office/drawing/2014/main" id="{770F5BCC-5F1C-4120-84AE-EB0DDA486683}"/>
              </a:ext>
            </a:extLst>
          </p:cNvPr>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Disruptive Effects of Immigration</a:t>
            </a:r>
          </a:p>
        </p:txBody>
      </p:sp>
      <p:grpSp>
        <p:nvGrpSpPr>
          <p:cNvPr id="32" name="Group 31">
            <a:extLst>
              <a:ext uri="{FF2B5EF4-FFF2-40B4-BE49-F238E27FC236}">
                <a16:creationId xmlns:a16="http://schemas.microsoft.com/office/drawing/2014/main" id="{16C1AC5E-D37C-4357-8E2A-B1FBEBC9510C}"/>
              </a:ext>
            </a:extLst>
          </p:cNvPr>
          <p:cNvGrpSpPr/>
          <p:nvPr/>
        </p:nvGrpSpPr>
        <p:grpSpPr>
          <a:xfrm>
            <a:off x="2066923" y="1507271"/>
            <a:ext cx="8058154" cy="1332922"/>
            <a:chOff x="542923" y="1736759"/>
            <a:chExt cx="8058154" cy="2529075"/>
          </a:xfrm>
          <a:solidFill>
            <a:srgbClr val="627981"/>
          </a:solidFill>
        </p:grpSpPr>
        <p:sp>
          <p:nvSpPr>
            <p:cNvPr id="33" name="Rectangle 32">
              <a:extLst>
                <a:ext uri="{FF2B5EF4-FFF2-40B4-BE49-F238E27FC236}">
                  <a16:creationId xmlns:a16="http://schemas.microsoft.com/office/drawing/2014/main" id="{3F3301DF-A641-4CD4-9013-E4B23BA189D0}"/>
                </a:ext>
              </a:extLst>
            </p:cNvPr>
            <p:cNvSpPr/>
            <p:nvPr/>
          </p:nvSpPr>
          <p:spPr>
            <a:xfrm>
              <a:off x="542923" y="1736759"/>
              <a:ext cx="8058154" cy="252907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TextBox 33">
              <a:extLst>
                <a:ext uri="{FF2B5EF4-FFF2-40B4-BE49-F238E27FC236}">
                  <a16:creationId xmlns:a16="http://schemas.microsoft.com/office/drawing/2014/main" id="{850D6842-A2F6-43B5-8F13-448814145999}"/>
                </a:ext>
              </a:extLst>
            </p:cNvPr>
            <p:cNvSpPr txBox="1"/>
            <p:nvPr/>
          </p:nvSpPr>
          <p:spPr>
            <a:xfrm>
              <a:off x="655854" y="1754752"/>
              <a:ext cx="7807571" cy="2511082"/>
            </a:xfrm>
            <a:prstGeom prst="rect">
              <a:avLst/>
            </a:prstGeom>
            <a:grpFill/>
          </p:spPr>
          <p:txBody>
            <a:bodyPr wrap="square" rtlCol="0">
              <a:spAutoFit/>
            </a:bodyPr>
            <a:lstStyle/>
            <a:p>
              <a:pPr algn="ctr"/>
              <a:r>
                <a:rPr lang="en-US" sz="2000" dirty="0">
                  <a:solidFill>
                    <a:schemeClr val="bg1"/>
                  </a:solidFill>
                </a:rPr>
                <a:t>A study by Michael S. Clune found that for each 10% rise in the number of employed immigrants with no more than a high school diploma in the labor market, high school students reduced their annual number of hours worked by 3%.</a:t>
              </a:r>
            </a:p>
          </p:txBody>
        </p:sp>
      </p:grpSp>
    </p:spTree>
    <p:extLst>
      <p:ext uri="{BB962C8B-B14F-4D97-AF65-F5344CB8AC3E}">
        <p14:creationId xmlns:p14="http://schemas.microsoft.com/office/powerpoint/2010/main" val="1633611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1D044B85-60FA-4186-880D-761A670E0011}"/>
              </a:ext>
            </a:extLst>
          </p:cNvPr>
          <p:cNvGrpSpPr/>
          <p:nvPr/>
        </p:nvGrpSpPr>
        <p:grpSpPr>
          <a:xfrm>
            <a:off x="2135749" y="1620241"/>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76EAE696-BC65-449A-902B-51FCBDE7A7A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5" name="TextBox 14">
              <a:extLst>
                <a:ext uri="{FF2B5EF4-FFF2-40B4-BE49-F238E27FC236}">
                  <a16:creationId xmlns:a16="http://schemas.microsoft.com/office/drawing/2014/main" id="{5BC52C26-4046-43A3-97D3-7937C988CA6E}"/>
                </a:ext>
              </a:extLst>
            </p:cNvPr>
            <p:cNvSpPr txBox="1"/>
            <p:nvPr/>
          </p:nvSpPr>
          <p:spPr>
            <a:xfrm>
              <a:off x="655853" y="178405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Immigrants are thought to contribute to increased demand for local goods and services, which can stimulate the low-skilled labor market.</a:t>
              </a:r>
            </a:p>
          </p:txBody>
        </p:sp>
      </p:grpSp>
      <p:grpSp>
        <p:nvGrpSpPr>
          <p:cNvPr id="16" name="Group 15">
            <a:extLst>
              <a:ext uri="{FF2B5EF4-FFF2-40B4-BE49-F238E27FC236}">
                <a16:creationId xmlns:a16="http://schemas.microsoft.com/office/drawing/2014/main" id="{8A6141D6-7A91-4C0F-B4AB-9C64DBFDAC47}"/>
              </a:ext>
            </a:extLst>
          </p:cNvPr>
          <p:cNvGrpSpPr/>
          <p:nvPr/>
        </p:nvGrpSpPr>
        <p:grpSpPr>
          <a:xfrm>
            <a:off x="2135749" y="2525854"/>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5F0BB7EF-FC01-4C87-9940-3DAD2D087EC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8" name="TextBox 17">
              <a:extLst>
                <a:ext uri="{FF2B5EF4-FFF2-40B4-BE49-F238E27FC236}">
                  <a16:creationId xmlns:a16="http://schemas.microsoft.com/office/drawing/2014/main" id="{EB761562-86A2-404C-8CAA-6C23BF9D8A18}"/>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Employers may choose production processes that are more labor-intensive given the increased supply of low-skill workers.</a:t>
              </a:r>
            </a:p>
          </p:txBody>
        </p:sp>
      </p:grpSp>
      <p:grpSp>
        <p:nvGrpSpPr>
          <p:cNvPr id="19" name="Group 18">
            <a:extLst>
              <a:ext uri="{FF2B5EF4-FFF2-40B4-BE49-F238E27FC236}">
                <a16:creationId xmlns:a16="http://schemas.microsoft.com/office/drawing/2014/main" id="{B4BC15A9-79F7-4685-B43A-17B35C42F065}"/>
              </a:ext>
            </a:extLst>
          </p:cNvPr>
          <p:cNvGrpSpPr/>
          <p:nvPr/>
        </p:nvGrpSpPr>
        <p:grpSpPr>
          <a:xfrm>
            <a:off x="2135749" y="3420572"/>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BEAFA9EF-26E6-4983-ABAB-51159794609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TextBox 20">
              <a:extLst>
                <a:ext uri="{FF2B5EF4-FFF2-40B4-BE49-F238E27FC236}">
                  <a16:creationId xmlns:a16="http://schemas.microsoft.com/office/drawing/2014/main" id="{AF645828-B2F8-4B60-9B95-A6FDAFEF940C}"/>
                </a:ext>
              </a:extLst>
            </p:cNvPr>
            <p:cNvSpPr txBox="1"/>
            <p:nvPr/>
          </p:nvSpPr>
          <p:spPr>
            <a:xfrm>
              <a:off x="59938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These various factors would explain the small negative wage effect that the native low-skill workers observed as a result of immigration.</a:t>
              </a:r>
            </a:p>
          </p:txBody>
        </p:sp>
      </p:grpSp>
      <p:sp>
        <p:nvSpPr>
          <p:cNvPr id="25" name="TextBox 24">
            <a:extLst>
              <a:ext uri="{FF2B5EF4-FFF2-40B4-BE49-F238E27FC236}">
                <a16:creationId xmlns:a16="http://schemas.microsoft.com/office/drawing/2014/main" id="{C23DBEDD-E335-4093-B81D-C123202898C9}"/>
              </a:ext>
            </a:extLst>
          </p:cNvPr>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Disruptive Effects of Immigration</a:t>
            </a:r>
          </a:p>
        </p:txBody>
      </p:sp>
    </p:spTree>
    <p:extLst>
      <p:ext uri="{BB962C8B-B14F-4D97-AF65-F5344CB8AC3E}">
        <p14:creationId xmlns:p14="http://schemas.microsoft.com/office/powerpoint/2010/main" val="4328149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361</TotalTime>
  <Words>2043</Words>
  <Application>Microsoft Office PowerPoint</Application>
  <PresentationFormat>Widescreen</PresentationFormat>
  <Paragraphs>82</Paragraphs>
  <Slides>15</Slides>
  <Notes>13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Calibri</vt:lpstr>
      <vt:lpstr>Calibri Light</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44</cp:revision>
  <dcterms:created xsi:type="dcterms:W3CDTF">2017-06-16T13:06:21Z</dcterms:created>
  <dcterms:modified xsi:type="dcterms:W3CDTF">2023-08-03T19:39:55Z</dcterms:modified>
</cp:coreProperties>
</file>