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7" r:id="rId4"/>
    <p:sldId id="257" r:id="rId5"/>
    <p:sldId id="368" r:id="rId6"/>
    <p:sldId id="290" r:id="rId7"/>
    <p:sldId id="375" r:id="rId8"/>
    <p:sldId id="376" r:id="rId9"/>
    <p:sldId id="369" r:id="rId10"/>
    <p:sldId id="292"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economic inequality, explain how the poverty line is determined, and analyze the U.S. poverty rate over time.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0980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your opinion, what are some factors that keep people in poverty? What ideas do you have for changing the poverty problem?</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40699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Comparisons of high and low incomes raise two different issues: economic inequality and poverty. Poverty refers to the situation of an individual being below a certain level of income they need for a basic standard of living. The poverty line is the level of income needed for a basic standard of living. Income inequality compares the share of the total income (or wealth) in society that different groups receive.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United States, the official definition of the poverty line traces back to Mollie Orshansky. In 1963, Orshansky published an article called "Children of the Poor" in the Social Security Bulletin. Orshansky found that the average family spent one-third of its income on food. She then proposed that the poverty line be the amount required to buy an adequate diet, given the size of the family, multiplied by three.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31470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is the percentage of the population below the poverty line in any given year. Poverty rates are relatively low for whites, the elderly, the well-educated, and male-headed households. Poverty rates for females, Hispanics, and African Americans are much higher than for whites. While other races have a higher percentage of individuals living in poverty, most people in the U.S. living in poverty are white.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country's population is 800 million, and 250 million are below the poverty line.</a:t>
            </a:r>
          </a:p>
          <a:p>
            <a:endParaRPr lang="en-US" dirty="0"/>
          </a:p>
          <a:p>
            <a:r>
              <a:rPr lang="en-US" dirty="0"/>
              <a:t>What is the poverty rate? Express your answer as a percentage.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94640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Divide the number of individuals below the poverty line by the population:</a:t>
            </a:r>
          </a:p>
          <a:p>
            <a:endParaRPr lang="en-US" dirty="0"/>
          </a:p>
          <a:p>
            <a:r>
              <a:rPr lang="en-US" dirty="0"/>
              <a:t>250/800=0.3125</a:t>
            </a:r>
          </a:p>
          <a:p>
            <a:endParaRPr lang="en-US" dirty="0"/>
          </a:p>
          <a:p>
            <a:r>
              <a:rPr lang="en-US" dirty="0"/>
              <a:t>2. Multiply this value by 100 to obtain a percentage:</a:t>
            </a:r>
          </a:p>
          <a:p>
            <a:endParaRPr lang="en-US" dirty="0"/>
          </a:p>
          <a:p>
            <a:r>
              <a:rPr lang="en-US" dirty="0"/>
              <a:t>0.3125×100=31.25%</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6674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81145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vast country like the United States, should there be a national poverty line? The median household income for a family of four was $140,657 in New Jersey and $74,888 in Mississippi in 2022. Should the government adjust the poverty line to account for the value of low-income assistance programs? Any poverty line will be somewhat arbitrary, and it is useful to have a poverty line whose basic definition does not change much over time. Government statisticians at the U.S. Census Bureau have ongoing research programs to address questions like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81252"/>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Drawing the Poverty Line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0546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433813"/>
            <a:ext cx="9144001" cy="1463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In your opinion, what are some factors that keep people in poverty? What ideas do you have for changing the poverty problem?</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9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Wages are influenced by supply and demand in labor markets, which can lead to very low incomes for some people and very high incomes for others.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Poverty applies to the condition of people who cannot afford the necessities of life while income inequality refers to the disparity between those with higher and lower incomes.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poverty rate is what percentage of the population lives below the poverty line, which the amount of income that it takes to purchase the necessities of life determines.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Choosing a poverty line will always be somewhat controversial.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Public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524704"/>
            <a:ext cx="8429625" cy="1994849"/>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0107"/>
              <a:ext cx="8058152" cy="1377755"/>
            </a:xfrm>
            <a:prstGeom prst="rect">
              <a:avLst/>
            </a:prstGeom>
            <a:grpFill/>
          </p:spPr>
          <p:txBody>
            <a:bodyPr wrap="square" rtlCol="0">
              <a:spAutoFit/>
            </a:bodyPr>
            <a:lstStyle/>
            <a:p>
              <a:pPr algn="ctr"/>
              <a:r>
                <a:rPr lang="en-US" sz="2100" dirty="0">
                  <a:solidFill>
                    <a:schemeClr val="bg1"/>
                  </a:solidFill>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grpSp>
      <p:pic>
        <p:nvPicPr>
          <p:cNvPr id="1026" name="Picture 2" descr="A photograph of protestors during the Occupy Wall Street protests">
            <a:extLst>
              <a:ext uri="{FF2B5EF4-FFF2-40B4-BE49-F238E27FC236}">
                <a16:creationId xmlns:a16="http://schemas.microsoft.com/office/drawing/2014/main" id="{769AFA62-1F0B-4640-AFCB-9FBA85AE7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8" y="1318038"/>
            <a:ext cx="5715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and Economic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Comparisons of high and low incomes raise two different issues: economic inequality and poverty.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Poverty</a:t>
              </a:r>
              <a:r>
                <a:rPr lang="en-US" sz="2000" dirty="0">
                  <a:solidFill>
                    <a:schemeClr val="bg1"/>
                  </a:solidFill>
                </a:rPr>
                <a:t> refers to the situation of an individual being below a certain level of income they need for a basic standard of living.</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line </a:t>
              </a:r>
              <a:r>
                <a:rPr lang="en-US" sz="2000" dirty="0">
                  <a:solidFill>
                    <a:schemeClr val="bg1"/>
                  </a:solidFill>
                </a:rPr>
                <a:t>is the level of income needed for a basic standard of living.</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Income inequality </a:t>
              </a:r>
              <a:r>
                <a:rPr lang="en-US" sz="2000" dirty="0">
                  <a:solidFill>
                    <a:schemeClr val="bg1"/>
                  </a:solidFill>
                </a:rPr>
                <a:t>compares the share of the total income (or wealth) in society that different groups receive.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Mollie Orshansky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the official definition of the poverty line traces back to Mollie Orshansky.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1963, Orshansky published an article called "Children of the Poor" in the </a:t>
              </a:r>
              <a:r>
                <a:rPr lang="en-US" sz="2000" i="1" dirty="0">
                  <a:solidFill>
                    <a:schemeClr val="bg1"/>
                  </a:solidFill>
                </a:rPr>
                <a:t>Social Security Bulletin</a:t>
              </a:r>
              <a:r>
                <a:rPr lang="en-US" sz="2000" dirty="0">
                  <a:solidFill>
                    <a:schemeClr val="bg1"/>
                  </a:solidFill>
                </a:rPr>
                <a:t>.</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Orshansky found that the average family spent one-third of its income on food.</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then proposed that the poverty line be the amount required to buy an adequate diet, given the size of the family, multiplied by three.</a:t>
              </a:r>
            </a:p>
          </p:txBody>
        </p:sp>
      </p:grpSp>
    </p:spTree>
    <p:extLst>
      <p:ext uri="{BB962C8B-B14F-4D97-AF65-F5344CB8AC3E}">
        <p14:creationId xmlns:p14="http://schemas.microsoft.com/office/powerpoint/2010/main" val="2475902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rate </a:t>
              </a:r>
              <a:r>
                <a:rPr lang="en-US" sz="2000" dirty="0">
                  <a:solidFill>
                    <a:schemeClr val="bg1"/>
                  </a:solidFill>
                </a:rPr>
                <a:t>is the percentage of the population below the poverty line in any given year.</a:t>
              </a:r>
            </a:p>
          </p:txBody>
        </p:sp>
      </p:grpSp>
      <p:grpSp>
        <p:nvGrpSpPr>
          <p:cNvPr id="20" name="Group 19">
            <a:extLst>
              <a:ext uri="{FF2B5EF4-FFF2-40B4-BE49-F238E27FC236}">
                <a16:creationId xmlns:a16="http://schemas.microsoft.com/office/drawing/2014/main" id="{26F61A50-6A0D-41D5-9509-310B9BC6D81D}"/>
              </a:ext>
            </a:extLst>
          </p:cNvPr>
          <p:cNvGrpSpPr/>
          <p:nvPr/>
        </p:nvGrpSpPr>
        <p:grpSpPr>
          <a:xfrm>
            <a:off x="2135749" y="252585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BF2848F8-DF3A-4414-B193-6B6AE2068C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058D65-BA90-486E-9E0C-5A4B1657E25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are relatively low for whites, the elderly, the well-educated, and male-headed households. </a:t>
              </a:r>
            </a:p>
          </p:txBody>
        </p:sp>
      </p:grpSp>
      <p:grpSp>
        <p:nvGrpSpPr>
          <p:cNvPr id="23" name="Group 22">
            <a:extLst>
              <a:ext uri="{FF2B5EF4-FFF2-40B4-BE49-F238E27FC236}">
                <a16:creationId xmlns:a16="http://schemas.microsoft.com/office/drawing/2014/main" id="{3D90DB38-586E-4E7C-9A7F-9EBB1B4888A0}"/>
              </a:ext>
            </a:extLst>
          </p:cNvPr>
          <p:cNvGrpSpPr/>
          <p:nvPr/>
        </p:nvGrpSpPr>
        <p:grpSpPr>
          <a:xfrm>
            <a:off x="2135749"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194B1B4-F2C8-4CC0-9BAB-816A716E69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A44C92A5-B384-4E68-A496-4D7B944A172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for females, Hispanics, and African Americans are much higher.</a:t>
              </a:r>
            </a:p>
          </p:txBody>
        </p:sp>
      </p:grpSp>
      <p:grpSp>
        <p:nvGrpSpPr>
          <p:cNvPr id="30" name="Group 29">
            <a:extLst>
              <a:ext uri="{FF2B5EF4-FFF2-40B4-BE49-F238E27FC236}">
                <a16:creationId xmlns:a16="http://schemas.microsoft.com/office/drawing/2014/main" id="{B64BB581-C232-4AFB-8FD2-7CE671DB25E9}"/>
              </a:ext>
            </a:extLst>
          </p:cNvPr>
          <p:cNvGrpSpPr/>
          <p:nvPr/>
        </p:nvGrpSpPr>
        <p:grpSpPr>
          <a:xfrm>
            <a:off x="2135749" y="433214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C344134-2CB5-4230-A043-2D1623382C4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891E10A-35F3-47A6-A4A7-02F857AB9AC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other races have a higher percentage of individuals living in poverty, most people in the U.S. living in poverty are white.</a:t>
              </a:r>
            </a:p>
          </p:txBody>
        </p:sp>
      </p:gr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4FCD2BB-EEDE-4A0E-88BC-CA25490DDD53}"/>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79484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7D89A161-6A9A-4E1C-AA43-E49524458645}"/>
                  </a:ext>
                </a:extLst>
              </p:cNvPr>
              <p:cNvSpPr/>
              <p:nvPr/>
            </p:nvSpPr>
            <p:spPr>
              <a:xfrm>
                <a:off x="1523998" y="3547241"/>
                <a:ext cx="9144001" cy="27969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1. Divide the number of individuals below the poverty line by the population:</a:t>
                </a:r>
              </a:p>
              <a:p>
                <a:pPr algn="ctr"/>
                <a:endParaRPr lang="en-US" sz="2000" dirty="0"/>
              </a:p>
              <a:p>
                <a:pPr algn="ct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250 </m:t>
                          </m:r>
                          <m:r>
                            <m:rPr>
                              <m:sty m:val="p"/>
                            </m:rPr>
                            <a:rPr lang="en-US" sz="2000" b="0" i="0" smtClean="0">
                              <a:latin typeface="Cambria Math" panose="02040503050406030204" pitchFamily="18" charset="0"/>
                            </a:rPr>
                            <m:t>million</m:t>
                          </m:r>
                        </m:num>
                        <m:den>
                          <m:r>
                            <a:rPr lang="en-US" sz="2000" b="0" i="1" smtClean="0">
                              <a:latin typeface="Cambria Math" panose="02040503050406030204" pitchFamily="18" charset="0"/>
                            </a:rPr>
                            <m:t>800 </m:t>
                          </m:r>
                          <m:r>
                            <m:rPr>
                              <m:sty m:val="p"/>
                            </m:rPr>
                            <a:rPr lang="en-US" sz="2000" b="0" i="0" smtClean="0">
                              <a:latin typeface="Cambria Math" panose="02040503050406030204" pitchFamily="18" charset="0"/>
                            </a:rPr>
                            <m:t>million</m:t>
                          </m:r>
                        </m:den>
                      </m:f>
                      <m:r>
                        <a:rPr lang="en-US" sz="2000" b="0" i="1" smtClean="0">
                          <a:latin typeface="Cambria Math" panose="02040503050406030204" pitchFamily="18" charset="0"/>
                        </a:rPr>
                        <m:t>=0.3125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a:p>
                <a:pPr algn="ctr"/>
                <a:r>
                  <a:rPr lang="en-US" sz="2000" dirty="0">
                    <a:latin typeface="Calibri" panose="020F0502020204030204" pitchFamily="34" charset="0"/>
                    <a:cs typeface="Calibri" panose="020F0502020204030204" pitchFamily="34" charset="0"/>
                  </a:rPr>
                  <a:t>2. Multiply this value by 100 to obtain a percentage:</a:t>
                </a:r>
              </a:p>
              <a:p>
                <a:pPr algn="ctr"/>
                <a:endParaRPr lang="en-US" sz="2000"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sz="2000" i="1" smtClean="0">
                          <a:latin typeface="Cambria Math" panose="02040503050406030204" pitchFamily="18" charset="0"/>
                        </a:rPr>
                        <m:t>0</m:t>
                      </m:r>
                      <m:r>
                        <a:rPr lang="en-US" sz="2000" b="0" i="1" smtClean="0">
                          <a:latin typeface="Cambria Math" panose="02040503050406030204" pitchFamily="18" charset="0"/>
                        </a:rPr>
                        <m:t>.3125</m:t>
                      </m:r>
                      <m:r>
                        <a:rPr lang="en-US" sz="2000" b="0" i="1" smtClean="0">
                          <a:latin typeface="Cambria Math" panose="02040503050406030204" pitchFamily="18" charset="0"/>
                          <a:ea typeface="Cambria Math" panose="02040503050406030204" pitchFamily="18" charset="0"/>
                        </a:rPr>
                        <m:t>×100</m:t>
                      </m:r>
                      <m:r>
                        <a:rPr lang="en-US" sz="2000" b="0" i="1" smtClean="0">
                          <a:latin typeface="Cambria Math" panose="02040503050406030204" pitchFamily="18" charset="0"/>
                        </a:rPr>
                        <m:t>=31.25%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p:txBody>
          </p:sp>
        </mc:Choice>
        <mc:Fallback xmlns="">
          <p:sp>
            <p:nvSpPr>
              <p:cNvPr id="8" name="Rectangle 7">
                <a:extLst>
                  <a:ext uri="{FF2B5EF4-FFF2-40B4-BE49-F238E27FC236}">
                    <a16:creationId xmlns:a16="http://schemas.microsoft.com/office/drawing/2014/main" id="{7D89A161-6A9A-4E1C-AA43-E49524458645}"/>
                  </a:ext>
                </a:extLst>
              </p:cNvPr>
              <p:cNvSpPr>
                <a:spLocks noRot="1" noChangeAspect="1" noMove="1" noResize="1" noEditPoints="1" noAdjustHandles="1" noChangeArrowheads="1" noChangeShapeType="1" noTextEdit="1"/>
              </p:cNvSpPr>
              <p:nvPr/>
            </p:nvSpPr>
            <p:spPr>
              <a:xfrm>
                <a:off x="1523998" y="3547241"/>
                <a:ext cx="9144001" cy="2796955"/>
              </a:xfrm>
              <a:prstGeom prst="rect">
                <a:avLst/>
              </a:prstGeom>
              <a:blipFill>
                <a:blip r:embed="rId3"/>
                <a:stretch>
                  <a:fillRect/>
                </a:stretch>
              </a:blipFill>
              <a:ln>
                <a:noFill/>
              </a:ln>
            </p:spPr>
            <p:txBody>
              <a:bodyPr/>
              <a:lstStyle/>
              <a:p>
                <a:r>
                  <a:rPr lang="en-US">
                    <a:noFill/>
                  </a:rPr>
                  <a:t> </a:t>
                </a:r>
              </a:p>
            </p:txBody>
          </p:sp>
        </mc:Fallback>
      </mc:AlternateContent>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43188245-B40A-4526-A809-74F7D44EC68F}"/>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291727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066922" y="5146592"/>
            <a:ext cx="8058154" cy="1372963"/>
            <a:chOff x="542923" y="1736761"/>
            <a:chExt cx="8058154" cy="1372963"/>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13729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poverty rate fell dramatically during the 1960s, rose in the early 1980s and early 1990s, and, after declining in the 1990s through mid-2000s, rose to 15.1% in 2010, which is close to the 1980 levels. In 2019, the poverty rate dropped slightly to 10.5% before rising in 2020 to 11.4%.</a:t>
              </a:r>
            </a:p>
          </p:txBody>
        </p:sp>
      </p:grpSp>
      <p:pic>
        <p:nvPicPr>
          <p:cNvPr id="4" name="Picture 3" descr="A line graph showing the percentage of people below the poverty line over time.">
            <a:extLst>
              <a:ext uri="{FF2B5EF4-FFF2-40B4-BE49-F238E27FC236}">
                <a16:creationId xmlns:a16="http://schemas.microsoft.com/office/drawing/2014/main" id="{C1246467-0B93-DDF4-4B92-D8AA114F6276}"/>
              </a:ext>
            </a:extLst>
          </p:cNvPr>
          <p:cNvPicPr>
            <a:picLocks noChangeAspect="1"/>
          </p:cNvPicPr>
          <p:nvPr/>
        </p:nvPicPr>
        <p:blipFill>
          <a:blip r:embed="rId3"/>
          <a:stretch>
            <a:fillRect/>
          </a:stretch>
        </p:blipFill>
        <p:spPr>
          <a:xfrm>
            <a:off x="2969986" y="1187433"/>
            <a:ext cx="6227304" cy="3845243"/>
          </a:xfrm>
          <a:prstGeom prst="rect">
            <a:avLst/>
          </a:prstGeom>
        </p:spPr>
      </p:pic>
    </p:spTree>
    <p:extLst>
      <p:ext uri="{BB962C8B-B14F-4D97-AF65-F5344CB8AC3E}">
        <p14:creationId xmlns:p14="http://schemas.microsoft.com/office/powerpoint/2010/main" val="1243840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Questions on Poverty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8480701F-5C56-4BDD-A6F3-64F7B9784CF3}"/>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F671ADAC-E35A-47BA-AFE8-08F0FF2587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DA309AA-5541-46A9-AA42-F664D234CC1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vast country like the United States, should there be a national poverty line?</a:t>
              </a:r>
            </a:p>
          </p:txBody>
        </p:sp>
      </p:grpSp>
      <p:grpSp>
        <p:nvGrpSpPr>
          <p:cNvPr id="13" name="Group 12">
            <a:extLst>
              <a:ext uri="{FF2B5EF4-FFF2-40B4-BE49-F238E27FC236}">
                <a16:creationId xmlns:a16="http://schemas.microsoft.com/office/drawing/2014/main" id="{93163595-B0D2-4C7C-B198-5429C8216524}"/>
              </a:ext>
            </a:extLst>
          </p:cNvPr>
          <p:cNvGrpSpPr/>
          <p:nvPr/>
        </p:nvGrpSpPr>
        <p:grpSpPr>
          <a:xfrm>
            <a:off x="2135749" y="250220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722BAB-1367-4DFE-AC08-D871E81350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86D815B-E25C-4767-B49C-D74CB166EB8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median household income for a family of four was $140,657 in New Jersey and $74,888 in Mississippi in 2022.</a:t>
              </a:r>
            </a:p>
          </p:txBody>
        </p:sp>
      </p:grpSp>
      <p:grpSp>
        <p:nvGrpSpPr>
          <p:cNvPr id="16" name="Group 15">
            <a:extLst>
              <a:ext uri="{FF2B5EF4-FFF2-40B4-BE49-F238E27FC236}">
                <a16:creationId xmlns:a16="http://schemas.microsoft.com/office/drawing/2014/main" id="{95348A16-69F5-445B-A629-A4AE75D1A488}"/>
              </a:ext>
            </a:extLst>
          </p:cNvPr>
          <p:cNvGrpSpPr/>
          <p:nvPr/>
        </p:nvGrpSpPr>
        <p:grpSpPr>
          <a:xfrm>
            <a:off x="2135749" y="429266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9B48880-2DD8-4CF8-AE64-3A099D324F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6C2E2C7-1058-44A2-9D91-8E4051B952E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Any poverty line will be somewhat arbitrary, and it is useful to have a poverty line whose basic definition does not change much over time.</a:t>
              </a:r>
            </a:p>
          </p:txBody>
        </p:sp>
      </p:grpSp>
      <p:grpSp>
        <p:nvGrpSpPr>
          <p:cNvPr id="19" name="Group 18">
            <a:extLst>
              <a:ext uri="{FF2B5EF4-FFF2-40B4-BE49-F238E27FC236}">
                <a16:creationId xmlns:a16="http://schemas.microsoft.com/office/drawing/2014/main" id="{93F96EDA-5097-44CC-A8C4-F9FDC1249582}"/>
              </a:ext>
            </a:extLst>
          </p:cNvPr>
          <p:cNvGrpSpPr/>
          <p:nvPr/>
        </p:nvGrpSpPr>
        <p:grpSpPr>
          <a:xfrm>
            <a:off x="2135749" y="339746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15852B3-D324-41A8-AE5F-5885751F4D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0794F6E6-16DF-4AA6-8B5F-A42EEB53E0F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Should the government adjust the poverty line to account for the value of government programs?</a:t>
              </a:r>
            </a:p>
          </p:txBody>
        </p:sp>
      </p:grpSp>
      <p:grpSp>
        <p:nvGrpSpPr>
          <p:cNvPr id="22" name="Group 21">
            <a:extLst>
              <a:ext uri="{FF2B5EF4-FFF2-40B4-BE49-F238E27FC236}">
                <a16:creationId xmlns:a16="http://schemas.microsoft.com/office/drawing/2014/main" id="{55491212-BE91-4F80-8268-8876361307BE}"/>
              </a:ext>
            </a:extLst>
          </p:cNvPr>
          <p:cNvGrpSpPr/>
          <p:nvPr/>
        </p:nvGrpSpPr>
        <p:grpSpPr>
          <a:xfrm>
            <a:off x="2135749" y="51878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1313B92-8FA7-45E5-9930-DBEB9CBFF6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5393CE96-BB9E-4EA5-8774-C9EF8DD87E5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statisticians at the U.S. Census Bureau have ongoing research programs to address questions like these.</a:t>
              </a:r>
            </a:p>
          </p:txBody>
        </p:sp>
      </p:grpSp>
    </p:spTree>
    <p:extLst>
      <p:ext uri="{BB962C8B-B14F-4D97-AF65-F5344CB8AC3E}">
        <p14:creationId xmlns:p14="http://schemas.microsoft.com/office/powerpoint/2010/main" val="3024257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1278</Words>
  <Application>Microsoft Office PowerPoint</Application>
  <PresentationFormat>Widescreen</PresentationFormat>
  <Paragraphs>95</Paragraphs>
  <Slides>12</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31</cp:revision>
  <dcterms:created xsi:type="dcterms:W3CDTF">2017-06-16T13:06:21Z</dcterms:created>
  <dcterms:modified xsi:type="dcterms:W3CDTF">2023-08-07T15:05:51Z</dcterms:modified>
</cp:coreProperties>
</file>