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370" r:id="rId7"/>
    <p:sldId id="371" r:id="rId8"/>
    <p:sldId id="372" r:id="rId9"/>
    <p:sldId id="373" r:id="rId10"/>
    <p:sldId id="377" r:id="rId11"/>
    <p:sldId id="378" r:id="rId12"/>
    <p:sldId id="374" r:id="rId13"/>
    <p:sldId id="375" r:id="rId14"/>
    <p:sldId id="376"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Safety Net. By the end of this lesson, you will be able to identify the goals of antipoverty government programs that comprise the safety net and discuss their complexities and why they can be controversial.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295216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28722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federal government deploys a range of income security programs that it funds through departments such as: Health and Human Services, Agriculture, and Housing and Urban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175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Congress created Medicaid in 1965. Medicaid is a joint health insurance program between states and the federal government. It provides medical insurance for certain low-income people, with a focus on families with children, the elderly, and the disabled. The program ensures that participants receive a basic level of benefits, but the program differs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71891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Part (a) shows the Medicaid enrollment by different populations, with adults comprising the largest percentage at 41%, followed by children at 37.5%, and the disabled at 11.8%. Part (b) shows that Medicaid spending is principally for the disabled, followed by adults. Although children are the second largest population that Medicaid covers, expenditures on children are only at 15.5%.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435706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has implemented a number of programs to assist those below the poverty line and those who have incomes just above the poverty line, whom we refer to as the near-poor. Such programs are called the safety net, to recognize that they offer some protection for those who find themselves without jobs or income.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From the Great Depression until 1996, the United States' most visible antipoverty program was Aid to Families with Dependent Children (AFDC), which provided cash payments to mothers with children who were below the poverty line. Many just called this program "welfare." In 1996, Congress passed and President Bill Clinton signed into law the Personal Responsibility and Work Opportunity Reconciliation Act, more commonly called the "welfare reform act." The new law replaced AFDC with Temporary Assistance for Needy Families (TANF).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 TANF, however, the federal government gives a fixed amount of money to each state. The state can then use the money for almost any program with an antipoverty component: for example, the state might use the money to give cash to poor families, or reduce teenage pregnancy, or even raise the high school graduation rate. However, the federal government imposed two key requirements. First, if states are to keep receiving the TANF grants, they must impose work requirements so that most of those receiving TANF benefits are working (or attending school). Second, no one can receive TANF benefits with federal money for more than a total of five years over his or her lifetime. The old AFDC program had no such work requirements or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4259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earned income tax credit (EITC), first passed in 1975, is a method of assisting the working poor through the tax system. The EITC is one of the largest assistance programs for low-income groups. The amount of the tax break increases with the amount of income earned, up to a point. The EITC is popular with economists because of the way it effectively increases the payment received for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847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EITC increased from more than $45 billion in 2000 to over $60 billion by 2020, far exceeding 2020 outlays in the CTC (Child Tax Credits) and TANF of over $46 billion and $16 billion, respectively.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8343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Often called "food stamps," Supplemental Nutrition Assistance Program (SNAP) is a federally funded program, started in 1964. With SNAP, each month eligible people receive a card like a debit card that they can use to buy food. The amount of food aid for which a household is eligible varies by income, number of children, and other factors. If 30% of a household’s net income is not enough to purchase a nutritionally adequate diet, those households are eligible for SNAP.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6650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every $100 earned, the government assumes a family can spend $30 more for food and thus reduces its eligibility for food aid by $30. While not a complete disincentive to work, combined with how other programs reduce benefits as income increases, it adds to the problem. SNAP does try to address the poverty trap with its own set of work requirements and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17109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how SNAP can be used as a method of transferring income to the working poor when it is for food. Why does the program use a debit card?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4499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180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Safety Net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4656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63615"/>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a:p>
            <a:pPr algn="ctr"/>
            <a:endParaRPr lang="en-US" sz="2000" i="1" dirty="0">
              <a:solidFill>
                <a:schemeClr val="bg1"/>
              </a:solidFill>
            </a:endParaRPr>
          </a:p>
          <a:p>
            <a:pPr algn="ctr"/>
            <a:r>
              <a:rPr lang="en-US" sz="2000" i="1" dirty="0">
                <a:solidFill>
                  <a:schemeClr val="bg1"/>
                </a:solidFill>
              </a:rPr>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pPr algn="ctr"/>
            <a:endParaRPr lang="en-US" sz="2000" dirty="0">
              <a:solidFill>
                <a:schemeClr val="bg1"/>
              </a:solidFill>
            </a:endParaRPr>
          </a:p>
        </p:txBody>
      </p:sp>
    </p:spTree>
    <p:extLst>
      <p:ext uri="{BB962C8B-B14F-4D97-AF65-F5344CB8AC3E}">
        <p14:creationId xmlns:p14="http://schemas.microsoft.com/office/powerpoint/2010/main" val="43294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Other Income Security Programs</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3644656" y="2440049"/>
            <a:ext cx="4902685"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599388" y="1940173"/>
              <a:ext cx="7807571" cy="400110"/>
            </a:xfrm>
            <a:prstGeom prst="rect">
              <a:avLst/>
            </a:prstGeom>
            <a:grpFill/>
          </p:spPr>
          <p:txBody>
            <a:bodyPr wrap="square" rtlCol="0">
              <a:spAutoFit/>
            </a:bodyPr>
            <a:lstStyle/>
            <a:p>
              <a:pPr algn="ctr"/>
              <a:r>
                <a:rPr lang="en-US" sz="2000" dirty="0">
                  <a:solidFill>
                    <a:schemeClr val="bg1"/>
                  </a:solidFill>
                </a:rPr>
                <a:t>Health and Human Services</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3644655" y="3329853"/>
            <a:ext cx="4902685"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925953"/>
              <a:ext cx="7807571" cy="400110"/>
            </a:xfrm>
            <a:prstGeom prst="rect">
              <a:avLst/>
            </a:prstGeom>
            <a:grpFill/>
          </p:spPr>
          <p:txBody>
            <a:bodyPr wrap="square" rtlCol="0">
              <a:spAutoFit/>
            </a:bodyPr>
            <a:lstStyle/>
            <a:p>
              <a:pPr algn="ctr"/>
              <a:r>
                <a:rPr lang="en-US" sz="2000" dirty="0">
                  <a:solidFill>
                    <a:schemeClr val="bg1"/>
                  </a:solidFill>
                </a:rPr>
                <a:t>Agriculture</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3644654" y="4207720"/>
            <a:ext cx="4902686"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943945"/>
              <a:ext cx="7807571" cy="400110"/>
            </a:xfrm>
            <a:prstGeom prst="rect">
              <a:avLst/>
            </a:prstGeom>
            <a:grpFill/>
          </p:spPr>
          <p:txBody>
            <a:bodyPr wrap="square" rtlCol="0">
              <a:spAutoFit/>
            </a:bodyPr>
            <a:lstStyle/>
            <a:p>
              <a:pPr algn="ctr"/>
              <a:r>
                <a:rPr lang="en-US" sz="2000" dirty="0">
                  <a:solidFill>
                    <a:schemeClr val="bg1"/>
                  </a:solidFill>
                </a:rPr>
                <a:t>Housing and Urban Development (HUD)</a:t>
              </a:r>
            </a:p>
          </p:txBody>
        </p:sp>
      </p:grpSp>
      <p:grpSp>
        <p:nvGrpSpPr>
          <p:cNvPr id="17" name="Group 16">
            <a:extLst>
              <a:ext uri="{FF2B5EF4-FFF2-40B4-BE49-F238E27FC236}">
                <a16:creationId xmlns:a16="http://schemas.microsoft.com/office/drawing/2014/main" id="{78CD20DF-6FB8-494F-8D4C-7C2499AAB32E}"/>
              </a:ext>
            </a:extLst>
          </p:cNvPr>
          <p:cNvGrpSpPr/>
          <p:nvPr/>
        </p:nvGrpSpPr>
        <p:grpSpPr>
          <a:xfrm>
            <a:off x="2252659" y="153443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23202A76-C671-4CEF-92CB-2F1E9B7D0D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8C548CE-F0AC-43B2-B141-823CB9EA7794}"/>
                </a:ext>
              </a:extLst>
            </p:cNvPr>
            <p:cNvSpPr txBox="1"/>
            <p:nvPr/>
          </p:nvSpPr>
          <p:spPr>
            <a:xfrm>
              <a:off x="599388" y="1798279"/>
              <a:ext cx="7807571" cy="707886"/>
            </a:xfrm>
            <a:prstGeom prst="rect">
              <a:avLst/>
            </a:prstGeom>
            <a:grpFill/>
          </p:spPr>
          <p:txBody>
            <a:bodyPr wrap="square" rtlCol="0">
              <a:spAutoFit/>
            </a:bodyPr>
            <a:lstStyle/>
            <a:p>
              <a:pPr algn="ctr"/>
              <a:r>
                <a:rPr lang="en-US" sz="2000" dirty="0">
                  <a:solidFill>
                    <a:schemeClr val="bg1"/>
                  </a:solidFill>
                </a:rPr>
                <a:t>The federal government deploys a range of income security programs that it funds through departments such as:</a:t>
              </a:r>
            </a:p>
          </p:txBody>
        </p:sp>
      </p:grpSp>
      <p:grpSp>
        <p:nvGrpSpPr>
          <p:cNvPr id="22" name="Group 21">
            <a:extLst>
              <a:ext uri="{FF2B5EF4-FFF2-40B4-BE49-F238E27FC236}">
                <a16:creationId xmlns:a16="http://schemas.microsoft.com/office/drawing/2014/main" id="{2D6725F2-D110-40E1-B020-F25DB26E94D1}"/>
              </a:ext>
            </a:extLst>
          </p:cNvPr>
          <p:cNvGrpSpPr/>
          <p:nvPr/>
        </p:nvGrpSpPr>
        <p:grpSpPr>
          <a:xfrm>
            <a:off x="2183832" y="5109504"/>
            <a:ext cx="8058154" cy="1015663"/>
            <a:chOff x="542923" y="1736761"/>
            <a:chExt cx="8058154" cy="1015663"/>
          </a:xfrm>
          <a:solidFill>
            <a:srgbClr val="627981"/>
          </a:solidFill>
        </p:grpSpPr>
        <p:sp>
          <p:nvSpPr>
            <p:cNvPr id="23" name="Rectangle 22">
              <a:extLst>
                <a:ext uri="{FF2B5EF4-FFF2-40B4-BE49-F238E27FC236}">
                  <a16:creationId xmlns:a16="http://schemas.microsoft.com/office/drawing/2014/main" id="{A3A31E39-5BAD-4094-B08F-686FC161F1B4}"/>
                </a:ext>
              </a:extLst>
            </p:cNvPr>
            <p:cNvSpPr/>
            <p:nvPr/>
          </p:nvSpPr>
          <p:spPr>
            <a:xfrm>
              <a:off x="542923" y="1736761"/>
              <a:ext cx="8058154" cy="10156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478F817B-3879-465C-B83E-DC56285C9A2D}"/>
                </a:ext>
              </a:extLst>
            </p:cNvPr>
            <p:cNvSpPr txBox="1"/>
            <p:nvPr/>
          </p:nvSpPr>
          <p:spPr>
            <a:xfrm>
              <a:off x="594987" y="1736761"/>
              <a:ext cx="8006090" cy="1015663"/>
            </a:xfrm>
            <a:prstGeom prst="rect">
              <a:avLst/>
            </a:prstGeom>
            <a:grpFill/>
          </p:spPr>
          <p:txBody>
            <a:bodyPr wrap="square" rtlCol="0">
              <a:spAutoFit/>
            </a:bodyPr>
            <a:lstStyle/>
            <a:p>
              <a:pPr algn="ctr"/>
              <a:r>
                <a:rPr lang="en-US" sz="2000" dirty="0">
                  <a:solidFill>
                    <a:schemeClr val="bg1"/>
                  </a:solidFill>
                </a:rPr>
                <a:t>Collectively, these three departments provided an estimated $110.8 billion of aid in 2017 through programs such as supplemental feeding programs for women and children, subsidized housing, and energy assistance.</a:t>
              </a:r>
            </a:p>
          </p:txBody>
        </p:sp>
      </p:grpSp>
    </p:spTree>
    <p:extLst>
      <p:ext uri="{BB962C8B-B14F-4D97-AF65-F5344CB8AC3E}">
        <p14:creationId xmlns:p14="http://schemas.microsoft.com/office/powerpoint/2010/main" val="3874929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Congress created Medicaid in 1965.</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Medicaid is a joint health insurance program between states and the federal government.</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provides medical insurance for certain low-income people, with a focus on families with children, the elderly, and the disabled.</a:t>
              </a:r>
            </a:p>
          </p:txBody>
        </p:sp>
      </p:grpSp>
      <p:grpSp>
        <p:nvGrpSpPr>
          <p:cNvPr id="17" name="Group 16">
            <a:extLst>
              <a:ext uri="{FF2B5EF4-FFF2-40B4-BE49-F238E27FC236}">
                <a16:creationId xmlns:a16="http://schemas.microsoft.com/office/drawing/2014/main" id="{E7C3036B-4333-4BBC-B8FD-568D89FD7A41}"/>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DECE410-AB2F-41D8-80D2-324EB5C43F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2B2391F-4E5B-43CD-A834-ACC73D742EC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program ensures that participants receive a basic level of benefits, but the program differs from state to state.</a:t>
              </a:r>
            </a:p>
          </p:txBody>
        </p:sp>
      </p:grpSp>
    </p:spTree>
    <p:extLst>
      <p:ext uri="{BB962C8B-B14F-4D97-AF65-F5344CB8AC3E}">
        <p14:creationId xmlns:p14="http://schemas.microsoft.com/office/powerpoint/2010/main" val="16670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wo pie charts that compare Medicaid enrollment and spending.">
            <a:extLst>
              <a:ext uri="{FF2B5EF4-FFF2-40B4-BE49-F238E27FC236}">
                <a16:creationId xmlns:a16="http://schemas.microsoft.com/office/drawing/2014/main" id="{129B7E98-49D0-CE04-21E4-4B55D4E0BDE0}"/>
              </a:ext>
            </a:extLst>
          </p:cNvPr>
          <p:cNvPicPr>
            <a:picLocks noChangeAspect="1"/>
          </p:cNvPicPr>
          <p:nvPr/>
        </p:nvPicPr>
        <p:blipFill>
          <a:blip r:embed="rId3"/>
          <a:stretch>
            <a:fillRect/>
          </a:stretch>
        </p:blipFill>
        <p:spPr>
          <a:xfrm>
            <a:off x="1523999" y="1484947"/>
            <a:ext cx="9143999" cy="4850388"/>
          </a:xfrm>
          <a:prstGeom prst="rect">
            <a:avLst/>
          </a:prstGeom>
        </p:spPr>
      </p:pic>
    </p:spTree>
    <p:extLst>
      <p:ext uri="{BB962C8B-B14F-4D97-AF65-F5344CB8AC3E}">
        <p14:creationId xmlns:p14="http://schemas.microsoft.com/office/powerpoint/2010/main" val="353061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2009257"/>
            <a:ext cx="9273061" cy="2246769"/>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call the group of government programs that assist the poor the safety net.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prominent safety net programs include Temporary Assistance to Needy Families (TANF), the Supplemental Nutrition Assistance Program (SNAP), the earned income tax credit (EITC), and Medicaid.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Safety Net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1542272"/>
            <a:ext cx="7998448" cy="1708160"/>
          </a:xfrm>
          <a:prstGeom prst="rect">
            <a:avLst/>
          </a:prstGeom>
          <a:solidFill>
            <a:srgbClr val="627981"/>
          </a:solidFill>
        </p:spPr>
        <p:txBody>
          <a:bodyPr wrap="square" rtlCol="0">
            <a:spAutoFit/>
          </a:bodyPr>
          <a:lstStyle/>
          <a:p>
            <a:pPr algn="ctr"/>
            <a:r>
              <a:rPr lang="en-US" sz="2100" dirty="0">
                <a:solidFill>
                  <a:schemeClr val="bg1"/>
                </a:solidFill>
              </a:rPr>
              <a:t>The U.S. government has implemented a number of programs to assist those below the poverty line and those who have incomes just above the poverty line, whom we refer to as the </a:t>
            </a:r>
            <a:r>
              <a:rPr lang="en-US" sz="2100" b="1" dirty="0">
                <a:solidFill>
                  <a:schemeClr val="bg1"/>
                </a:solidFill>
              </a:rPr>
              <a:t>near-poor</a:t>
            </a:r>
            <a:r>
              <a:rPr lang="en-US" sz="2100" dirty="0">
                <a:solidFill>
                  <a:schemeClr val="bg1"/>
                </a:solidFill>
              </a:rPr>
              <a:t>. Such programs are called the </a:t>
            </a:r>
            <a:r>
              <a:rPr lang="en-US" sz="2100" b="1" dirty="0">
                <a:solidFill>
                  <a:schemeClr val="bg1"/>
                </a:solidFill>
              </a:rPr>
              <a:t>safety net</a:t>
            </a:r>
            <a:r>
              <a:rPr lang="en-US" sz="2100" dirty="0">
                <a:solidFill>
                  <a:schemeClr val="bg1"/>
                </a:solidFill>
              </a:rPr>
              <a:t>, to recognize that they offer some protection for those who find themselves without jobs or income.</a:t>
            </a:r>
            <a:endParaRPr lang="en-US" sz="2100" b="1" dirty="0">
              <a:solidFill>
                <a:schemeClr val="bg1"/>
              </a:solidFill>
            </a:endParaRPr>
          </a:p>
        </p:txBody>
      </p:sp>
      <p:sp>
        <p:nvSpPr>
          <p:cNvPr id="2" name="Rectangle 1">
            <a:extLst>
              <a:ext uri="{FF2B5EF4-FFF2-40B4-BE49-F238E27FC236}">
                <a16:creationId xmlns:a16="http://schemas.microsoft.com/office/drawing/2014/main" id="{340058B1-7DFB-4993-8621-8F835D0568E0}"/>
              </a:ext>
            </a:extLst>
          </p:cNvPr>
          <p:cNvSpPr/>
          <p:nvPr/>
        </p:nvSpPr>
        <p:spPr>
          <a:xfrm>
            <a:off x="2963917"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SNAP (1964)</a:t>
            </a:r>
          </a:p>
        </p:txBody>
      </p:sp>
      <p:sp>
        <p:nvSpPr>
          <p:cNvPr id="9" name="Rectangle 8">
            <a:extLst>
              <a:ext uri="{FF2B5EF4-FFF2-40B4-BE49-F238E27FC236}">
                <a16:creationId xmlns:a16="http://schemas.microsoft.com/office/drawing/2014/main" id="{5D3A210F-54D9-4B0A-AD90-C6F513713AFC}"/>
              </a:ext>
            </a:extLst>
          </p:cNvPr>
          <p:cNvSpPr/>
          <p:nvPr/>
        </p:nvSpPr>
        <p:spPr>
          <a:xfrm>
            <a:off x="2963917"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EITC (1975)</a:t>
            </a:r>
          </a:p>
        </p:txBody>
      </p:sp>
      <p:sp>
        <p:nvSpPr>
          <p:cNvPr id="10" name="Rectangle 9">
            <a:extLst>
              <a:ext uri="{FF2B5EF4-FFF2-40B4-BE49-F238E27FC236}">
                <a16:creationId xmlns:a16="http://schemas.microsoft.com/office/drawing/2014/main" id="{D2A0DF95-C5BE-4F2E-97CC-0A48F6C557CE}"/>
              </a:ext>
            </a:extLst>
          </p:cNvPr>
          <p:cNvSpPr/>
          <p:nvPr/>
        </p:nvSpPr>
        <p:spPr>
          <a:xfrm>
            <a:off x="6752899"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Medicaid (1965)</a:t>
            </a:r>
          </a:p>
        </p:txBody>
      </p:sp>
      <p:sp>
        <p:nvSpPr>
          <p:cNvPr id="11" name="Rectangle 10">
            <a:extLst>
              <a:ext uri="{FF2B5EF4-FFF2-40B4-BE49-F238E27FC236}">
                <a16:creationId xmlns:a16="http://schemas.microsoft.com/office/drawing/2014/main" id="{2B31C191-1D13-4C59-8D22-B2A7D3FD831A}"/>
              </a:ext>
            </a:extLst>
          </p:cNvPr>
          <p:cNvSpPr/>
          <p:nvPr/>
        </p:nvSpPr>
        <p:spPr>
          <a:xfrm>
            <a:off x="6752899"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TANF (1996)</a:t>
            </a:r>
          </a:p>
        </p:txBody>
      </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1065187"/>
            <a:chOff x="542923" y="1736761"/>
            <a:chExt cx="8058154" cy="1065187"/>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Great Depression until 1996, the United States' most visible antipoverty program was Aid to Families with Dependent Children (AFDC).</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764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AFDC provided cash payments to mothers with children who were below the poverty line. </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659008"/>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1996, Congress passed and President Bill Clinton signed into law the Personal Responsibility and Work Opportunity Reconciliation Act.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55372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law replaced AFDC with Temporary Assistance for Needy Families (TANF).</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A1DD0B-E534-440A-94DF-2C50C0803B26}"/>
              </a:ext>
            </a:extLst>
          </p:cNvPr>
          <p:cNvSpPr/>
          <p:nvPr/>
        </p:nvSpPr>
        <p:spPr>
          <a:xfrm>
            <a:off x="4235669" y="1385581"/>
            <a:ext cx="3720662" cy="157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TANF attempts to avoid the poverty trap by:</a:t>
            </a:r>
          </a:p>
        </p:txBody>
      </p:sp>
      <p:sp>
        <p:nvSpPr>
          <p:cNvPr id="17" name="Rectangle 16">
            <a:extLst>
              <a:ext uri="{FF2B5EF4-FFF2-40B4-BE49-F238E27FC236}">
                <a16:creationId xmlns:a16="http://schemas.microsoft.com/office/drawing/2014/main" id="{F8BE3391-E121-4A33-BAAB-406A3EC89C89}"/>
              </a:ext>
            </a:extLst>
          </p:cNvPr>
          <p:cNvSpPr/>
          <p:nvPr/>
        </p:nvSpPr>
        <p:spPr>
          <a:xfrm>
            <a:off x="4797973" y="3482398"/>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Requiring that welfare recipients work</a:t>
            </a:r>
          </a:p>
        </p:txBody>
      </p:sp>
      <p:sp>
        <p:nvSpPr>
          <p:cNvPr id="18" name="Rectangle 17">
            <a:extLst>
              <a:ext uri="{FF2B5EF4-FFF2-40B4-BE49-F238E27FC236}">
                <a16:creationId xmlns:a16="http://schemas.microsoft.com/office/drawing/2014/main" id="{7EF0661D-7321-4C5A-BF43-CA2483475C21}"/>
              </a:ext>
            </a:extLst>
          </p:cNvPr>
          <p:cNvSpPr/>
          <p:nvPr/>
        </p:nvSpPr>
        <p:spPr>
          <a:xfrm>
            <a:off x="4797973" y="5261110"/>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Limiting the length of time recipients can receive benefits</a:t>
            </a:r>
          </a:p>
        </p:txBody>
      </p:sp>
      <p:cxnSp>
        <p:nvCxnSpPr>
          <p:cNvPr id="4" name="Straight Connector 3">
            <a:extLst>
              <a:ext uri="{FF2B5EF4-FFF2-40B4-BE49-F238E27FC236}">
                <a16:creationId xmlns:a16="http://schemas.microsoft.com/office/drawing/2014/main" id="{E1DE82EB-77EE-4448-9E1A-7C5A104A4C8D}"/>
              </a:ext>
            </a:extLst>
          </p:cNvPr>
          <p:cNvCxnSpPr>
            <a:cxnSpLocks/>
          </p:cNvCxnSpPr>
          <p:nvPr/>
        </p:nvCxnSpPr>
        <p:spPr>
          <a:xfrm flipH="1">
            <a:off x="4472151" y="2962131"/>
            <a:ext cx="21021" cy="292820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36507AC-DF45-424C-B6FB-CF3ADFA39E86}"/>
              </a:ext>
            </a:extLst>
          </p:cNvPr>
          <p:cNvCxnSpPr>
            <a:endCxn id="17" idx="1"/>
          </p:cNvCxnSpPr>
          <p:nvPr/>
        </p:nvCxnSpPr>
        <p:spPr>
          <a:xfrm>
            <a:off x="4493172" y="4111620"/>
            <a:ext cx="304801"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703D5B-8EFA-4750-9382-2A64DE2A6B74}"/>
              </a:ext>
            </a:extLst>
          </p:cNvPr>
          <p:cNvCxnSpPr/>
          <p:nvPr/>
        </p:nvCxnSpPr>
        <p:spPr>
          <a:xfrm>
            <a:off x="4472151" y="5891400"/>
            <a:ext cx="30480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185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Earned Income Tax Credit (EITC), first passed in 1975, is a method of assisting the working poor through the tax system.</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one of the largest assistance programs for low-income groups.</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the tax break increases with the amount of income earned, up to a point.</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popular with economists because of the way it effectively increases the payment received for work.</a:t>
              </a:r>
            </a:p>
          </p:txBody>
        </p:sp>
      </p:grpSp>
    </p:spTree>
    <p:extLst>
      <p:ext uri="{BB962C8B-B14F-4D97-AF65-F5344CB8AC3E}">
        <p14:creationId xmlns:p14="http://schemas.microsoft.com/office/powerpoint/2010/main" val="129427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B1637BFA-66C6-46AE-B249-3A931CA30BB5}"/>
              </a:ext>
            </a:extLst>
          </p:cNvPr>
          <p:cNvGrpSpPr/>
          <p:nvPr/>
        </p:nvGrpSpPr>
        <p:grpSpPr>
          <a:xfrm>
            <a:off x="2066923" y="5476213"/>
            <a:ext cx="8058154" cy="1117786"/>
            <a:chOff x="542923" y="1736761"/>
            <a:chExt cx="8058154" cy="1372960"/>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13729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1015663"/>
            </a:xfrm>
            <a:prstGeom prst="rect">
              <a:avLst/>
            </a:prstGeom>
            <a:grpFill/>
          </p:spPr>
          <p:txBody>
            <a:bodyPr wrap="square" rtlCol="0">
              <a:spAutoFit/>
            </a:bodyPr>
            <a:lstStyle/>
            <a:p>
              <a:pPr algn="ctr"/>
              <a:r>
                <a:rPr lang="en-US" sz="2000" dirty="0">
                  <a:solidFill>
                    <a:schemeClr val="bg1"/>
                  </a:solidFill>
                </a:rPr>
                <a:t>EITC increased from more than $45 billion in 2000 to over $60 billion by 2020, far exceeding 2020 outlays in the CTC (Child Tax Credits) and TANF of over $46 billion and $16 billion, respectively.</a:t>
              </a:r>
            </a:p>
          </p:txBody>
        </p:sp>
      </p:grpSp>
      <p:pic>
        <p:nvPicPr>
          <p:cNvPr id="4" name="Picture 3" descr="A line graph comparing costs of EIC, CTC, and TANF over time.">
            <a:extLst>
              <a:ext uri="{FF2B5EF4-FFF2-40B4-BE49-F238E27FC236}">
                <a16:creationId xmlns:a16="http://schemas.microsoft.com/office/drawing/2014/main" id="{A83C1CB5-D4DB-2E1B-AAE9-E9BB04E46FA8}"/>
              </a:ext>
            </a:extLst>
          </p:cNvPr>
          <p:cNvPicPr>
            <a:picLocks noChangeAspect="1"/>
          </p:cNvPicPr>
          <p:nvPr/>
        </p:nvPicPr>
        <p:blipFill>
          <a:blip r:embed="rId3"/>
          <a:stretch>
            <a:fillRect/>
          </a:stretch>
        </p:blipFill>
        <p:spPr>
          <a:xfrm>
            <a:off x="2649791" y="1259848"/>
            <a:ext cx="6754763" cy="4094426"/>
          </a:xfrm>
          <a:prstGeom prst="rect">
            <a:avLst/>
          </a:prstGeom>
        </p:spPr>
      </p:pic>
    </p:spTree>
    <p:extLst>
      <p:ext uri="{BB962C8B-B14F-4D97-AF65-F5344CB8AC3E}">
        <p14:creationId xmlns:p14="http://schemas.microsoft.com/office/powerpoint/2010/main" val="325144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1509"/>
            <a:ext cx="9144000" cy="1015663"/>
          </a:xfrm>
          <a:prstGeom prst="rect">
            <a:avLst/>
          </a:prstGeom>
          <a:noFill/>
        </p:spPr>
        <p:txBody>
          <a:bodyPr wrap="square" rtlCol="0">
            <a:spAutoFit/>
          </a:bodyPr>
          <a:lstStyle/>
          <a:p>
            <a:pPr algn="ctr"/>
            <a:r>
              <a:rPr lang="fr-FR" sz="3000" dirty="0">
                <a:latin typeface="Century Gothic" panose="020B0502020202020204" pitchFamily="34" charset="0"/>
              </a:rPr>
              <a:t>Supplemental Nutrition Assistance Program (SNAP)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called "food stamps," Supplemental Nutrition Assistance Program (SNAP) is a federally funded program, started in 1964.</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SNAP, each month eligible people receive a card like a debit card that they can use to buy food.</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food aid for which a household is eligible varies by income, number of children, and other factors.</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30% of a household’s net income is not enough to purchase a nutritionally adequate diet, those households are eligible for SNAP.</a:t>
              </a:r>
            </a:p>
          </p:txBody>
        </p:sp>
      </p:grpSp>
    </p:spTree>
    <p:extLst>
      <p:ext uri="{BB962C8B-B14F-4D97-AF65-F5344CB8AC3E}">
        <p14:creationId xmlns:p14="http://schemas.microsoft.com/office/powerpoint/2010/main" val="67303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SNAP and the Poverty Trap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every $100 earned, the government assumes a family can spend $30 more for food and thus reduces its eligibility for food aid by $30.</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not a complete disincentive to work, combined with how other programs reduce benefits as income increases, it adds to the problem.</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SNAP does try to address the poverty trap with its own set of work requirements and time limits.</a:t>
              </a:r>
            </a:p>
          </p:txBody>
        </p:sp>
      </p:grpSp>
    </p:spTree>
    <p:extLst>
      <p:ext uri="{BB962C8B-B14F-4D97-AF65-F5344CB8AC3E}">
        <p14:creationId xmlns:p14="http://schemas.microsoft.com/office/powerpoint/2010/main" val="317039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8962"/>
            <a:ext cx="9273061" cy="109728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p:txBody>
      </p:sp>
    </p:spTree>
    <p:extLst>
      <p:ext uri="{BB962C8B-B14F-4D97-AF65-F5344CB8AC3E}">
        <p14:creationId xmlns:p14="http://schemas.microsoft.com/office/powerpoint/2010/main" val="2830842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467</TotalTime>
  <Words>1834</Words>
  <Application>Microsoft Office PowerPoint</Application>
  <PresentationFormat>Widescreen</PresentationFormat>
  <Paragraphs>143</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37</cp:revision>
  <dcterms:created xsi:type="dcterms:W3CDTF">2017-06-16T13:06:21Z</dcterms:created>
  <dcterms:modified xsi:type="dcterms:W3CDTF">2023-08-07T15:16:03Z</dcterms:modified>
</cp:coreProperties>
</file>