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14"/>
  </p:notesMasterIdLst>
  <p:sldIdLst>
    <p:sldId id="256" r:id="rId3"/>
    <p:sldId id="368" r:id="rId4"/>
    <p:sldId id="369" r:id="rId5"/>
    <p:sldId id="290" r:id="rId6"/>
    <p:sldId id="370" r:id="rId7"/>
    <p:sldId id="371" r:id="rId8"/>
    <p:sldId id="372" r:id="rId9"/>
    <p:sldId id="374" r:id="rId10"/>
    <p:sldId id="373" r:id="rId11"/>
    <p:sldId id="364" r:id="rId12"/>
    <p:sldId id="278"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27981"/>
    <a:srgbClr val="2FBEBB"/>
    <a:srgbClr val="FF818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4" autoAdjust="0"/>
    <p:restoredTop sz="84841" autoAdjust="0"/>
  </p:normalViewPr>
  <p:slideViewPr>
    <p:cSldViewPr snapToGrid="0">
      <p:cViewPr varScale="1">
        <p:scale>
          <a:sx n="94" d="100"/>
          <a:sy n="94" d="100"/>
        </p:scale>
        <p:origin x="570"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tableStyles" Target="tableStyle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presProps" Target="presProp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A3797E1-4A27-405C-ACD3-B96D27A99F5F}" type="datetimeFigureOut">
              <a:rPr lang="en-US" smtClean="0"/>
              <a:t>8/7/2023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EC611CA-4268-4E72-8BFC-C641B4C40515}" type="slidenum">
              <a:rPr lang="en-US" smtClean="0"/>
              <a:t>‹#›</a:t>
            </a:fld>
            <a:endParaRPr lang="en-US"/>
          </a:p>
        </p:txBody>
      </p:sp>
    </p:spTree>
    <p:extLst>
      <p:ext uri="{BB962C8B-B14F-4D97-AF65-F5344CB8AC3E}">
        <p14:creationId xmlns:p14="http://schemas.microsoft.com/office/powerpoint/2010/main" val="22313306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Income Inequality: Measurement and Causes. By the end of this lesson, you will be able to measure the distribution and inequality of income, calculate and graph a Lorenz curve, and understand the demand and supply of high-skilled labor. </a:t>
            </a:r>
          </a:p>
        </p:txBody>
      </p:sp>
      <p:sp>
        <p:nvSpPr>
          <p:cNvPr id="4" name="Slide Number Placeholder 3"/>
          <p:cNvSpPr>
            <a:spLocks noGrp="1"/>
          </p:cNvSpPr>
          <p:nvPr>
            <p:ph type="sldNum" sz="quarter" idx="5"/>
          </p:nvPr>
        </p:nvSpPr>
        <p:spPr/>
        <p:txBody>
          <a:bodyPr/>
          <a:lstStyle/>
          <a:p>
            <a:fld id="{DEC611CA-4268-4E72-8BFC-C641B4C40515}" type="slidenum">
              <a:rPr lang="en-US" smtClean="0"/>
              <a:t>1</a:t>
            </a:fld>
            <a:endParaRPr lang="en-US"/>
          </a:p>
        </p:txBody>
      </p:sp>
    </p:spTree>
    <p:extLst>
      <p:ext uri="{BB962C8B-B14F-4D97-AF65-F5344CB8AC3E}">
        <p14:creationId xmlns:p14="http://schemas.microsoft.com/office/powerpoint/2010/main" val="278645391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Poverty levels can be subjective based on the overall income levels of a country. Typically, a government measures poverty based on a percentage of the median income. Income inequality, however, has to do with the distribution of that income in terms of which group receives the most or least income. Income inequality involves comparing those with high incomes, middle incomes, and low incomes, not just looking at those below or near the poverty line.</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2</a:t>
            </a:fld>
            <a:endParaRPr lang="en-US"/>
          </a:p>
        </p:txBody>
      </p:sp>
    </p:spTree>
    <p:extLst>
      <p:ext uri="{BB962C8B-B14F-4D97-AF65-F5344CB8AC3E}">
        <p14:creationId xmlns:p14="http://schemas.microsoft.com/office/powerpoint/2010/main" val="53934724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 common way of measuring income inequality is to rank all households by income from lowest to highest and then divide all households into five groups with equal numbers of people, known as quintiles.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3</a:t>
            </a:fld>
            <a:endParaRPr lang="en-US"/>
          </a:p>
        </p:txBody>
      </p:sp>
    </p:spTree>
    <p:extLst>
      <p:ext uri="{BB962C8B-B14F-4D97-AF65-F5344CB8AC3E}">
        <p14:creationId xmlns:p14="http://schemas.microsoft.com/office/powerpoint/2010/main" val="133922151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Lorenz curve shows the cumulative share of population on the horizontal axis and the cumulative percentage of total income received on the vertical axis. Every Lorenz curve diagram begins with a line sloping up at a 45-degree angle. The income distribution in 1986 was closer to the perfect equality line than the income distribution in 2019; that is, the U.S. income distribution became more unequal over time</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4</a:t>
            </a:fld>
            <a:endParaRPr lang="en-US"/>
          </a:p>
        </p:txBody>
      </p:sp>
    </p:spTree>
    <p:extLst>
      <p:ext uri="{BB962C8B-B14F-4D97-AF65-F5344CB8AC3E}">
        <p14:creationId xmlns:p14="http://schemas.microsoft.com/office/powerpoint/2010/main" val="99395408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In 1970, 41% of married women were in the labor force, but by 2015, 56.7% of married women were in the labor force. One result of this trend is that more households have two earners. Moreover, it has become more common for one high earner to marry another high earner. Now, mothers with high-powered careers are often returning to work while their children are quite young. This pattern of households with two high earners tends to increase the proportion of high-earning households.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5</a:t>
            </a:fld>
            <a:endParaRPr lang="en-US"/>
          </a:p>
        </p:txBody>
      </p:sp>
    </p:spTree>
    <p:extLst>
      <p:ext uri="{BB962C8B-B14F-4D97-AF65-F5344CB8AC3E}">
        <p14:creationId xmlns:p14="http://schemas.microsoft.com/office/powerpoint/2010/main" val="59681823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Another factor behind the rise in U.S. income inequality is that earnings have become less equal since the late 1970s. In particular, the earnings of high-skilled labor relative to low-skilled labor have increased. Winner-take-all labor markets result from changes in technology, which have increased global demand for "stars,“ like doctors or actors. The winner-take-all theory argues that the salary gap between the median and the top 1 percent is not due to educational differences.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6</a:t>
            </a:fld>
            <a:endParaRPr lang="en-US"/>
          </a:p>
        </p:txBody>
      </p:sp>
    </p:spTree>
    <p:extLst>
      <p:ext uri="{BB962C8B-B14F-4D97-AF65-F5344CB8AC3E}">
        <p14:creationId xmlns:p14="http://schemas.microsoft.com/office/powerpoint/2010/main" val="103421009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We can view the market for high-skilled labor as a race between forces of supply and demand. Additional education and on-the-job training will tend to increase the high-skilled labor supply and to hold down its relative wage. Conversely, new technology and other economic trends, like globalization, tend to increase the demand for high-skilled labor and push up its relative wage. We can view the greater inequality of wages as a sign that demand for skilled labor is increasing faster than supply. Alternatively, if the supply of lower-skilled workers exceeds the demand, average wages in the lower quintiles of the income distribution will decrease. The combination of forces in the high-skilled and low-skilled labor markets leads to increased income disparity</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7</a:t>
            </a:fld>
            <a:endParaRPr lang="en-US"/>
          </a:p>
        </p:txBody>
      </p:sp>
    </p:spTree>
    <p:extLst>
      <p:ext uri="{BB962C8B-B14F-4D97-AF65-F5344CB8AC3E}">
        <p14:creationId xmlns:p14="http://schemas.microsoft.com/office/powerpoint/2010/main" val="259514222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Suppose that you finish undergraduate school with a business major, and then you go on to graduate school and earn an MBA. Within a few years, you are earning $120,000 as an executive at a small software company. You marry a lawyer who is earning $150,000 annually. Do you and your spouse contribute to the growing income inequality in the U.S? Why or why not?</a:t>
            </a:r>
          </a:p>
          <a:p>
            <a:endParaRPr lang="en-US" dirty="0"/>
          </a:p>
        </p:txBody>
      </p:sp>
      <p:sp>
        <p:nvSpPr>
          <p:cNvPr id="4" name="Slide Number Placeholder 3"/>
          <p:cNvSpPr>
            <a:spLocks noGrp="1"/>
          </p:cNvSpPr>
          <p:nvPr>
            <p:ph type="sldNum" sz="quarter" idx="5"/>
          </p:nvPr>
        </p:nvSpPr>
        <p:spPr/>
        <p:txBody>
          <a:bodyPr/>
          <a:lstStyle/>
          <a:p>
            <a:fld id="{DEC611CA-4268-4E72-8BFC-C641B4C40515}" type="slidenum">
              <a:rPr lang="en-US" smtClean="0"/>
              <a:t>8</a:t>
            </a:fld>
            <a:endParaRPr lang="en-US"/>
          </a:p>
        </p:txBody>
      </p:sp>
    </p:spTree>
    <p:extLst>
      <p:ext uri="{BB962C8B-B14F-4D97-AF65-F5344CB8AC3E}">
        <p14:creationId xmlns:p14="http://schemas.microsoft.com/office/powerpoint/2010/main" val="109425178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Suppose that you finish undergraduate school with a business major, and then you go on to graduate school and earn an MBA. Within a few years, you are earning $120,000 as an executive at a small software company. You marry a lawyer who is earning $150,000 annually. Do you and your spouse contribute to the growing income inequality in the U.S? Why or why not? One of the factors contributing to growing income inequality is that now, unlike 30 or 40 years ago, many households have two professionals with high incomes. In the past, generally one spouse was the high-income earner and the other spouse had a lower paying profession or stayed out of the labor force to manage the household and raise the family.</a:t>
            </a:r>
          </a:p>
          <a:p>
            <a:endParaRPr lang="en-US" dirty="0"/>
          </a:p>
        </p:txBody>
      </p:sp>
      <p:sp>
        <p:nvSpPr>
          <p:cNvPr id="4" name="Slide Number Placeholder 3"/>
          <p:cNvSpPr>
            <a:spLocks noGrp="1"/>
          </p:cNvSpPr>
          <p:nvPr>
            <p:ph type="sldNum" sz="quarter" idx="5"/>
          </p:nvPr>
        </p:nvSpPr>
        <p:spPr/>
        <p:txBody>
          <a:bodyPr/>
          <a:lstStyle/>
          <a:p>
            <a:fld id="{DEC611CA-4268-4E72-8BFC-C641B4C40515}" type="slidenum">
              <a:rPr lang="en-US" smtClean="0"/>
              <a:t>9</a:t>
            </a:fld>
            <a:endParaRPr lang="en-US"/>
          </a:p>
        </p:txBody>
      </p:sp>
    </p:spTree>
    <p:extLst>
      <p:ext uri="{BB962C8B-B14F-4D97-AF65-F5344CB8AC3E}">
        <p14:creationId xmlns:p14="http://schemas.microsoft.com/office/powerpoint/2010/main" val="173921194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B05361F2-EA40-46D2-9907-10E756597DC8}" type="datetimeFigureOut">
              <a:rPr lang="en-US" smtClean="0"/>
              <a:t>8/7/2023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601417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8/7/2023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900557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8/7/2023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1349156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8/7/2023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7202977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8/7/2023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18987162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t>8/7/2023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2781761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t>8/7/2023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08473427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t>8/7/2023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28821539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t>8/7/2023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40713167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t>8/7/2023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97119505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8/7/2023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162535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8/7/2023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539465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8/7/2023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61765999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8/7/2023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2613780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8/7/2023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639966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05361F2-EA40-46D2-9907-10E756597DC8}" type="datetimeFigureOut">
              <a:rPr lang="en-US" smtClean="0"/>
              <a:t>8/7/2023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7900158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05361F2-EA40-46D2-9907-10E756597DC8}" type="datetimeFigureOut">
              <a:rPr lang="en-US" smtClean="0"/>
              <a:t>8/7/2023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5623558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05361F2-EA40-46D2-9907-10E756597DC8}" type="datetimeFigureOut">
              <a:rPr lang="en-US" smtClean="0"/>
              <a:t>8/7/2023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8188189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05361F2-EA40-46D2-9907-10E756597DC8}" type="datetimeFigureOut">
              <a:rPr lang="en-US" smtClean="0"/>
              <a:t>8/7/2023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92010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5361F2-EA40-46D2-9907-10E756597DC8}" type="datetimeFigureOut">
              <a:rPr lang="en-US" smtClean="0"/>
              <a:t>8/7/2023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7246907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8/7/2023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24383845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8/7/2023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820905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5361F2-EA40-46D2-9907-10E756597DC8}" type="datetimeFigureOut">
              <a:rPr lang="en-US" smtClean="0"/>
              <a:t>8/7/2023</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AECE39B-1AE0-48C4-A92B-2CE3121A09BD}" type="slidenum">
              <a:rPr lang="en-US" smtClean="0"/>
              <a:t>‹#›</a:t>
            </a:fld>
            <a:endParaRPr lang="en-US"/>
          </a:p>
        </p:txBody>
      </p:sp>
    </p:spTree>
    <p:extLst>
      <p:ext uri="{BB962C8B-B14F-4D97-AF65-F5344CB8AC3E}">
        <p14:creationId xmlns:p14="http://schemas.microsoft.com/office/powerpoint/2010/main" val="18261701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E999DF-67F9-4B17-A956-0DFCA8913547}" type="datetimeFigureOut">
              <a:rPr lang="en-US" smtClean="0"/>
              <a:t>8/7/2023</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0498A-7EB8-497B-A843-BB35444C1AA7}" type="slidenum">
              <a:rPr lang="en-US" smtClean="0"/>
              <a:t>‹#›</a:t>
            </a:fld>
            <a:endParaRPr lang="en-US"/>
          </a:p>
        </p:txBody>
      </p:sp>
    </p:spTree>
    <p:extLst>
      <p:ext uri="{BB962C8B-B14F-4D97-AF65-F5344CB8AC3E}">
        <p14:creationId xmlns:p14="http://schemas.microsoft.com/office/powerpoint/2010/main" val="341946405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2.xml"/><Relationship Id="rId5" Type="http://schemas.openxmlformats.org/officeDocument/2006/relationships/image" Target="../media/image5.png"/><Relationship Id="rId4" Type="http://schemas.openxmlformats.org/officeDocument/2006/relationships/image" Target="../media/image4.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1"/>
            <a:ext cx="12192000" cy="1194955"/>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75000"/>
                  <a:lumOff val="25000"/>
                </a:schemeClr>
              </a:solidFill>
            </a:endParaRPr>
          </a:p>
        </p:txBody>
      </p:sp>
      <p:sp>
        <p:nvSpPr>
          <p:cNvPr id="9" name="TextBox 8"/>
          <p:cNvSpPr txBox="1"/>
          <p:nvPr/>
        </p:nvSpPr>
        <p:spPr>
          <a:xfrm>
            <a:off x="1463488" y="2214037"/>
            <a:ext cx="9265024" cy="1754326"/>
          </a:xfrm>
          <a:prstGeom prst="rect">
            <a:avLst/>
          </a:prstGeom>
          <a:noFill/>
        </p:spPr>
        <p:txBody>
          <a:bodyPr wrap="square" rtlCol="0">
            <a:spAutoFit/>
          </a:bodyPr>
          <a:lstStyle/>
          <a:p>
            <a:pPr lvl="0" algn="ctr"/>
            <a:r>
              <a:rPr lang="en-US" sz="5400" dirty="0">
                <a:solidFill>
                  <a:prstClr val="black">
                    <a:lumMod val="75000"/>
                    <a:lumOff val="25000"/>
                  </a:prstClr>
                </a:solidFill>
                <a:latin typeface="Century Gothic" panose="020B0502020202020204" pitchFamily="34" charset="0"/>
              </a:rPr>
              <a:t>Income Inequality: Measurements and Causes</a:t>
            </a:r>
            <a:endParaRPr lang="en-US" sz="5400" dirty="0">
              <a:solidFill>
                <a:schemeClr val="tx1">
                  <a:lumMod val="75000"/>
                  <a:lumOff val="25000"/>
                </a:schemeClr>
              </a:solidFill>
              <a:latin typeface="Century Gothic" panose="020B0502020202020204" pitchFamily="34" charset="0"/>
            </a:endParaRPr>
          </a:p>
        </p:txBody>
      </p:sp>
      <p:cxnSp>
        <p:nvCxnSpPr>
          <p:cNvPr id="14" name="Straight Connector 13"/>
          <p:cNvCxnSpPr/>
          <p:nvPr/>
        </p:nvCxnSpPr>
        <p:spPr>
          <a:xfrm>
            <a:off x="3071446" y="4380366"/>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553740" y="320479"/>
            <a:ext cx="3565361" cy="553998"/>
          </a:xfrm>
          <a:prstGeom prst="rect">
            <a:avLst/>
          </a:prstGeom>
          <a:solidFill>
            <a:srgbClr val="5A7E83"/>
          </a:solid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cxnSp>
        <p:nvCxnSpPr>
          <p:cNvPr id="11" name="Straight Connector 10"/>
          <p:cNvCxnSpPr/>
          <p:nvPr/>
        </p:nvCxnSpPr>
        <p:spPr>
          <a:xfrm>
            <a:off x="3071446" y="1802034"/>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619877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288568"/>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Summary</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4A3C89F5-5AC7-42CA-B269-E0EF8850E061}"/>
              </a:ext>
            </a:extLst>
          </p:cNvPr>
          <p:cNvSpPr txBox="1"/>
          <p:nvPr/>
        </p:nvSpPr>
        <p:spPr>
          <a:xfrm>
            <a:off x="1459469" y="1433251"/>
            <a:ext cx="9273061" cy="5016758"/>
          </a:xfrm>
          <a:prstGeom prst="rect">
            <a:avLst/>
          </a:prstGeom>
          <a:solidFill>
            <a:srgbClr val="627981"/>
          </a:solidFill>
          <a:ln>
            <a:solidFill>
              <a:srgbClr val="627981"/>
            </a:solidFill>
          </a:ln>
        </p:spPr>
        <p:txBody>
          <a:bodyPr wrap="square" rtlCol="0" anchor="ctr">
            <a:spAutoFit/>
          </a:bodyPr>
          <a:lstStyle/>
          <a:p>
            <a:pPr marL="342900" indent="-342900">
              <a:buFont typeface="Arial" panose="020B0604020202020204" pitchFamily="34" charset="0"/>
              <a:buChar char="•"/>
            </a:pPr>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Measuring inequality involves making comparisons across the entire distribution of income, not just the poor. </a:t>
            </a:r>
          </a:p>
          <a:p>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One way of doing this is to divide the population into groups, like quintiles, and then calculate what share of income each group receives.</a:t>
            </a:r>
          </a:p>
          <a:p>
            <a:pPr marL="342900" indent="-342900">
              <a:buFont typeface="Arial" panose="020B0604020202020204" pitchFamily="34" charset="0"/>
              <a:buChar char="•"/>
            </a:pPr>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An alternative approach is to draw Lorenz curves, which compare the cumulative income actually received to a perfectly equal distribution of income.</a:t>
            </a:r>
          </a:p>
          <a:p>
            <a:pPr marL="342900" indent="-342900">
              <a:buFont typeface="Arial" panose="020B0604020202020204" pitchFamily="34" charset="0"/>
              <a:buChar char="•"/>
            </a:pPr>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Income inequality in the United States increased substantially from the late 1970s and early 1980s into the 2000s. </a:t>
            </a:r>
          </a:p>
          <a:p>
            <a:pPr marL="342900" indent="-342900">
              <a:buFont typeface="Arial" panose="020B0604020202020204" pitchFamily="34" charset="0"/>
              <a:buChar char="•"/>
            </a:pPr>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The two most common explanations that economists cite are changes in household structures that have led to more two-earner couples and single-parent families and the effect of new information and communications technology on wages.</a:t>
            </a:r>
          </a:p>
        </p:txBody>
      </p:sp>
    </p:spTree>
    <p:extLst>
      <p:ext uri="{BB962C8B-B14F-4D97-AF65-F5344CB8AC3E}">
        <p14:creationId xmlns:p14="http://schemas.microsoft.com/office/powerpoint/2010/main" val="174497905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5A7E83"/>
        </a:solidFill>
        <a:effectLst/>
      </p:bgPr>
    </p:bg>
    <p:spTree>
      <p:nvGrpSpPr>
        <p:cNvPr id="1" name=""/>
        <p:cNvGrpSpPr/>
        <p:nvPr/>
      </p:nvGrpSpPr>
      <p:grpSpPr>
        <a:xfrm>
          <a:off x="0" y="0"/>
          <a:ext cx="0" cy="0"/>
          <a:chOff x="0" y="0"/>
          <a:chExt cx="0" cy="0"/>
        </a:xfrm>
      </p:grpSpPr>
      <p:cxnSp>
        <p:nvCxnSpPr>
          <p:cNvPr id="11" name="Straight Connector 10"/>
          <p:cNvCxnSpPr/>
          <p:nvPr/>
        </p:nvCxnSpPr>
        <p:spPr>
          <a:xfrm>
            <a:off x="1859169" y="2729726"/>
            <a:ext cx="8429625"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5" name="TextBox 4"/>
          <p:cNvSpPr txBox="1"/>
          <p:nvPr/>
        </p:nvSpPr>
        <p:spPr>
          <a:xfrm>
            <a:off x="1524000" y="1410227"/>
            <a:ext cx="9144000" cy="1200329"/>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HAWKES</a:t>
            </a:r>
            <a:r>
              <a:rPr kumimoji="0" lang="en-US" sz="7200" b="0"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 LEARNING</a:t>
            </a: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81108" y="3050910"/>
            <a:ext cx="609600" cy="609600"/>
          </a:xfrm>
          <a:prstGeom prst="rect">
            <a:avLst/>
          </a:prstGeom>
        </p:spPr>
      </p:pic>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66179" y="3050910"/>
            <a:ext cx="609600" cy="609600"/>
          </a:xfrm>
          <a:prstGeom prst="rect">
            <a:avLst/>
          </a:prstGeom>
        </p:spPr>
      </p:pic>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217122" y="3050910"/>
            <a:ext cx="609600" cy="609600"/>
          </a:xfrm>
          <a:prstGeom prst="rect">
            <a:avLst/>
          </a:prstGeom>
        </p:spPr>
      </p:pic>
      <p:pic>
        <p:nvPicPr>
          <p:cNvPr id="9" name="Picture 8"/>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768065" y="3050910"/>
            <a:ext cx="609600" cy="609600"/>
          </a:xfrm>
          <a:prstGeom prst="rect">
            <a:avLst/>
          </a:prstGeom>
        </p:spPr>
      </p:pic>
    </p:spTree>
    <p:extLst>
      <p:ext uri="{BB962C8B-B14F-4D97-AF65-F5344CB8AC3E}">
        <p14:creationId xmlns:p14="http://schemas.microsoft.com/office/powerpoint/2010/main" val="42400331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latin typeface="Century Gothic" panose="020B0502020202020204" pitchFamily="34" charset="0"/>
              </a:rPr>
              <a:t>Income Inequality</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20" name="Group 19">
            <a:extLst>
              <a:ext uri="{FF2B5EF4-FFF2-40B4-BE49-F238E27FC236}">
                <a16:creationId xmlns:a16="http://schemas.microsoft.com/office/drawing/2014/main" id="{D459C2B1-BE53-499D-94B7-B0CC03D54CD1}"/>
              </a:ext>
            </a:extLst>
          </p:cNvPr>
          <p:cNvGrpSpPr/>
          <p:nvPr/>
        </p:nvGrpSpPr>
        <p:grpSpPr>
          <a:xfrm>
            <a:off x="2135749" y="1620241"/>
            <a:ext cx="8058154" cy="806935"/>
            <a:chOff x="542923" y="1736761"/>
            <a:chExt cx="8058154" cy="806935"/>
          </a:xfrm>
          <a:solidFill>
            <a:srgbClr val="627981"/>
          </a:solidFill>
        </p:grpSpPr>
        <p:sp>
          <p:nvSpPr>
            <p:cNvPr id="21" name="Rectangle 20">
              <a:extLst>
                <a:ext uri="{FF2B5EF4-FFF2-40B4-BE49-F238E27FC236}">
                  <a16:creationId xmlns:a16="http://schemas.microsoft.com/office/drawing/2014/main" id="{C7BD34C1-7F31-49BC-BF57-C120C1063AB8}"/>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22" name="TextBox 21">
              <a:extLst>
                <a:ext uri="{FF2B5EF4-FFF2-40B4-BE49-F238E27FC236}">
                  <a16:creationId xmlns:a16="http://schemas.microsoft.com/office/drawing/2014/main" id="{5E93EE6D-684E-4CB6-8B66-5B94314DF107}"/>
                </a:ext>
              </a:extLst>
            </p:cNvPr>
            <p:cNvSpPr txBox="1"/>
            <p:nvPr/>
          </p:nvSpPr>
          <p:spPr>
            <a:xfrm>
              <a:off x="655854"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Poverty levels can be subjective based on the overall income levels of a country.</a:t>
              </a:r>
            </a:p>
          </p:txBody>
        </p:sp>
      </p:grpSp>
      <p:grpSp>
        <p:nvGrpSpPr>
          <p:cNvPr id="23" name="Group 22">
            <a:extLst>
              <a:ext uri="{FF2B5EF4-FFF2-40B4-BE49-F238E27FC236}">
                <a16:creationId xmlns:a16="http://schemas.microsoft.com/office/drawing/2014/main" id="{C14D4E0C-3E43-4F96-8B86-170AD6D3CA94}"/>
              </a:ext>
            </a:extLst>
          </p:cNvPr>
          <p:cNvGrpSpPr/>
          <p:nvPr/>
        </p:nvGrpSpPr>
        <p:grpSpPr>
          <a:xfrm>
            <a:off x="2135749" y="2525854"/>
            <a:ext cx="8058154" cy="806935"/>
            <a:chOff x="542923" y="1736761"/>
            <a:chExt cx="8058154" cy="806935"/>
          </a:xfrm>
          <a:solidFill>
            <a:srgbClr val="627981"/>
          </a:solidFill>
        </p:grpSpPr>
        <p:sp>
          <p:nvSpPr>
            <p:cNvPr id="24" name="Rectangle 23">
              <a:extLst>
                <a:ext uri="{FF2B5EF4-FFF2-40B4-BE49-F238E27FC236}">
                  <a16:creationId xmlns:a16="http://schemas.microsoft.com/office/drawing/2014/main" id="{0202C54B-688D-4153-B525-5B1638EC80DA}"/>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25" name="TextBox 24">
              <a:extLst>
                <a:ext uri="{FF2B5EF4-FFF2-40B4-BE49-F238E27FC236}">
                  <a16:creationId xmlns:a16="http://schemas.microsoft.com/office/drawing/2014/main" id="{23ECE0F5-D51D-4657-9037-8D25912DD7C5}"/>
                </a:ext>
              </a:extLst>
            </p:cNvPr>
            <p:cNvSpPr txBox="1"/>
            <p:nvPr/>
          </p:nvSpPr>
          <p:spPr>
            <a:xfrm>
              <a:off x="599388" y="176829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Typically, a government measures poverty based on a percentage of the median income.</a:t>
              </a:r>
            </a:p>
          </p:txBody>
        </p:sp>
      </p:grpSp>
      <p:grpSp>
        <p:nvGrpSpPr>
          <p:cNvPr id="27" name="Group 26">
            <a:extLst>
              <a:ext uri="{FF2B5EF4-FFF2-40B4-BE49-F238E27FC236}">
                <a16:creationId xmlns:a16="http://schemas.microsoft.com/office/drawing/2014/main" id="{6D6D382D-0E6A-4F1B-A8A4-9895D1C48A40}"/>
              </a:ext>
            </a:extLst>
          </p:cNvPr>
          <p:cNvGrpSpPr/>
          <p:nvPr/>
        </p:nvGrpSpPr>
        <p:grpSpPr>
          <a:xfrm>
            <a:off x="2135749" y="3420572"/>
            <a:ext cx="8058154" cy="806935"/>
            <a:chOff x="542923" y="1736761"/>
            <a:chExt cx="8058154" cy="806935"/>
          </a:xfrm>
          <a:solidFill>
            <a:srgbClr val="627981"/>
          </a:solidFill>
        </p:grpSpPr>
        <p:sp>
          <p:nvSpPr>
            <p:cNvPr id="28" name="Rectangle 27">
              <a:extLst>
                <a:ext uri="{FF2B5EF4-FFF2-40B4-BE49-F238E27FC236}">
                  <a16:creationId xmlns:a16="http://schemas.microsoft.com/office/drawing/2014/main" id="{74500411-31FC-4ECA-90F2-6B9F65CF8ACB}"/>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29" name="TextBox 28">
              <a:extLst>
                <a:ext uri="{FF2B5EF4-FFF2-40B4-BE49-F238E27FC236}">
                  <a16:creationId xmlns:a16="http://schemas.microsoft.com/office/drawing/2014/main" id="{C39CDABC-5458-4593-A718-AFA0D9E8B1E0}"/>
                </a:ext>
              </a:extLst>
            </p:cNvPr>
            <p:cNvSpPr txBox="1"/>
            <p:nvPr/>
          </p:nvSpPr>
          <p:spPr>
            <a:xfrm>
              <a:off x="599388"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Income inequality, however, has to do with the distribution of that income in terms of which group receives the most or least income.</a:t>
              </a:r>
            </a:p>
          </p:txBody>
        </p:sp>
      </p:grpSp>
      <p:grpSp>
        <p:nvGrpSpPr>
          <p:cNvPr id="30" name="Group 29">
            <a:extLst>
              <a:ext uri="{FF2B5EF4-FFF2-40B4-BE49-F238E27FC236}">
                <a16:creationId xmlns:a16="http://schemas.microsoft.com/office/drawing/2014/main" id="{29F93452-024C-45E1-9B70-21EF5D58F192}"/>
              </a:ext>
            </a:extLst>
          </p:cNvPr>
          <p:cNvGrpSpPr/>
          <p:nvPr/>
        </p:nvGrpSpPr>
        <p:grpSpPr>
          <a:xfrm>
            <a:off x="2135749" y="4315290"/>
            <a:ext cx="8058154" cy="1065187"/>
            <a:chOff x="542923" y="1736761"/>
            <a:chExt cx="8058154" cy="1065187"/>
          </a:xfrm>
          <a:solidFill>
            <a:srgbClr val="627981"/>
          </a:solidFill>
        </p:grpSpPr>
        <p:sp>
          <p:nvSpPr>
            <p:cNvPr id="31" name="Rectangle 30">
              <a:extLst>
                <a:ext uri="{FF2B5EF4-FFF2-40B4-BE49-F238E27FC236}">
                  <a16:creationId xmlns:a16="http://schemas.microsoft.com/office/drawing/2014/main" id="{1FEF715F-934C-4DE4-AB33-1D94F5A5CB6E}"/>
                </a:ext>
              </a:extLst>
            </p:cNvPr>
            <p:cNvSpPr/>
            <p:nvPr/>
          </p:nvSpPr>
          <p:spPr>
            <a:xfrm>
              <a:off x="542923" y="1736761"/>
              <a:ext cx="8058154" cy="1065187"/>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32" name="TextBox 31">
              <a:extLst>
                <a:ext uri="{FF2B5EF4-FFF2-40B4-BE49-F238E27FC236}">
                  <a16:creationId xmlns:a16="http://schemas.microsoft.com/office/drawing/2014/main" id="{D5041226-A878-456E-A97F-D0F18EE0ACF6}"/>
                </a:ext>
              </a:extLst>
            </p:cNvPr>
            <p:cNvSpPr txBox="1"/>
            <p:nvPr/>
          </p:nvSpPr>
          <p:spPr>
            <a:xfrm>
              <a:off x="599388" y="1786285"/>
              <a:ext cx="7807571" cy="1015663"/>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Income inequality involves comparing those with high incomes, middle incomes, and low incomes, not just looking at those below or near the poverty line.</a:t>
              </a:r>
            </a:p>
          </p:txBody>
        </p:sp>
      </p:grpSp>
    </p:spTree>
    <p:extLst>
      <p:ext uri="{BB962C8B-B14F-4D97-AF65-F5344CB8AC3E}">
        <p14:creationId xmlns:p14="http://schemas.microsoft.com/office/powerpoint/2010/main" val="66776814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latin typeface="Century Gothic" panose="020B0502020202020204" pitchFamily="34" charset="0"/>
              </a:rPr>
              <a:t>Measuring Income Distribution by Quintiles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20" name="Group 19">
            <a:extLst>
              <a:ext uri="{FF2B5EF4-FFF2-40B4-BE49-F238E27FC236}">
                <a16:creationId xmlns:a16="http://schemas.microsoft.com/office/drawing/2014/main" id="{D459C2B1-BE53-499D-94B7-B0CC03D54CD1}"/>
              </a:ext>
            </a:extLst>
          </p:cNvPr>
          <p:cNvGrpSpPr/>
          <p:nvPr/>
        </p:nvGrpSpPr>
        <p:grpSpPr>
          <a:xfrm>
            <a:off x="2135749" y="1620242"/>
            <a:ext cx="8058154" cy="1059896"/>
            <a:chOff x="542923" y="1736761"/>
            <a:chExt cx="8058154" cy="1372961"/>
          </a:xfrm>
          <a:solidFill>
            <a:srgbClr val="627981"/>
          </a:solidFill>
        </p:grpSpPr>
        <p:sp>
          <p:nvSpPr>
            <p:cNvPr id="21" name="Rectangle 20">
              <a:extLst>
                <a:ext uri="{FF2B5EF4-FFF2-40B4-BE49-F238E27FC236}">
                  <a16:creationId xmlns:a16="http://schemas.microsoft.com/office/drawing/2014/main" id="{C7BD34C1-7F31-49BC-BF57-C120C1063AB8}"/>
                </a:ext>
              </a:extLst>
            </p:cNvPr>
            <p:cNvSpPr/>
            <p:nvPr/>
          </p:nvSpPr>
          <p:spPr>
            <a:xfrm>
              <a:off x="542923" y="1736761"/>
              <a:ext cx="8058154" cy="1372961"/>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22" name="TextBox 21">
              <a:extLst>
                <a:ext uri="{FF2B5EF4-FFF2-40B4-BE49-F238E27FC236}">
                  <a16:creationId xmlns:a16="http://schemas.microsoft.com/office/drawing/2014/main" id="{5E93EE6D-684E-4CB6-8B66-5B94314DF107}"/>
                </a:ext>
              </a:extLst>
            </p:cNvPr>
            <p:cNvSpPr txBox="1"/>
            <p:nvPr/>
          </p:nvSpPr>
          <p:spPr>
            <a:xfrm>
              <a:off x="655854" y="1770518"/>
              <a:ext cx="7807571" cy="1315663"/>
            </a:xfrm>
            <a:prstGeom prst="rect">
              <a:avLst/>
            </a:prstGeom>
            <a:grpFill/>
          </p:spPr>
          <p:txBody>
            <a:bodyPr wrap="square" rtlCol="0">
              <a:spAutoFit/>
            </a:bodyPr>
            <a:lstStyle/>
            <a:p>
              <a:pPr algn="ctr"/>
              <a:r>
                <a:rPr lang="en-US" sz="2000" dirty="0">
                  <a:solidFill>
                    <a:schemeClr val="bg1"/>
                  </a:solidFill>
                </a:rPr>
                <a:t>A common way of measuring income inequality is to rank all households by income from lowest to highest and then divide all households into five groups with equal numbers of people, known as </a:t>
              </a:r>
              <a:r>
                <a:rPr lang="en-US" sz="2000" b="1" dirty="0">
                  <a:solidFill>
                    <a:schemeClr val="bg1"/>
                  </a:solidFill>
                </a:rPr>
                <a:t>quintiles.</a:t>
              </a:r>
            </a:p>
          </p:txBody>
        </p:sp>
      </p:grpSp>
      <p:graphicFrame>
        <p:nvGraphicFramePr>
          <p:cNvPr id="2" name="Table 2">
            <a:extLst>
              <a:ext uri="{FF2B5EF4-FFF2-40B4-BE49-F238E27FC236}">
                <a16:creationId xmlns:a16="http://schemas.microsoft.com/office/drawing/2014/main" id="{311E1B97-9435-48C9-863B-1DD768F4A7B1}"/>
              </a:ext>
            </a:extLst>
          </p:cNvPr>
          <p:cNvGraphicFramePr>
            <a:graphicFrameLocks noGrp="1"/>
          </p:cNvGraphicFramePr>
          <p:nvPr>
            <p:extLst>
              <p:ext uri="{D42A27DB-BD31-4B8C-83A1-F6EECF244321}">
                <p14:modId xmlns:p14="http://schemas.microsoft.com/office/powerpoint/2010/main" val="1882633406"/>
              </p:ext>
            </p:extLst>
          </p:nvPr>
        </p:nvGraphicFramePr>
        <p:xfrm>
          <a:off x="2031999" y="3203689"/>
          <a:ext cx="8128001" cy="2865120"/>
        </p:xfrm>
        <a:graphic>
          <a:graphicData uri="http://schemas.openxmlformats.org/drawingml/2006/table">
            <a:tbl>
              <a:tblPr firstRow="1" bandRow="1">
                <a:tableStyleId>{5C22544A-7EE6-4342-B048-85BDC9FD1C3A}</a:tableStyleId>
              </a:tblPr>
              <a:tblGrid>
                <a:gridCol w="1161143">
                  <a:extLst>
                    <a:ext uri="{9D8B030D-6E8A-4147-A177-3AD203B41FA5}">
                      <a16:colId xmlns:a16="http://schemas.microsoft.com/office/drawing/2014/main" val="810208880"/>
                    </a:ext>
                  </a:extLst>
                </a:gridCol>
                <a:gridCol w="1161143">
                  <a:extLst>
                    <a:ext uri="{9D8B030D-6E8A-4147-A177-3AD203B41FA5}">
                      <a16:colId xmlns:a16="http://schemas.microsoft.com/office/drawing/2014/main" val="823177135"/>
                    </a:ext>
                  </a:extLst>
                </a:gridCol>
                <a:gridCol w="1161143">
                  <a:extLst>
                    <a:ext uri="{9D8B030D-6E8A-4147-A177-3AD203B41FA5}">
                      <a16:colId xmlns:a16="http://schemas.microsoft.com/office/drawing/2014/main" val="118910854"/>
                    </a:ext>
                  </a:extLst>
                </a:gridCol>
                <a:gridCol w="1161143">
                  <a:extLst>
                    <a:ext uri="{9D8B030D-6E8A-4147-A177-3AD203B41FA5}">
                      <a16:colId xmlns:a16="http://schemas.microsoft.com/office/drawing/2014/main" val="3986470855"/>
                    </a:ext>
                  </a:extLst>
                </a:gridCol>
                <a:gridCol w="1161143">
                  <a:extLst>
                    <a:ext uri="{9D8B030D-6E8A-4147-A177-3AD203B41FA5}">
                      <a16:colId xmlns:a16="http://schemas.microsoft.com/office/drawing/2014/main" val="1586777160"/>
                    </a:ext>
                  </a:extLst>
                </a:gridCol>
                <a:gridCol w="1161143">
                  <a:extLst>
                    <a:ext uri="{9D8B030D-6E8A-4147-A177-3AD203B41FA5}">
                      <a16:colId xmlns:a16="http://schemas.microsoft.com/office/drawing/2014/main" val="886599304"/>
                    </a:ext>
                  </a:extLst>
                </a:gridCol>
                <a:gridCol w="1161143">
                  <a:extLst>
                    <a:ext uri="{9D8B030D-6E8A-4147-A177-3AD203B41FA5}">
                      <a16:colId xmlns:a16="http://schemas.microsoft.com/office/drawing/2014/main" val="527044685"/>
                    </a:ext>
                  </a:extLst>
                </a:gridCol>
              </a:tblGrid>
              <a:tr h="370840">
                <a:tc gridSpan="7">
                  <a:txBody>
                    <a:bodyPr/>
                    <a:lstStyle/>
                    <a:p>
                      <a:pPr algn="ctr"/>
                      <a:r>
                        <a:rPr lang="en-US" dirty="0">
                          <a:solidFill>
                            <a:schemeClr val="tx1"/>
                          </a:solidFill>
                        </a:rPr>
                        <a:t>Share of Aggregate Income Received by Each Quintile and Top 10% of Households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655850910"/>
                  </a:ext>
                </a:extLst>
              </a:tr>
              <a:tr h="370840">
                <a:tc>
                  <a:txBody>
                    <a:bodyPr/>
                    <a:lstStyle/>
                    <a:p>
                      <a:r>
                        <a:rPr lang="en-US" dirty="0">
                          <a:solidFill>
                            <a:schemeClr val="tx1"/>
                          </a:solidFill>
                        </a:rPr>
                        <a:t>Year</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dirty="0">
                          <a:solidFill>
                            <a:schemeClr val="tx1"/>
                          </a:solidFill>
                        </a:rPr>
                        <a:t>Lowest Quintile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dirty="0">
                          <a:solidFill>
                            <a:schemeClr val="tx1"/>
                          </a:solidFill>
                        </a:rPr>
                        <a:t>Second Quintile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dirty="0">
                          <a:solidFill>
                            <a:schemeClr val="tx1"/>
                          </a:solidFill>
                        </a:rPr>
                        <a:t>Third Quintile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dirty="0">
                          <a:solidFill>
                            <a:schemeClr val="tx1"/>
                          </a:solidFill>
                        </a:rPr>
                        <a:t>Fourth Quintile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dirty="0">
                          <a:solidFill>
                            <a:schemeClr val="tx1"/>
                          </a:solidFill>
                        </a:rPr>
                        <a:t>Highest Quintile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dirty="0">
                          <a:solidFill>
                            <a:schemeClr val="tx1"/>
                          </a:solidFill>
                        </a:rPr>
                        <a:t>Top 10%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999939558"/>
                  </a:ext>
                </a:extLst>
              </a:tr>
              <a:tr h="370840">
                <a:tc>
                  <a:txBody>
                    <a:bodyPr/>
                    <a:lstStyle/>
                    <a:p>
                      <a:r>
                        <a:rPr lang="en-US" dirty="0">
                          <a:solidFill>
                            <a:schemeClr val="tx1"/>
                          </a:solidFill>
                        </a:rPr>
                        <a:t>2000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dirty="0">
                          <a:solidFill>
                            <a:schemeClr val="tx1"/>
                          </a:solidFill>
                        </a:rPr>
                        <a:t>5.5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dirty="0">
                          <a:solidFill>
                            <a:schemeClr val="tx1"/>
                          </a:solidFill>
                        </a:rPr>
                        <a:t>10.7</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dirty="0">
                          <a:solidFill>
                            <a:schemeClr val="tx1"/>
                          </a:solidFill>
                        </a:rPr>
                        <a:t>15.6</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dirty="0">
                          <a:solidFill>
                            <a:schemeClr val="tx1"/>
                          </a:solidFill>
                        </a:rPr>
                        <a:t>22.3</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dirty="0">
                          <a:solidFill>
                            <a:schemeClr val="tx1"/>
                          </a:solidFill>
                        </a:rPr>
                        <a:t>45.9</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dirty="0">
                          <a:solidFill>
                            <a:schemeClr val="tx1"/>
                          </a:solidFill>
                        </a:rPr>
                        <a:t>30.3</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705574284"/>
                  </a:ext>
                </a:extLst>
              </a:tr>
              <a:tr h="370840">
                <a:tc>
                  <a:txBody>
                    <a:bodyPr/>
                    <a:lstStyle/>
                    <a:p>
                      <a:r>
                        <a:rPr lang="en-US" dirty="0">
                          <a:solidFill>
                            <a:schemeClr val="tx1"/>
                          </a:solidFill>
                        </a:rPr>
                        <a:t>2005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dirty="0">
                          <a:solidFill>
                            <a:schemeClr val="tx1"/>
                          </a:solidFill>
                        </a:rPr>
                        <a:t>5.3</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dirty="0">
                          <a:solidFill>
                            <a:schemeClr val="tx1"/>
                          </a:solidFill>
                        </a:rPr>
                        <a:t>10.5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dirty="0">
                          <a:solidFill>
                            <a:schemeClr val="tx1"/>
                          </a:solidFill>
                        </a:rPr>
                        <a:t>15.4</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dirty="0">
                          <a:solidFill>
                            <a:schemeClr val="tx1"/>
                          </a:solidFill>
                        </a:rPr>
                        <a:t>22.3</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dirty="0">
                          <a:solidFill>
                            <a:schemeClr val="tx1"/>
                          </a:solidFill>
                        </a:rPr>
                        <a:t>46.5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dirty="0">
                          <a:solidFill>
                            <a:schemeClr val="tx1"/>
                          </a:solidFill>
                        </a:rPr>
                        <a:t>30.8</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311235522"/>
                  </a:ext>
                </a:extLst>
              </a:tr>
              <a:tr h="370840">
                <a:tc>
                  <a:txBody>
                    <a:bodyPr/>
                    <a:lstStyle/>
                    <a:p>
                      <a:r>
                        <a:rPr lang="en-US" dirty="0">
                          <a:solidFill>
                            <a:schemeClr val="tx1"/>
                          </a:solidFill>
                        </a:rPr>
                        <a:t>2010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dirty="0">
                          <a:solidFill>
                            <a:schemeClr val="tx1"/>
                          </a:solidFill>
                        </a:rPr>
                        <a:t>5.3</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dirty="0">
                          <a:solidFill>
                            <a:schemeClr val="tx1"/>
                          </a:solidFill>
                        </a:rPr>
                        <a:t>10.6</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dirty="0">
                          <a:solidFill>
                            <a:schemeClr val="tx1"/>
                          </a:solidFill>
                        </a:rPr>
                        <a:t>15.7</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dirty="0">
                          <a:solidFill>
                            <a:schemeClr val="tx1"/>
                          </a:solidFill>
                        </a:rPr>
                        <a:t>22.9</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dirty="0">
                          <a:solidFill>
                            <a:schemeClr val="tx1"/>
                          </a:solidFill>
                        </a:rPr>
                        <a:t>45.6</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dirty="0">
                          <a:solidFill>
                            <a:schemeClr val="tx1"/>
                          </a:solidFill>
                        </a:rPr>
                        <a:t>29.3</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514600111"/>
                  </a:ext>
                </a:extLst>
              </a:tr>
              <a:tr h="370840">
                <a:tc>
                  <a:txBody>
                    <a:bodyPr/>
                    <a:lstStyle/>
                    <a:p>
                      <a:r>
                        <a:rPr lang="en-US" dirty="0">
                          <a:solidFill>
                            <a:schemeClr val="tx1"/>
                          </a:solidFill>
                        </a:rPr>
                        <a:t>2015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dirty="0">
                          <a:solidFill>
                            <a:schemeClr val="tx1"/>
                          </a:solidFill>
                        </a:rPr>
                        <a:t>5.3</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dirty="0">
                          <a:solidFill>
                            <a:schemeClr val="tx1"/>
                          </a:solidFill>
                        </a:rPr>
                        <a:t>10.3</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dirty="0">
                          <a:solidFill>
                            <a:schemeClr val="tx1"/>
                          </a:solidFill>
                        </a:rPr>
                        <a:t>15.1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dirty="0">
                          <a:solidFill>
                            <a:schemeClr val="tx1"/>
                          </a:solidFill>
                        </a:rPr>
                        <a:t>22.4</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dirty="0">
                          <a:solidFill>
                            <a:schemeClr val="tx1"/>
                          </a:solidFill>
                        </a:rPr>
                        <a:t>46.9</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dirty="0">
                          <a:solidFill>
                            <a:schemeClr val="tx1"/>
                          </a:solidFill>
                        </a:rPr>
                        <a:t>30.5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718773085"/>
                  </a:ext>
                </a:extLst>
              </a:tr>
              <a:tr h="370840">
                <a:tc>
                  <a:txBody>
                    <a:bodyPr/>
                    <a:lstStyle/>
                    <a:p>
                      <a:r>
                        <a:rPr lang="en-US" dirty="0">
                          <a:solidFill>
                            <a:schemeClr val="tx1"/>
                          </a:solidFill>
                        </a:rPr>
                        <a:t>2019</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dirty="0">
                          <a:solidFill>
                            <a:schemeClr val="tx1"/>
                          </a:solidFill>
                        </a:rPr>
                        <a:t>5.1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dirty="0">
                          <a:solidFill>
                            <a:schemeClr val="tx1"/>
                          </a:solidFill>
                        </a:rPr>
                        <a:t>10.2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dirty="0">
                          <a:solidFill>
                            <a:schemeClr val="tx1"/>
                          </a:solidFill>
                        </a:rPr>
                        <a:t>15.2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dirty="0">
                          <a:solidFill>
                            <a:schemeClr val="tx1"/>
                          </a:solidFill>
                        </a:rPr>
                        <a:t>22.5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dirty="0">
                          <a:solidFill>
                            <a:schemeClr val="tx1"/>
                          </a:solidFill>
                        </a:rPr>
                        <a:t>47.0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dirty="0">
                          <a:solidFill>
                            <a:schemeClr val="tx1"/>
                          </a:solidFill>
                        </a:rPr>
                        <a:t>30.8</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624375239"/>
                  </a:ext>
                </a:extLst>
              </a:tr>
            </a:tbl>
          </a:graphicData>
        </a:graphic>
      </p:graphicFrame>
    </p:spTree>
    <p:extLst>
      <p:ext uri="{BB962C8B-B14F-4D97-AF65-F5344CB8AC3E}">
        <p14:creationId xmlns:p14="http://schemas.microsoft.com/office/powerpoint/2010/main" val="187791997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Lorenz Curve</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6" name="Group 5">
            <a:extLst>
              <a:ext uri="{FF2B5EF4-FFF2-40B4-BE49-F238E27FC236}">
                <a16:creationId xmlns:a16="http://schemas.microsoft.com/office/drawing/2014/main" id="{B39A7FA2-DDEC-4632-A488-2B86E9EE62BD}"/>
              </a:ext>
            </a:extLst>
          </p:cNvPr>
          <p:cNvGrpSpPr/>
          <p:nvPr/>
        </p:nvGrpSpPr>
        <p:grpSpPr>
          <a:xfrm>
            <a:off x="1524001" y="1497714"/>
            <a:ext cx="3192996" cy="2335037"/>
            <a:chOff x="542923" y="1736760"/>
            <a:chExt cx="8058154" cy="1310065"/>
          </a:xfrm>
          <a:solidFill>
            <a:srgbClr val="627981"/>
          </a:solidFill>
        </p:grpSpPr>
        <p:sp>
          <p:nvSpPr>
            <p:cNvPr id="7" name="Rectangle 6">
              <a:extLst>
                <a:ext uri="{FF2B5EF4-FFF2-40B4-BE49-F238E27FC236}">
                  <a16:creationId xmlns:a16="http://schemas.microsoft.com/office/drawing/2014/main" id="{609825D4-111A-4DD6-A0F4-8605A1688703}"/>
                </a:ext>
              </a:extLst>
            </p:cNvPr>
            <p:cNvSpPr/>
            <p:nvPr/>
          </p:nvSpPr>
          <p:spPr>
            <a:xfrm>
              <a:off x="542923" y="1736760"/>
              <a:ext cx="8058154" cy="131006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8" name="TextBox 7">
              <a:extLst>
                <a:ext uri="{FF2B5EF4-FFF2-40B4-BE49-F238E27FC236}">
                  <a16:creationId xmlns:a16="http://schemas.microsoft.com/office/drawing/2014/main" id="{3A33A8D6-F1A5-425A-A8FA-C9741761FA2E}"/>
                </a:ext>
              </a:extLst>
            </p:cNvPr>
            <p:cNvSpPr txBox="1"/>
            <p:nvPr/>
          </p:nvSpPr>
          <p:spPr>
            <a:xfrm>
              <a:off x="576276" y="1768594"/>
              <a:ext cx="7807571" cy="1260542"/>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Lorenz curve shows the cumulative share of population on the horizontal axis and the cumulative percentage of total income received on the vertical axis.</a:t>
              </a:r>
            </a:p>
          </p:txBody>
        </p:sp>
      </p:grpSp>
      <p:grpSp>
        <p:nvGrpSpPr>
          <p:cNvPr id="9" name="Group 8">
            <a:extLst>
              <a:ext uri="{FF2B5EF4-FFF2-40B4-BE49-F238E27FC236}">
                <a16:creationId xmlns:a16="http://schemas.microsoft.com/office/drawing/2014/main" id="{CD1C208B-3DAC-476F-8816-00C37DBFB791}"/>
              </a:ext>
            </a:extLst>
          </p:cNvPr>
          <p:cNvGrpSpPr/>
          <p:nvPr/>
        </p:nvGrpSpPr>
        <p:grpSpPr>
          <a:xfrm>
            <a:off x="1537217" y="3974976"/>
            <a:ext cx="3192996" cy="1385310"/>
            <a:chOff x="542923" y="1736760"/>
            <a:chExt cx="8058154" cy="1310065"/>
          </a:xfrm>
          <a:solidFill>
            <a:srgbClr val="627981"/>
          </a:solidFill>
        </p:grpSpPr>
        <p:sp>
          <p:nvSpPr>
            <p:cNvPr id="10" name="Rectangle 9">
              <a:extLst>
                <a:ext uri="{FF2B5EF4-FFF2-40B4-BE49-F238E27FC236}">
                  <a16:creationId xmlns:a16="http://schemas.microsoft.com/office/drawing/2014/main" id="{C2E9BE3E-A414-4270-BCB0-BA28175E1782}"/>
                </a:ext>
              </a:extLst>
            </p:cNvPr>
            <p:cNvSpPr/>
            <p:nvPr/>
          </p:nvSpPr>
          <p:spPr>
            <a:xfrm>
              <a:off x="542923" y="1736760"/>
              <a:ext cx="8058154" cy="131006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1" name="TextBox 10">
              <a:extLst>
                <a:ext uri="{FF2B5EF4-FFF2-40B4-BE49-F238E27FC236}">
                  <a16:creationId xmlns:a16="http://schemas.microsoft.com/office/drawing/2014/main" id="{C93C83A9-C2F4-4226-A169-6997E972C187}"/>
                </a:ext>
              </a:extLst>
            </p:cNvPr>
            <p:cNvSpPr txBox="1"/>
            <p:nvPr/>
          </p:nvSpPr>
          <p:spPr>
            <a:xfrm>
              <a:off x="576276" y="1768594"/>
              <a:ext cx="7807571" cy="742511"/>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Every Lorenz curve diagram begins with a line sloping up at a 45-degree angle.</a:t>
              </a:r>
            </a:p>
          </p:txBody>
        </p:sp>
      </p:grpSp>
      <p:sp>
        <p:nvSpPr>
          <p:cNvPr id="14" name="TextBox 13">
            <a:extLst>
              <a:ext uri="{FF2B5EF4-FFF2-40B4-BE49-F238E27FC236}">
                <a16:creationId xmlns:a16="http://schemas.microsoft.com/office/drawing/2014/main" id="{41007F7B-A2D7-4487-A272-87CDAC700A19}"/>
              </a:ext>
            </a:extLst>
          </p:cNvPr>
          <p:cNvSpPr txBox="1"/>
          <p:nvPr/>
        </p:nvSpPr>
        <p:spPr>
          <a:xfrm>
            <a:off x="2192214" y="5720092"/>
            <a:ext cx="7807571" cy="923330"/>
          </a:xfrm>
          <a:prstGeom prst="rect">
            <a:avLst/>
          </a:prstGeom>
          <a:solidFill>
            <a:srgbClr val="627981"/>
          </a:solidFill>
        </p:spPr>
        <p:txBody>
          <a:bodyPr wrap="square" rtlCol="0">
            <a:spAutoFit/>
          </a:bodyPr>
          <a:lstStyle/>
          <a:p>
            <a:pPr algn="ctr"/>
            <a:r>
              <a:rPr lang="en-US" dirty="0">
                <a:solidFill>
                  <a:schemeClr val="bg1"/>
                </a:solidFill>
              </a:rPr>
              <a:t>The income distribution in 1986 was closer to the perfect equality line than the income distribution in 2019; that is, the U.S. income distribution became more unequal over time.</a:t>
            </a:r>
          </a:p>
        </p:txBody>
      </p:sp>
      <p:pic>
        <p:nvPicPr>
          <p:cNvPr id="4" name="Picture 3" descr="A graph showing inequality data with two Lorenz curves, one from 1986 and one from 2019.">
            <a:extLst>
              <a:ext uri="{FF2B5EF4-FFF2-40B4-BE49-F238E27FC236}">
                <a16:creationId xmlns:a16="http://schemas.microsoft.com/office/drawing/2014/main" id="{FE795080-C808-437A-E43A-AF5BE03C436C}"/>
              </a:ext>
            </a:extLst>
          </p:cNvPr>
          <p:cNvPicPr>
            <a:picLocks noChangeAspect="1"/>
          </p:cNvPicPr>
          <p:nvPr/>
        </p:nvPicPr>
        <p:blipFill>
          <a:blip r:embed="rId3"/>
          <a:stretch>
            <a:fillRect/>
          </a:stretch>
        </p:blipFill>
        <p:spPr>
          <a:xfrm>
            <a:off x="4999355" y="1366893"/>
            <a:ext cx="5890577" cy="4124214"/>
          </a:xfrm>
          <a:prstGeom prst="rect">
            <a:avLst/>
          </a:prstGeom>
        </p:spPr>
      </p:pic>
    </p:spTree>
    <p:extLst>
      <p:ext uri="{BB962C8B-B14F-4D97-AF65-F5344CB8AC3E}">
        <p14:creationId xmlns:p14="http://schemas.microsoft.com/office/powerpoint/2010/main" val="180645325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3999" y="130505"/>
            <a:ext cx="9144000" cy="1015663"/>
          </a:xfrm>
          <a:prstGeom prst="rect">
            <a:avLst/>
          </a:prstGeom>
          <a:noFill/>
        </p:spPr>
        <p:txBody>
          <a:bodyPr wrap="square" rtlCol="0">
            <a:spAutoFit/>
          </a:bodyPr>
          <a:lstStyle/>
          <a:p>
            <a:pPr algn="ctr"/>
            <a:r>
              <a:rPr lang="en-US" sz="3000" dirty="0">
                <a:latin typeface="Century Gothic" panose="020B0502020202020204" pitchFamily="34" charset="0"/>
              </a:rPr>
              <a:t>Causes of Growing Inequality: The Changing Composition of American Households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20" name="Group 19">
            <a:extLst>
              <a:ext uri="{FF2B5EF4-FFF2-40B4-BE49-F238E27FC236}">
                <a16:creationId xmlns:a16="http://schemas.microsoft.com/office/drawing/2014/main" id="{D459C2B1-BE53-499D-94B7-B0CC03D54CD1}"/>
              </a:ext>
            </a:extLst>
          </p:cNvPr>
          <p:cNvGrpSpPr/>
          <p:nvPr/>
        </p:nvGrpSpPr>
        <p:grpSpPr>
          <a:xfrm>
            <a:off x="2135749" y="1620241"/>
            <a:ext cx="8058154" cy="806935"/>
            <a:chOff x="542923" y="1736761"/>
            <a:chExt cx="8058154" cy="806935"/>
          </a:xfrm>
          <a:solidFill>
            <a:srgbClr val="627981"/>
          </a:solidFill>
        </p:grpSpPr>
        <p:sp>
          <p:nvSpPr>
            <p:cNvPr id="21" name="Rectangle 20">
              <a:extLst>
                <a:ext uri="{FF2B5EF4-FFF2-40B4-BE49-F238E27FC236}">
                  <a16:creationId xmlns:a16="http://schemas.microsoft.com/office/drawing/2014/main" id="{C7BD34C1-7F31-49BC-BF57-C120C1063AB8}"/>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22" name="TextBox 21">
              <a:extLst>
                <a:ext uri="{FF2B5EF4-FFF2-40B4-BE49-F238E27FC236}">
                  <a16:creationId xmlns:a16="http://schemas.microsoft.com/office/drawing/2014/main" id="{5E93EE6D-684E-4CB6-8B66-5B94314DF107}"/>
                </a:ext>
              </a:extLst>
            </p:cNvPr>
            <p:cNvSpPr txBox="1"/>
            <p:nvPr/>
          </p:nvSpPr>
          <p:spPr>
            <a:xfrm>
              <a:off x="624322" y="178251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In 1970, 41% of married women were in the labor force, but by 2020, 57.4% of married women were in the labor force.</a:t>
              </a:r>
            </a:p>
          </p:txBody>
        </p:sp>
      </p:grpSp>
      <p:grpSp>
        <p:nvGrpSpPr>
          <p:cNvPr id="23" name="Group 22">
            <a:extLst>
              <a:ext uri="{FF2B5EF4-FFF2-40B4-BE49-F238E27FC236}">
                <a16:creationId xmlns:a16="http://schemas.microsoft.com/office/drawing/2014/main" id="{C14D4E0C-3E43-4F96-8B86-170AD6D3CA94}"/>
              </a:ext>
            </a:extLst>
          </p:cNvPr>
          <p:cNvGrpSpPr/>
          <p:nvPr/>
        </p:nvGrpSpPr>
        <p:grpSpPr>
          <a:xfrm>
            <a:off x="2135749" y="2525854"/>
            <a:ext cx="8058154" cy="806935"/>
            <a:chOff x="542923" y="1736761"/>
            <a:chExt cx="8058154" cy="806935"/>
          </a:xfrm>
          <a:solidFill>
            <a:srgbClr val="627981"/>
          </a:solidFill>
        </p:grpSpPr>
        <p:sp>
          <p:nvSpPr>
            <p:cNvPr id="24" name="Rectangle 23">
              <a:extLst>
                <a:ext uri="{FF2B5EF4-FFF2-40B4-BE49-F238E27FC236}">
                  <a16:creationId xmlns:a16="http://schemas.microsoft.com/office/drawing/2014/main" id="{0202C54B-688D-4153-B525-5B1638EC80DA}"/>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25" name="TextBox 24">
              <a:extLst>
                <a:ext uri="{FF2B5EF4-FFF2-40B4-BE49-F238E27FC236}">
                  <a16:creationId xmlns:a16="http://schemas.microsoft.com/office/drawing/2014/main" id="{23ECE0F5-D51D-4657-9037-8D25912DD7C5}"/>
                </a:ext>
              </a:extLst>
            </p:cNvPr>
            <p:cNvSpPr txBox="1"/>
            <p:nvPr/>
          </p:nvSpPr>
          <p:spPr>
            <a:xfrm>
              <a:off x="599388" y="1925953"/>
              <a:ext cx="7807571" cy="400110"/>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One result of this trend is that more households have two earners.</a:t>
              </a:r>
            </a:p>
          </p:txBody>
        </p:sp>
      </p:grpSp>
      <p:grpSp>
        <p:nvGrpSpPr>
          <p:cNvPr id="27" name="Group 26">
            <a:extLst>
              <a:ext uri="{FF2B5EF4-FFF2-40B4-BE49-F238E27FC236}">
                <a16:creationId xmlns:a16="http://schemas.microsoft.com/office/drawing/2014/main" id="{6D6D382D-0E6A-4F1B-A8A4-9895D1C48A40}"/>
              </a:ext>
            </a:extLst>
          </p:cNvPr>
          <p:cNvGrpSpPr/>
          <p:nvPr/>
        </p:nvGrpSpPr>
        <p:grpSpPr>
          <a:xfrm>
            <a:off x="2135749" y="3420572"/>
            <a:ext cx="8058154" cy="806935"/>
            <a:chOff x="542923" y="1736761"/>
            <a:chExt cx="8058154" cy="806935"/>
          </a:xfrm>
          <a:solidFill>
            <a:srgbClr val="627981"/>
          </a:solidFill>
        </p:grpSpPr>
        <p:sp>
          <p:nvSpPr>
            <p:cNvPr id="28" name="Rectangle 27">
              <a:extLst>
                <a:ext uri="{FF2B5EF4-FFF2-40B4-BE49-F238E27FC236}">
                  <a16:creationId xmlns:a16="http://schemas.microsoft.com/office/drawing/2014/main" id="{74500411-31FC-4ECA-90F2-6B9F65CF8ACB}"/>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29" name="TextBox 28">
              <a:extLst>
                <a:ext uri="{FF2B5EF4-FFF2-40B4-BE49-F238E27FC236}">
                  <a16:creationId xmlns:a16="http://schemas.microsoft.com/office/drawing/2014/main" id="{C39CDABC-5458-4593-A718-AFA0D9E8B1E0}"/>
                </a:ext>
              </a:extLst>
            </p:cNvPr>
            <p:cNvSpPr txBox="1"/>
            <p:nvPr/>
          </p:nvSpPr>
          <p:spPr>
            <a:xfrm>
              <a:off x="599388"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Moreover, it has become more common for one high earner to marry another high earner. </a:t>
              </a:r>
            </a:p>
          </p:txBody>
        </p:sp>
      </p:grpSp>
      <p:grpSp>
        <p:nvGrpSpPr>
          <p:cNvPr id="30" name="Group 29">
            <a:extLst>
              <a:ext uri="{FF2B5EF4-FFF2-40B4-BE49-F238E27FC236}">
                <a16:creationId xmlns:a16="http://schemas.microsoft.com/office/drawing/2014/main" id="{29F93452-024C-45E1-9B70-21EF5D58F192}"/>
              </a:ext>
            </a:extLst>
          </p:cNvPr>
          <p:cNvGrpSpPr/>
          <p:nvPr/>
        </p:nvGrpSpPr>
        <p:grpSpPr>
          <a:xfrm>
            <a:off x="2135749" y="4315290"/>
            <a:ext cx="8058154" cy="806935"/>
            <a:chOff x="542923" y="1736761"/>
            <a:chExt cx="8058154" cy="806935"/>
          </a:xfrm>
          <a:solidFill>
            <a:srgbClr val="627981"/>
          </a:solidFill>
        </p:grpSpPr>
        <p:sp>
          <p:nvSpPr>
            <p:cNvPr id="31" name="Rectangle 30">
              <a:extLst>
                <a:ext uri="{FF2B5EF4-FFF2-40B4-BE49-F238E27FC236}">
                  <a16:creationId xmlns:a16="http://schemas.microsoft.com/office/drawing/2014/main" id="{1FEF715F-934C-4DE4-AB33-1D94F5A5CB6E}"/>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32" name="TextBox 31">
              <a:extLst>
                <a:ext uri="{FF2B5EF4-FFF2-40B4-BE49-F238E27FC236}">
                  <a16:creationId xmlns:a16="http://schemas.microsoft.com/office/drawing/2014/main" id="{D5041226-A878-456E-A97F-D0F18EE0ACF6}"/>
                </a:ext>
              </a:extLst>
            </p:cNvPr>
            <p:cNvSpPr txBox="1"/>
            <p:nvPr/>
          </p:nvSpPr>
          <p:spPr>
            <a:xfrm>
              <a:off x="599388"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Now, mothers with high-powered careers are often returning to work while their children are quite young. </a:t>
              </a:r>
            </a:p>
          </p:txBody>
        </p:sp>
      </p:grpSp>
      <p:grpSp>
        <p:nvGrpSpPr>
          <p:cNvPr id="16" name="Group 15">
            <a:extLst>
              <a:ext uri="{FF2B5EF4-FFF2-40B4-BE49-F238E27FC236}">
                <a16:creationId xmlns:a16="http://schemas.microsoft.com/office/drawing/2014/main" id="{AA22C71B-930F-4FB9-A3F5-30E65DB2F25A}"/>
              </a:ext>
            </a:extLst>
          </p:cNvPr>
          <p:cNvGrpSpPr/>
          <p:nvPr/>
        </p:nvGrpSpPr>
        <p:grpSpPr>
          <a:xfrm>
            <a:off x="2135749" y="5215160"/>
            <a:ext cx="8058154" cy="806935"/>
            <a:chOff x="542923" y="1736761"/>
            <a:chExt cx="8058154" cy="806935"/>
          </a:xfrm>
          <a:solidFill>
            <a:srgbClr val="627981"/>
          </a:solidFill>
        </p:grpSpPr>
        <p:sp>
          <p:nvSpPr>
            <p:cNvPr id="17" name="Rectangle 16">
              <a:extLst>
                <a:ext uri="{FF2B5EF4-FFF2-40B4-BE49-F238E27FC236}">
                  <a16:creationId xmlns:a16="http://schemas.microsoft.com/office/drawing/2014/main" id="{C6F4C827-021D-416D-B4A6-764115D25465}"/>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8" name="TextBox 17">
              <a:extLst>
                <a:ext uri="{FF2B5EF4-FFF2-40B4-BE49-F238E27FC236}">
                  <a16:creationId xmlns:a16="http://schemas.microsoft.com/office/drawing/2014/main" id="{35E758BE-EDBF-44AA-AAE5-16BEA5FF3647}"/>
                </a:ext>
              </a:extLst>
            </p:cNvPr>
            <p:cNvSpPr txBox="1"/>
            <p:nvPr/>
          </p:nvSpPr>
          <p:spPr>
            <a:xfrm>
              <a:off x="599388"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This pattern of households with two high earners tends to increase the proportion of high-earning households.</a:t>
              </a:r>
            </a:p>
          </p:txBody>
        </p:sp>
      </p:grpSp>
    </p:spTree>
    <p:extLst>
      <p:ext uri="{BB962C8B-B14F-4D97-AF65-F5344CB8AC3E}">
        <p14:creationId xmlns:p14="http://schemas.microsoft.com/office/powerpoint/2010/main" val="370491980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3999" y="130505"/>
            <a:ext cx="9144000" cy="1015663"/>
          </a:xfrm>
          <a:prstGeom prst="rect">
            <a:avLst/>
          </a:prstGeom>
          <a:noFill/>
        </p:spPr>
        <p:txBody>
          <a:bodyPr wrap="square" rtlCol="0">
            <a:spAutoFit/>
          </a:bodyPr>
          <a:lstStyle/>
          <a:p>
            <a:pPr algn="ctr"/>
            <a:r>
              <a:rPr lang="en-US" sz="3000" dirty="0">
                <a:latin typeface="Century Gothic" panose="020B0502020202020204" pitchFamily="34" charset="0"/>
              </a:rPr>
              <a:t>Causes of Growing Inequality: A Shift in the Distribution of Wages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20" name="Group 19">
            <a:extLst>
              <a:ext uri="{FF2B5EF4-FFF2-40B4-BE49-F238E27FC236}">
                <a16:creationId xmlns:a16="http://schemas.microsoft.com/office/drawing/2014/main" id="{D459C2B1-BE53-499D-94B7-B0CC03D54CD1}"/>
              </a:ext>
            </a:extLst>
          </p:cNvPr>
          <p:cNvGrpSpPr/>
          <p:nvPr/>
        </p:nvGrpSpPr>
        <p:grpSpPr>
          <a:xfrm>
            <a:off x="2135749" y="1620241"/>
            <a:ext cx="8058154" cy="806935"/>
            <a:chOff x="542923" y="1736761"/>
            <a:chExt cx="8058154" cy="806935"/>
          </a:xfrm>
          <a:solidFill>
            <a:srgbClr val="627981"/>
          </a:solidFill>
        </p:grpSpPr>
        <p:sp>
          <p:nvSpPr>
            <p:cNvPr id="21" name="Rectangle 20">
              <a:extLst>
                <a:ext uri="{FF2B5EF4-FFF2-40B4-BE49-F238E27FC236}">
                  <a16:creationId xmlns:a16="http://schemas.microsoft.com/office/drawing/2014/main" id="{C7BD34C1-7F31-49BC-BF57-C120C1063AB8}"/>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22" name="TextBox 21">
              <a:extLst>
                <a:ext uri="{FF2B5EF4-FFF2-40B4-BE49-F238E27FC236}">
                  <a16:creationId xmlns:a16="http://schemas.microsoft.com/office/drawing/2014/main" id="{5E93EE6D-684E-4CB6-8B66-5B94314DF107}"/>
                </a:ext>
              </a:extLst>
            </p:cNvPr>
            <p:cNvSpPr txBox="1"/>
            <p:nvPr/>
          </p:nvSpPr>
          <p:spPr>
            <a:xfrm>
              <a:off x="624322" y="178251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Another factor behind the rise in U.S. income inequality is that earnings have become less equal since the late 1970s.</a:t>
              </a:r>
            </a:p>
          </p:txBody>
        </p:sp>
      </p:grpSp>
      <p:grpSp>
        <p:nvGrpSpPr>
          <p:cNvPr id="23" name="Group 22">
            <a:extLst>
              <a:ext uri="{FF2B5EF4-FFF2-40B4-BE49-F238E27FC236}">
                <a16:creationId xmlns:a16="http://schemas.microsoft.com/office/drawing/2014/main" id="{C14D4E0C-3E43-4F96-8B86-170AD6D3CA94}"/>
              </a:ext>
            </a:extLst>
          </p:cNvPr>
          <p:cNvGrpSpPr/>
          <p:nvPr/>
        </p:nvGrpSpPr>
        <p:grpSpPr>
          <a:xfrm>
            <a:off x="2135749" y="2525854"/>
            <a:ext cx="8058154" cy="806935"/>
            <a:chOff x="542923" y="1736761"/>
            <a:chExt cx="8058154" cy="806935"/>
          </a:xfrm>
          <a:solidFill>
            <a:srgbClr val="627981"/>
          </a:solidFill>
        </p:grpSpPr>
        <p:sp>
          <p:nvSpPr>
            <p:cNvPr id="24" name="Rectangle 23">
              <a:extLst>
                <a:ext uri="{FF2B5EF4-FFF2-40B4-BE49-F238E27FC236}">
                  <a16:creationId xmlns:a16="http://schemas.microsoft.com/office/drawing/2014/main" id="{0202C54B-688D-4153-B525-5B1638EC80DA}"/>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25" name="TextBox 24">
              <a:extLst>
                <a:ext uri="{FF2B5EF4-FFF2-40B4-BE49-F238E27FC236}">
                  <a16:creationId xmlns:a16="http://schemas.microsoft.com/office/drawing/2014/main" id="{23ECE0F5-D51D-4657-9037-8D25912DD7C5}"/>
                </a:ext>
              </a:extLst>
            </p:cNvPr>
            <p:cNvSpPr txBox="1"/>
            <p:nvPr/>
          </p:nvSpPr>
          <p:spPr>
            <a:xfrm>
              <a:off x="624321"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In particular, the earnings of high-skilled labor relative to low-skilled labor have increased.</a:t>
              </a:r>
            </a:p>
          </p:txBody>
        </p:sp>
      </p:grpSp>
      <p:grpSp>
        <p:nvGrpSpPr>
          <p:cNvPr id="27" name="Group 26">
            <a:extLst>
              <a:ext uri="{FF2B5EF4-FFF2-40B4-BE49-F238E27FC236}">
                <a16:creationId xmlns:a16="http://schemas.microsoft.com/office/drawing/2014/main" id="{6D6D382D-0E6A-4F1B-A8A4-9895D1C48A40}"/>
              </a:ext>
            </a:extLst>
          </p:cNvPr>
          <p:cNvGrpSpPr/>
          <p:nvPr/>
        </p:nvGrpSpPr>
        <p:grpSpPr>
          <a:xfrm>
            <a:off x="2135749" y="3420572"/>
            <a:ext cx="8058154" cy="806935"/>
            <a:chOff x="542923" y="1736761"/>
            <a:chExt cx="8058154" cy="806935"/>
          </a:xfrm>
          <a:solidFill>
            <a:srgbClr val="627981"/>
          </a:solidFill>
        </p:grpSpPr>
        <p:sp>
          <p:nvSpPr>
            <p:cNvPr id="28" name="Rectangle 27">
              <a:extLst>
                <a:ext uri="{FF2B5EF4-FFF2-40B4-BE49-F238E27FC236}">
                  <a16:creationId xmlns:a16="http://schemas.microsoft.com/office/drawing/2014/main" id="{74500411-31FC-4ECA-90F2-6B9F65CF8ACB}"/>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29" name="TextBox 28">
              <a:extLst>
                <a:ext uri="{FF2B5EF4-FFF2-40B4-BE49-F238E27FC236}">
                  <a16:creationId xmlns:a16="http://schemas.microsoft.com/office/drawing/2014/main" id="{C39CDABC-5458-4593-A718-AFA0D9E8B1E0}"/>
                </a:ext>
              </a:extLst>
            </p:cNvPr>
            <p:cNvSpPr txBox="1"/>
            <p:nvPr/>
          </p:nvSpPr>
          <p:spPr>
            <a:xfrm>
              <a:off x="599388"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Winner-take-all labor markets result from changes in technology, which have increased global demand for “stars,” like doctors or actors.</a:t>
              </a:r>
            </a:p>
          </p:txBody>
        </p:sp>
      </p:grpSp>
      <p:grpSp>
        <p:nvGrpSpPr>
          <p:cNvPr id="30" name="Group 29">
            <a:extLst>
              <a:ext uri="{FF2B5EF4-FFF2-40B4-BE49-F238E27FC236}">
                <a16:creationId xmlns:a16="http://schemas.microsoft.com/office/drawing/2014/main" id="{29F93452-024C-45E1-9B70-21EF5D58F192}"/>
              </a:ext>
            </a:extLst>
          </p:cNvPr>
          <p:cNvGrpSpPr/>
          <p:nvPr/>
        </p:nvGrpSpPr>
        <p:grpSpPr>
          <a:xfrm>
            <a:off x="2135749" y="4315290"/>
            <a:ext cx="8058154" cy="806935"/>
            <a:chOff x="542923" y="1736761"/>
            <a:chExt cx="8058154" cy="806935"/>
          </a:xfrm>
          <a:solidFill>
            <a:srgbClr val="627981"/>
          </a:solidFill>
        </p:grpSpPr>
        <p:sp>
          <p:nvSpPr>
            <p:cNvPr id="31" name="Rectangle 30">
              <a:extLst>
                <a:ext uri="{FF2B5EF4-FFF2-40B4-BE49-F238E27FC236}">
                  <a16:creationId xmlns:a16="http://schemas.microsoft.com/office/drawing/2014/main" id="{1FEF715F-934C-4DE4-AB33-1D94F5A5CB6E}"/>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32" name="TextBox 31">
              <a:extLst>
                <a:ext uri="{FF2B5EF4-FFF2-40B4-BE49-F238E27FC236}">
                  <a16:creationId xmlns:a16="http://schemas.microsoft.com/office/drawing/2014/main" id="{D5041226-A878-456E-A97F-D0F18EE0ACF6}"/>
                </a:ext>
              </a:extLst>
            </p:cNvPr>
            <p:cNvSpPr txBox="1"/>
            <p:nvPr/>
          </p:nvSpPr>
          <p:spPr>
            <a:xfrm>
              <a:off x="599388"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winner-take-all theory argues that the salary gap between the median and the top 1% is not due to educational differences.</a:t>
              </a:r>
            </a:p>
          </p:txBody>
        </p:sp>
      </p:grpSp>
    </p:spTree>
    <p:extLst>
      <p:ext uri="{BB962C8B-B14F-4D97-AF65-F5344CB8AC3E}">
        <p14:creationId xmlns:p14="http://schemas.microsoft.com/office/powerpoint/2010/main" val="247755119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3999" y="130505"/>
            <a:ext cx="9144000" cy="1015663"/>
          </a:xfrm>
          <a:prstGeom prst="rect">
            <a:avLst/>
          </a:prstGeom>
          <a:noFill/>
        </p:spPr>
        <p:txBody>
          <a:bodyPr wrap="square" rtlCol="0">
            <a:spAutoFit/>
          </a:bodyPr>
          <a:lstStyle/>
          <a:p>
            <a:pPr algn="ctr"/>
            <a:r>
              <a:rPr lang="en-US" sz="3000" dirty="0">
                <a:latin typeface="Century Gothic" panose="020B0502020202020204" pitchFamily="34" charset="0"/>
              </a:rPr>
              <a:t>Causes of Growing Inequality: A Shift in the Distribution of Wages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2" name="Rectangle 1">
            <a:extLst>
              <a:ext uri="{FF2B5EF4-FFF2-40B4-BE49-F238E27FC236}">
                <a16:creationId xmlns:a16="http://schemas.microsoft.com/office/drawing/2014/main" id="{7A99A3D4-F0AF-48FE-B68E-AFB5E6EED7AF}"/>
              </a:ext>
            </a:extLst>
          </p:cNvPr>
          <p:cNvSpPr/>
          <p:nvPr/>
        </p:nvSpPr>
        <p:spPr>
          <a:xfrm>
            <a:off x="1881187" y="2533416"/>
            <a:ext cx="2328205" cy="1182414"/>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Increased education and training</a:t>
            </a:r>
          </a:p>
        </p:txBody>
      </p:sp>
      <p:sp>
        <p:nvSpPr>
          <p:cNvPr id="33" name="Rectangle 32">
            <a:extLst>
              <a:ext uri="{FF2B5EF4-FFF2-40B4-BE49-F238E27FC236}">
                <a16:creationId xmlns:a16="http://schemas.microsoft.com/office/drawing/2014/main" id="{8B63AD6A-6224-46E5-8A18-4250CB132358}"/>
              </a:ext>
            </a:extLst>
          </p:cNvPr>
          <p:cNvSpPr/>
          <p:nvPr/>
        </p:nvSpPr>
        <p:spPr>
          <a:xfrm>
            <a:off x="4931897" y="2533416"/>
            <a:ext cx="2328205" cy="1182414"/>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t>Increases in the highly skilled labor supply</a:t>
            </a:r>
          </a:p>
        </p:txBody>
      </p:sp>
      <p:sp>
        <p:nvSpPr>
          <p:cNvPr id="34" name="Rectangle 33">
            <a:extLst>
              <a:ext uri="{FF2B5EF4-FFF2-40B4-BE49-F238E27FC236}">
                <a16:creationId xmlns:a16="http://schemas.microsoft.com/office/drawing/2014/main" id="{F84D7910-C961-4F1C-832C-734AD460E91F}"/>
              </a:ext>
            </a:extLst>
          </p:cNvPr>
          <p:cNvSpPr/>
          <p:nvPr/>
        </p:nvSpPr>
        <p:spPr>
          <a:xfrm>
            <a:off x="7982608" y="2533416"/>
            <a:ext cx="2328205" cy="1182414"/>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t>Wages should be relatively lower</a:t>
            </a:r>
          </a:p>
        </p:txBody>
      </p:sp>
      <p:sp>
        <p:nvSpPr>
          <p:cNvPr id="35" name="Rectangle 34">
            <a:extLst>
              <a:ext uri="{FF2B5EF4-FFF2-40B4-BE49-F238E27FC236}">
                <a16:creationId xmlns:a16="http://schemas.microsoft.com/office/drawing/2014/main" id="{A0A13EBC-2135-4924-A960-E311BC57923D}"/>
              </a:ext>
            </a:extLst>
          </p:cNvPr>
          <p:cNvSpPr/>
          <p:nvPr/>
        </p:nvSpPr>
        <p:spPr>
          <a:xfrm>
            <a:off x="1881187" y="4029688"/>
            <a:ext cx="2328205" cy="1182414"/>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Technological advancement and globalization</a:t>
            </a:r>
          </a:p>
        </p:txBody>
      </p:sp>
      <p:sp>
        <p:nvSpPr>
          <p:cNvPr id="36" name="Rectangle 35">
            <a:extLst>
              <a:ext uri="{FF2B5EF4-FFF2-40B4-BE49-F238E27FC236}">
                <a16:creationId xmlns:a16="http://schemas.microsoft.com/office/drawing/2014/main" id="{DFC902A5-D027-4E5E-8937-3F60D41026FD}"/>
              </a:ext>
            </a:extLst>
          </p:cNvPr>
          <p:cNvSpPr/>
          <p:nvPr/>
        </p:nvSpPr>
        <p:spPr>
          <a:xfrm>
            <a:off x="4931897" y="4029688"/>
            <a:ext cx="2328205" cy="1182414"/>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t>Increases in the demand for highly skilled labor</a:t>
            </a:r>
          </a:p>
        </p:txBody>
      </p:sp>
      <p:sp>
        <p:nvSpPr>
          <p:cNvPr id="37" name="Rectangle 36">
            <a:extLst>
              <a:ext uri="{FF2B5EF4-FFF2-40B4-BE49-F238E27FC236}">
                <a16:creationId xmlns:a16="http://schemas.microsoft.com/office/drawing/2014/main" id="{710B5B9E-287F-4B56-A276-5FB691115986}"/>
              </a:ext>
            </a:extLst>
          </p:cNvPr>
          <p:cNvSpPr/>
          <p:nvPr/>
        </p:nvSpPr>
        <p:spPr>
          <a:xfrm>
            <a:off x="7982608" y="4029688"/>
            <a:ext cx="2328205" cy="1182414"/>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t>Wages should be relatively higher</a:t>
            </a:r>
          </a:p>
        </p:txBody>
      </p:sp>
      <p:sp>
        <p:nvSpPr>
          <p:cNvPr id="3" name="Arrow: Right 2">
            <a:extLst>
              <a:ext uri="{FF2B5EF4-FFF2-40B4-BE49-F238E27FC236}">
                <a16:creationId xmlns:a16="http://schemas.microsoft.com/office/drawing/2014/main" id="{4938B1F7-4903-4A01-B62B-4AE448E47F4C}"/>
              </a:ext>
            </a:extLst>
          </p:cNvPr>
          <p:cNvSpPr/>
          <p:nvPr/>
        </p:nvSpPr>
        <p:spPr>
          <a:xfrm>
            <a:off x="4209392" y="3059984"/>
            <a:ext cx="722505" cy="283778"/>
          </a:xfrm>
          <a:prstGeom prst="rightArrow">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Arrow: Right 37">
            <a:extLst>
              <a:ext uri="{FF2B5EF4-FFF2-40B4-BE49-F238E27FC236}">
                <a16:creationId xmlns:a16="http://schemas.microsoft.com/office/drawing/2014/main" id="{8EDCD196-6F89-48D2-AB12-A56A8321A9D5}"/>
              </a:ext>
            </a:extLst>
          </p:cNvPr>
          <p:cNvSpPr/>
          <p:nvPr/>
        </p:nvSpPr>
        <p:spPr>
          <a:xfrm>
            <a:off x="7260102" y="3059982"/>
            <a:ext cx="733011" cy="283779"/>
          </a:xfrm>
          <a:prstGeom prst="rightArrow">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Arrow: Right 38">
            <a:extLst>
              <a:ext uri="{FF2B5EF4-FFF2-40B4-BE49-F238E27FC236}">
                <a16:creationId xmlns:a16="http://schemas.microsoft.com/office/drawing/2014/main" id="{CE12A3F6-09C9-40AA-8F41-A7B164E38AA5}"/>
              </a:ext>
            </a:extLst>
          </p:cNvPr>
          <p:cNvSpPr/>
          <p:nvPr/>
        </p:nvSpPr>
        <p:spPr>
          <a:xfrm>
            <a:off x="4204132" y="4521061"/>
            <a:ext cx="748776" cy="283778"/>
          </a:xfrm>
          <a:prstGeom prst="rightArrow">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Arrow: Right 39">
            <a:extLst>
              <a:ext uri="{FF2B5EF4-FFF2-40B4-BE49-F238E27FC236}">
                <a16:creationId xmlns:a16="http://schemas.microsoft.com/office/drawing/2014/main" id="{484C6944-9A07-484D-BA08-27126BBBB04D}"/>
              </a:ext>
            </a:extLst>
          </p:cNvPr>
          <p:cNvSpPr/>
          <p:nvPr/>
        </p:nvSpPr>
        <p:spPr>
          <a:xfrm>
            <a:off x="7270608" y="4521059"/>
            <a:ext cx="722505" cy="283779"/>
          </a:xfrm>
          <a:prstGeom prst="rightArrow">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4" name="Group 13">
            <a:extLst>
              <a:ext uri="{FF2B5EF4-FFF2-40B4-BE49-F238E27FC236}">
                <a16:creationId xmlns:a16="http://schemas.microsoft.com/office/drawing/2014/main" id="{F4B48558-C729-4ED5-8FB2-4480697FEAF5}"/>
              </a:ext>
            </a:extLst>
          </p:cNvPr>
          <p:cNvGrpSpPr/>
          <p:nvPr/>
        </p:nvGrpSpPr>
        <p:grpSpPr>
          <a:xfrm>
            <a:off x="1881187" y="1456253"/>
            <a:ext cx="8429626" cy="767078"/>
            <a:chOff x="542923" y="1736761"/>
            <a:chExt cx="8058154" cy="1372961"/>
          </a:xfrm>
          <a:solidFill>
            <a:srgbClr val="627981"/>
          </a:solidFill>
        </p:grpSpPr>
        <p:sp>
          <p:nvSpPr>
            <p:cNvPr id="15" name="Rectangle 14">
              <a:extLst>
                <a:ext uri="{FF2B5EF4-FFF2-40B4-BE49-F238E27FC236}">
                  <a16:creationId xmlns:a16="http://schemas.microsoft.com/office/drawing/2014/main" id="{2966E85B-805B-4AA2-BFD9-7EED43121340}"/>
                </a:ext>
              </a:extLst>
            </p:cNvPr>
            <p:cNvSpPr/>
            <p:nvPr/>
          </p:nvSpPr>
          <p:spPr>
            <a:xfrm>
              <a:off x="542923" y="1736761"/>
              <a:ext cx="8058154" cy="1372961"/>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6" name="TextBox 15">
              <a:extLst>
                <a:ext uri="{FF2B5EF4-FFF2-40B4-BE49-F238E27FC236}">
                  <a16:creationId xmlns:a16="http://schemas.microsoft.com/office/drawing/2014/main" id="{24D30834-08C8-4381-A11F-5F446AFC28FF}"/>
                </a:ext>
              </a:extLst>
            </p:cNvPr>
            <p:cNvSpPr txBox="1"/>
            <p:nvPr/>
          </p:nvSpPr>
          <p:spPr>
            <a:xfrm>
              <a:off x="655854" y="1770518"/>
              <a:ext cx="7807571" cy="916977"/>
            </a:xfrm>
            <a:prstGeom prst="rect">
              <a:avLst/>
            </a:prstGeom>
            <a:grpFill/>
          </p:spPr>
          <p:txBody>
            <a:bodyPr wrap="square" rtlCol="0">
              <a:spAutoFit/>
            </a:bodyPr>
            <a:lstStyle/>
            <a:p>
              <a:pPr algn="ctr"/>
              <a:r>
                <a:rPr lang="en-US" sz="2000" dirty="0">
                  <a:solidFill>
                    <a:schemeClr val="bg1"/>
                  </a:solidFill>
                </a:rPr>
                <a:t>We can view the market for high-skilled labor as a race between forces of supply and demand.</a:t>
              </a:r>
              <a:endParaRPr lang="en-US" sz="2000" b="1" dirty="0">
                <a:solidFill>
                  <a:schemeClr val="bg1"/>
                </a:solidFill>
              </a:endParaRPr>
            </a:p>
          </p:txBody>
        </p:sp>
      </p:grpSp>
      <p:grpSp>
        <p:nvGrpSpPr>
          <p:cNvPr id="17" name="Group 16">
            <a:extLst>
              <a:ext uri="{FF2B5EF4-FFF2-40B4-BE49-F238E27FC236}">
                <a16:creationId xmlns:a16="http://schemas.microsoft.com/office/drawing/2014/main" id="{4F3DC546-A5B2-4C3A-84A6-B7C7B1D0D53B}"/>
              </a:ext>
            </a:extLst>
          </p:cNvPr>
          <p:cNvGrpSpPr/>
          <p:nvPr/>
        </p:nvGrpSpPr>
        <p:grpSpPr>
          <a:xfrm>
            <a:off x="1881187" y="5525959"/>
            <a:ext cx="8429626" cy="1034524"/>
            <a:chOff x="542923" y="1736759"/>
            <a:chExt cx="8058154" cy="1851652"/>
          </a:xfrm>
          <a:solidFill>
            <a:srgbClr val="627981"/>
          </a:solidFill>
        </p:grpSpPr>
        <p:sp>
          <p:nvSpPr>
            <p:cNvPr id="18" name="Rectangle 17">
              <a:extLst>
                <a:ext uri="{FF2B5EF4-FFF2-40B4-BE49-F238E27FC236}">
                  <a16:creationId xmlns:a16="http://schemas.microsoft.com/office/drawing/2014/main" id="{75DDB3EB-6FCD-4C7A-8371-1EE1602CB735}"/>
                </a:ext>
              </a:extLst>
            </p:cNvPr>
            <p:cNvSpPr/>
            <p:nvPr/>
          </p:nvSpPr>
          <p:spPr>
            <a:xfrm>
              <a:off x="542923" y="1736759"/>
              <a:ext cx="8058154" cy="185165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9" name="TextBox 18">
              <a:extLst>
                <a:ext uri="{FF2B5EF4-FFF2-40B4-BE49-F238E27FC236}">
                  <a16:creationId xmlns:a16="http://schemas.microsoft.com/office/drawing/2014/main" id="{C8C04760-0A97-4B83-8818-399DFB7A5C97}"/>
                </a:ext>
              </a:extLst>
            </p:cNvPr>
            <p:cNvSpPr txBox="1"/>
            <p:nvPr/>
          </p:nvSpPr>
          <p:spPr>
            <a:xfrm>
              <a:off x="655854" y="1770518"/>
              <a:ext cx="7807571" cy="1817893"/>
            </a:xfrm>
            <a:prstGeom prst="rect">
              <a:avLst/>
            </a:prstGeom>
            <a:grpFill/>
          </p:spPr>
          <p:txBody>
            <a:bodyPr wrap="square" rtlCol="0">
              <a:spAutoFit/>
            </a:bodyPr>
            <a:lstStyle/>
            <a:p>
              <a:pPr algn="ctr"/>
              <a:r>
                <a:rPr lang="en-US" sz="2000" dirty="0">
                  <a:solidFill>
                    <a:schemeClr val="bg1"/>
                  </a:solidFill>
                </a:rPr>
                <a:t>We can view the greater inequality of wages as a sign that demand for skilled labor is increasing faster than supply. The combination of forces in the high-skilled and low-skilled labor markets leads to increased income disparity.</a:t>
              </a:r>
              <a:endParaRPr lang="en-US" sz="2000" b="1" dirty="0">
                <a:solidFill>
                  <a:schemeClr val="bg1"/>
                </a:solidFill>
              </a:endParaRPr>
            </a:p>
          </p:txBody>
        </p:sp>
      </p:grpSp>
    </p:spTree>
    <p:extLst>
      <p:ext uri="{BB962C8B-B14F-4D97-AF65-F5344CB8AC3E}">
        <p14:creationId xmlns:p14="http://schemas.microsoft.com/office/powerpoint/2010/main" val="30048695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288568"/>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On Your Own</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4A3C89F5-5AC7-42CA-B269-E0EF8850E061}"/>
              </a:ext>
            </a:extLst>
          </p:cNvPr>
          <p:cNvSpPr txBox="1"/>
          <p:nvPr/>
        </p:nvSpPr>
        <p:spPr>
          <a:xfrm>
            <a:off x="1459469" y="1788451"/>
            <a:ext cx="9273061" cy="1631216"/>
          </a:xfrm>
          <a:prstGeom prst="rect">
            <a:avLst/>
          </a:prstGeom>
          <a:solidFill>
            <a:srgbClr val="627981"/>
          </a:solidFill>
          <a:ln>
            <a:solidFill>
              <a:srgbClr val="627981"/>
            </a:solidFill>
          </a:ln>
        </p:spPr>
        <p:txBody>
          <a:bodyPr wrap="square" rtlCol="0" anchor="ctr">
            <a:spAutoFit/>
          </a:bodyPr>
          <a:lstStyle/>
          <a:p>
            <a:pPr algn="ctr"/>
            <a:r>
              <a:rPr lang="en-US" sz="2000" dirty="0">
                <a:solidFill>
                  <a:schemeClr val="bg1"/>
                </a:solidFill>
              </a:rPr>
              <a:t>Suppose that you finish undergraduate school with a business major, and then you go on to graduate school and earn an MBA. Within a few years, you are earning $120,000 as an executive at a small software company. You marry a lawyer who is earning $150,000 annually. Do you and your spouse contribute to the growing income inequality in the U.S? Why or why not?</a:t>
            </a:r>
          </a:p>
        </p:txBody>
      </p:sp>
    </p:spTree>
    <p:extLst>
      <p:ext uri="{BB962C8B-B14F-4D97-AF65-F5344CB8AC3E}">
        <p14:creationId xmlns:p14="http://schemas.microsoft.com/office/powerpoint/2010/main" val="169833621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288568"/>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On Your Own</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4A3C89F5-5AC7-42CA-B269-E0EF8850E061}"/>
              </a:ext>
            </a:extLst>
          </p:cNvPr>
          <p:cNvSpPr txBox="1"/>
          <p:nvPr/>
        </p:nvSpPr>
        <p:spPr>
          <a:xfrm>
            <a:off x="1459469" y="1715944"/>
            <a:ext cx="9273061" cy="3477875"/>
          </a:xfrm>
          <a:prstGeom prst="rect">
            <a:avLst/>
          </a:prstGeom>
          <a:solidFill>
            <a:srgbClr val="627981"/>
          </a:solidFill>
          <a:ln>
            <a:solidFill>
              <a:srgbClr val="627981"/>
            </a:solidFill>
          </a:ln>
        </p:spPr>
        <p:txBody>
          <a:bodyPr wrap="square" rtlCol="0" anchor="ctr">
            <a:spAutoFit/>
          </a:bodyPr>
          <a:lstStyle/>
          <a:p>
            <a:pPr algn="ctr"/>
            <a:r>
              <a:rPr lang="en-US" sz="2000" dirty="0">
                <a:solidFill>
                  <a:schemeClr val="bg1"/>
                </a:solidFill>
              </a:rPr>
              <a:t>Suppose that you finish undergraduate school with a business major, and then you go on to graduate school and earn an MBA. Within a few years, you are earning $120,000 as an executive at a small software company. You marry a lawyer who is earning $150,000 annually. Do you and your spouse contribute to the growing income inequality in the U.S? Why or why not?</a:t>
            </a:r>
          </a:p>
          <a:p>
            <a:pPr algn="ctr"/>
            <a:endParaRPr lang="en-US" sz="2000" dirty="0">
              <a:solidFill>
                <a:schemeClr val="bg1"/>
              </a:solidFill>
            </a:endParaRPr>
          </a:p>
          <a:p>
            <a:pPr algn="ctr"/>
            <a:r>
              <a:rPr lang="en-US" sz="2000" i="1" dirty="0">
                <a:solidFill>
                  <a:schemeClr val="bg1"/>
                </a:solidFill>
              </a:rPr>
              <a:t>One of the factors contributing to growing income inequality is that now, unlike 30 or 40 years ago, many households have two professionals with high incomes. In the past, generally one spouse was the high-income earner and the other spouse had a lower paying profession or stayed out of the labor force to manage the household and raise the family.</a:t>
            </a:r>
          </a:p>
        </p:txBody>
      </p:sp>
    </p:spTree>
    <p:extLst>
      <p:ext uri="{BB962C8B-B14F-4D97-AF65-F5344CB8AC3E}">
        <p14:creationId xmlns:p14="http://schemas.microsoft.com/office/powerpoint/2010/main" val="123828971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356</TotalTime>
  <Words>1707</Words>
  <Application>Microsoft Office PowerPoint</Application>
  <PresentationFormat>Widescreen</PresentationFormat>
  <Paragraphs>157</Paragraphs>
  <Slides>11</Slides>
  <Notes>9</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11</vt:i4>
      </vt:variant>
    </vt:vector>
  </HeadingPairs>
  <TitlesOfParts>
    <vt:vector size="17" baseType="lpstr">
      <vt:lpstr>Arial</vt:lpstr>
      <vt:lpstr>Calibri</vt:lpstr>
      <vt:lpstr>Calibri Light</vt:lpstr>
      <vt:lpstr>Century Gothic</vt:lpstr>
      <vt:lpstr>Office Theme</vt:lpstr>
      <vt:lpstr>1_Office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Caitlin Edahl</dc:creator>
  <cp:lastModifiedBy>Kelsey Gamel</cp:lastModifiedBy>
  <cp:revision>34</cp:revision>
  <dcterms:created xsi:type="dcterms:W3CDTF">2017-06-16T13:06:21Z</dcterms:created>
  <dcterms:modified xsi:type="dcterms:W3CDTF">2023-08-07T15:25:09Z</dcterms:modified>
</cp:coreProperties>
</file>