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39"/>
  </p:notesMasterIdLst>
  <p:sldIdLst>
    <p:sldId id="256" r:id="rId3"/>
    <p:sldId id="367" r:id="rId4"/>
    <p:sldId id="257" r:id="rId5"/>
    <p:sldId id="289" r:id="rId6"/>
    <p:sldId id="368" r:id="rId7"/>
    <p:sldId id="290" r:id="rId8"/>
    <p:sldId id="369" r:id="rId9"/>
    <p:sldId id="292" r:id="rId10"/>
    <p:sldId id="370" r:id="rId11"/>
    <p:sldId id="371" r:id="rId12"/>
    <p:sldId id="293" r:id="rId13"/>
    <p:sldId id="377" r:id="rId14"/>
    <p:sldId id="378" r:id="rId15"/>
    <p:sldId id="295" r:id="rId16"/>
    <p:sldId id="294" r:id="rId17"/>
    <p:sldId id="364" r:id="rId18"/>
    <p:sldId id="379" r:id="rId19"/>
    <p:sldId id="380" r:id="rId20"/>
    <p:sldId id="381" r:id="rId21"/>
    <p:sldId id="382" r:id="rId22"/>
    <p:sldId id="383" r:id="rId23"/>
    <p:sldId id="291" r:id="rId24"/>
    <p:sldId id="384" r:id="rId25"/>
    <p:sldId id="385" r:id="rId26"/>
    <p:sldId id="386" r:id="rId27"/>
    <p:sldId id="387" r:id="rId28"/>
    <p:sldId id="388" r:id="rId29"/>
    <p:sldId id="296" r:id="rId30"/>
    <p:sldId id="297" r:id="rId31"/>
    <p:sldId id="298" r:id="rId32"/>
    <p:sldId id="389" r:id="rId33"/>
    <p:sldId id="299" r:id="rId34"/>
    <p:sldId id="390" r:id="rId35"/>
    <p:sldId id="391" r:id="rId36"/>
    <p:sldId id="392" r:id="rId37"/>
    <p:sldId id="278" r:id="rId3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2FBEBB"/>
    <a:srgbClr val="FF818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84841" autoAdjust="0"/>
  </p:normalViewPr>
  <p:slideViewPr>
    <p:cSldViewPr snapToGrid="0">
      <p:cViewPr varScale="1">
        <p:scale>
          <a:sx n="94" d="100"/>
          <a:sy n="94" d="100"/>
        </p:scale>
        <p:origin x="1230" y="7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notesMaster" Target="notesMasters/notesMaster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ableStyles" Target="tableStyle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8/7/2023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buyers and sellers are involved--whether it’s a good, service, labor, or financial market--there is some unknown information on either side. We’ll explore this and how markets try to combat it in this lesson, titled “The Problem of Imperfect Information and Asymmetric Information.”</a:t>
            </a:r>
          </a:p>
        </p:txBody>
      </p:sp>
      <p:sp>
        <p:nvSpPr>
          <p:cNvPr id="4" name="Slide Number Placeholder 3"/>
          <p:cNvSpPr>
            <a:spLocks noGrp="1"/>
          </p:cNvSpPr>
          <p:nvPr>
            <p:ph type="sldNum" sz="quarter" idx="5"/>
          </p:nvPr>
        </p:nvSpPr>
        <p:spPr/>
        <p:txBody>
          <a:bodyPr/>
          <a:lstStyle/>
          <a:p>
            <a:fld id="{DEC611CA-4268-4E72-8BFC-C641B4C40515}" type="slidenum">
              <a:rPr lang="en-US" smtClean="0"/>
              <a:t>1</a:t>
            </a:fld>
            <a:endParaRPr lang="en-US"/>
          </a:p>
        </p:txBody>
      </p:sp>
    </p:spTree>
    <p:extLst>
      <p:ext uri="{BB962C8B-B14F-4D97-AF65-F5344CB8AC3E}">
        <p14:creationId xmlns:p14="http://schemas.microsoft.com/office/powerpoint/2010/main" val="24628127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Sellers may offer a warranty, which is a promise to fix or replace the good, at least for a certain time period. A service contract is where the buyer pays an extra amount, and the seller agrees to fix anything that goes wrong for a set time period. Guarantees, warranties, and service contracts are examples of explicit reassurance that sellers provide.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10</a:t>
            </a:fld>
            <a:endParaRPr lang="en-US"/>
          </a:p>
        </p:txBody>
      </p:sp>
    </p:spTree>
    <p:extLst>
      <p:ext uri="{BB962C8B-B14F-4D97-AF65-F5344CB8AC3E}">
        <p14:creationId xmlns:p14="http://schemas.microsoft.com/office/powerpoint/2010/main" val="20907502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Sellers of labor provide information through résumés, recommendations, school transcripts, and examples of their work.</a:t>
            </a:r>
          </a:p>
        </p:txBody>
      </p:sp>
      <p:sp>
        <p:nvSpPr>
          <p:cNvPr id="4" name="Slide Number Placeholder 3"/>
          <p:cNvSpPr>
            <a:spLocks noGrp="1"/>
          </p:cNvSpPr>
          <p:nvPr>
            <p:ph type="sldNum" sz="quarter" idx="5"/>
          </p:nvPr>
        </p:nvSpPr>
        <p:spPr/>
        <p:txBody>
          <a:bodyPr/>
          <a:lstStyle/>
          <a:p>
            <a:fld id="{DEC611CA-4268-4E72-8BFC-C641B4C40515}" type="slidenum">
              <a:rPr lang="en-US" smtClean="0"/>
              <a:t>11</a:t>
            </a:fld>
            <a:endParaRPr lang="en-US"/>
          </a:p>
        </p:txBody>
      </p:sp>
    </p:spTree>
    <p:extLst>
      <p:ext uri="{BB962C8B-B14F-4D97-AF65-F5344CB8AC3E}">
        <p14:creationId xmlns:p14="http://schemas.microsoft.com/office/powerpoint/2010/main" val="319581828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you are looking for your first job after you graduate from college. How will imperfect information affect your job search?</a:t>
            </a:r>
          </a:p>
          <a:p>
            <a:endParaRPr lang="en-US" dirty="0"/>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12</a:t>
            </a:fld>
            <a:endParaRPr lang="en-US"/>
          </a:p>
        </p:txBody>
      </p:sp>
    </p:spTree>
    <p:extLst>
      <p:ext uri="{BB962C8B-B14F-4D97-AF65-F5344CB8AC3E}">
        <p14:creationId xmlns:p14="http://schemas.microsoft.com/office/powerpoint/2010/main" val="16701915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you are looking for your first job after you graduate from college. How will imperfect information affect your job search? </a:t>
            </a:r>
          </a:p>
          <a:p>
            <a:endParaRPr lang="en-US" dirty="0"/>
          </a:p>
          <a:p>
            <a:r>
              <a:rPr lang="en-US" dirty="0"/>
              <a:t>Potential employers will have imperfect information about your being suitable for the job. To convey information, you provide potential employers a résumé detailing your education and work experience. In some cases, employers may require your transcript. The references from teachers and previous employers help potential employers evaluate your qualifications for the job and likelihood of your being a good employee.</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13</a:t>
            </a:fld>
            <a:endParaRPr lang="en-US"/>
          </a:p>
        </p:txBody>
      </p:sp>
    </p:spTree>
    <p:extLst>
      <p:ext uri="{BB962C8B-B14F-4D97-AF65-F5344CB8AC3E}">
        <p14:creationId xmlns:p14="http://schemas.microsoft.com/office/powerpoint/2010/main" val="397790597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labor market also uses occupational licenses to establish quality in the labor market. Occupational licenses show that a worker has completed a certain type of education or passed a certain test. Some of the professionals who must hold a license are doctors, teachers, nurses, engineers, accountants, and lawyers. Occupational licenses have their downside as well, as they represent a barrier to entry to certain industries.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14</a:t>
            </a:fld>
            <a:endParaRPr lang="en-US"/>
          </a:p>
        </p:txBody>
      </p:sp>
    </p:spTree>
    <p:extLst>
      <p:ext uri="{BB962C8B-B14F-4D97-AF65-F5344CB8AC3E}">
        <p14:creationId xmlns:p14="http://schemas.microsoft.com/office/powerpoint/2010/main" val="179583882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the financial capital market, before a bank makes a loan, it requires a prospective borrower to fill out forms regarding sources of income. In addition, the bank conducts a credit check on the individual's past borrowing. Another approach is to require a cosigner on a loan; that is, another person or firm who legally pledges to repay some or all of the money if the original borrower does not do so. Another approach is to require collateral, often property or equipment that the bank would have a right to seize and sell if the borrower does not repay the loan.</a:t>
            </a:r>
          </a:p>
        </p:txBody>
      </p:sp>
      <p:sp>
        <p:nvSpPr>
          <p:cNvPr id="4" name="Slide Number Placeholder 3"/>
          <p:cNvSpPr>
            <a:spLocks noGrp="1"/>
          </p:cNvSpPr>
          <p:nvPr>
            <p:ph type="sldNum" sz="quarter" idx="5"/>
          </p:nvPr>
        </p:nvSpPr>
        <p:spPr/>
        <p:txBody>
          <a:bodyPr/>
          <a:lstStyle/>
          <a:p>
            <a:fld id="{DEC611CA-4268-4E72-8BFC-C641B4C40515}" type="slidenum">
              <a:rPr lang="en-US" smtClean="0"/>
              <a:t>15</a:t>
            </a:fld>
            <a:endParaRPr lang="en-US"/>
          </a:p>
        </p:txBody>
      </p:sp>
    </p:spTree>
    <p:extLst>
      <p:ext uri="{BB962C8B-B14F-4D97-AF65-F5344CB8AC3E}">
        <p14:creationId xmlns:p14="http://schemas.microsoft.com/office/powerpoint/2010/main" val="30645040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Insurance is used every day, and we’ll explore how it works and what goes into the decisions of insurance company in this lesson titled “Insurance and Imperfect Information.”</a:t>
            </a:r>
          </a:p>
        </p:txBody>
      </p:sp>
      <p:sp>
        <p:nvSpPr>
          <p:cNvPr id="4" name="Slide Number Placeholder 3"/>
          <p:cNvSpPr>
            <a:spLocks noGrp="1"/>
          </p:cNvSpPr>
          <p:nvPr>
            <p:ph type="sldNum" sz="quarter" idx="5"/>
          </p:nvPr>
        </p:nvSpPr>
        <p:spPr/>
        <p:txBody>
          <a:bodyPr/>
          <a:lstStyle/>
          <a:p>
            <a:fld id="{DEC611CA-4268-4E72-8BFC-C641B4C40515}" type="slidenum">
              <a:rPr lang="en-US" smtClean="0"/>
              <a:t>17</a:t>
            </a:fld>
            <a:endParaRPr lang="en-US"/>
          </a:p>
        </p:txBody>
      </p:sp>
    </p:spTree>
    <p:extLst>
      <p:ext uri="{BB962C8B-B14F-4D97-AF65-F5344CB8AC3E}">
        <p14:creationId xmlns:p14="http://schemas.microsoft.com/office/powerpoint/2010/main" val="101710592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Insurance provides an individual or business with protection from the economic effects of an unexpected event.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18</a:t>
            </a:fld>
            <a:endParaRPr lang="en-US"/>
          </a:p>
        </p:txBody>
      </p:sp>
    </p:spTree>
    <p:extLst>
      <p:ext uri="{BB962C8B-B14F-4D97-AF65-F5344CB8AC3E}">
        <p14:creationId xmlns:p14="http://schemas.microsoft.com/office/powerpoint/2010/main" val="231845041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Insurance is a method that households and firms use to prevent any single event from having a significant detrimental financial effect. Generally, households or firms with insurance make regular payments, called premiums. The insurance company prices these premiums based on the probability of certain events occurring among a pool of people. Members of the group who then suffer a specified bad experience receive payments from this pool of money.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19</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All insurance involves imperfect information because there’s no way to see into the future. Who will get ill or be in a car accident or be robbed is impossible to predict with 100 percent accuracy.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We cannot predict future events with certainty. Adverse events occur due to a combination of people’s characteristics and choices, which make the risks higher or lower, and the good or bad luck of circumstances.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20</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Patient Protection and Affordable Care Act has become a controversial topic—one that relates strongly to the topic of this chapter.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a:t>
            </a:fld>
            <a:endParaRPr lang="en-US"/>
          </a:p>
        </p:txBody>
      </p:sp>
    </p:spTree>
    <p:extLst>
      <p:ext uri="{BB962C8B-B14F-4D97-AF65-F5344CB8AC3E}">
        <p14:creationId xmlns:p14="http://schemas.microsoft.com/office/powerpoint/2010/main" val="23184504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Now, for the math. Let’s say a car insurance company has 100 drivers and in one year most of them will have small dings, a few will have medium-sized accidents and a small amount will have major accidents. The company doesn’t know which driver will have which incident, so they’ll divide the total cost of the accidents, $186,000, by the number of drivers, 100, and charge each driver a premium of $1,860. The benefit to customers is that insurance companies are large, so they’re able to negotiate with health care providers for lower rates. This also means the insurance companies save themselves money.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Since insurance companies have such a large number of clients, they are able to negotiate with health care and other service providers for lower rates than the individual would be able to get. This both increases the benefit to consumers of becoming insured and saves the insurance company money when it must pay claims.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21</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Insurance companies receive income from insurance premiums and investment income. The companies derive income from investing the funds that insurance companies received in the past but did not pay out as insurance claims in prior years. The insurance company receives a rate of return from investing these funds or reserves. The companies typically invest in fairly safe, liquid (easy to convert into cash) investments, as the insurance companies need to be able to readily access these funds when a major disaster strikes.</a:t>
            </a:r>
          </a:p>
        </p:txBody>
      </p:sp>
      <p:sp>
        <p:nvSpPr>
          <p:cNvPr id="4" name="Slide Number Placeholder 3"/>
          <p:cNvSpPr>
            <a:spLocks noGrp="1"/>
          </p:cNvSpPr>
          <p:nvPr>
            <p:ph type="sldNum" sz="quarter" idx="5"/>
          </p:nvPr>
        </p:nvSpPr>
        <p:spPr/>
        <p:txBody>
          <a:bodyPr/>
          <a:lstStyle/>
          <a:p>
            <a:fld id="{DEC611CA-4268-4E72-8BFC-C641B4C40515}" type="slidenum">
              <a:rPr lang="en-US" smtClean="0"/>
              <a:t>22</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23</a:t>
            </a:fld>
            <a:endParaRPr lang="en-US"/>
          </a:p>
        </p:txBody>
      </p:sp>
    </p:spTree>
    <p:extLst>
      <p:ext uri="{BB962C8B-B14F-4D97-AF65-F5344CB8AC3E}">
        <p14:creationId xmlns:p14="http://schemas.microsoft.com/office/powerpoint/2010/main" val="53934724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To make insurance fair, customers are often divided into risk groups, where the people in the group share roughly the same risks of something bad happening. So, people who are in a low-risk group may pay a lower premium, and people in a high-risk group may pay a higher premium. But, if someone is generally safe and has one major accident, which group should they be in?</a:t>
            </a:r>
          </a:p>
        </p:txBody>
      </p:sp>
      <p:sp>
        <p:nvSpPr>
          <p:cNvPr id="4" name="Slide Number Placeholder 3"/>
          <p:cNvSpPr>
            <a:spLocks noGrp="1"/>
          </p:cNvSpPr>
          <p:nvPr>
            <p:ph type="sldNum" sz="quarter" idx="5"/>
          </p:nvPr>
        </p:nvSpPr>
        <p:spPr/>
        <p:txBody>
          <a:bodyPr/>
          <a:lstStyle/>
          <a:p>
            <a:fld id="{DEC611CA-4268-4E72-8BFC-C641B4C40515}" type="slidenum">
              <a:rPr lang="en-US" smtClean="0"/>
              <a:t>24</a:t>
            </a:fld>
            <a:endParaRPr lang="en-US"/>
          </a:p>
        </p:txBody>
      </p:sp>
    </p:spTree>
    <p:extLst>
      <p:ext uri="{BB962C8B-B14F-4D97-AF65-F5344CB8AC3E}">
        <p14:creationId xmlns:p14="http://schemas.microsoft.com/office/powerpoint/2010/main" val="275481836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Insurance companies work to make groups “actuarially fair”, which is when the premiums paid equal the amount an average person </a:t>
            </a:r>
            <a:r>
              <a:rPr lang="en-US" sz="1200" b="0" kern="1200" dirty="0">
                <a:solidFill>
                  <a:schemeClr val="tx1"/>
                </a:solidFill>
                <a:effectLst/>
                <a:latin typeface="+mn-lt"/>
                <a:ea typeface="+mn-ea"/>
                <a:cs typeface="+mn-cs"/>
              </a:rPr>
              <a:t>in that risk group </a:t>
            </a:r>
            <a:r>
              <a:rPr lang="en-US" sz="1200" kern="1200" dirty="0">
                <a:solidFill>
                  <a:schemeClr val="tx1"/>
                </a:solidFill>
                <a:effectLst/>
                <a:latin typeface="+mn-lt"/>
                <a:ea typeface="+mn-ea"/>
                <a:cs typeface="+mn-cs"/>
              </a:rPr>
              <a:t>would collect in the payout of claims.</a:t>
            </a:r>
          </a:p>
        </p:txBody>
      </p:sp>
      <p:sp>
        <p:nvSpPr>
          <p:cNvPr id="4" name="Slide Number Placeholder 3"/>
          <p:cNvSpPr>
            <a:spLocks noGrp="1"/>
          </p:cNvSpPr>
          <p:nvPr>
            <p:ph type="sldNum" sz="quarter" idx="5"/>
          </p:nvPr>
        </p:nvSpPr>
        <p:spPr/>
        <p:txBody>
          <a:bodyPr/>
          <a:lstStyle/>
          <a:p>
            <a:fld id="{DEC611CA-4268-4E72-8BFC-C641B4C40515}" type="slidenum">
              <a:rPr lang="en-US" smtClean="0"/>
              <a:t>25</a:t>
            </a:fld>
            <a:endParaRPr lang="en-US"/>
          </a:p>
        </p:txBody>
      </p:sp>
    </p:spTree>
    <p:extLst>
      <p:ext uri="{BB962C8B-B14F-4D97-AF65-F5344CB8AC3E}">
        <p14:creationId xmlns:p14="http://schemas.microsoft.com/office/powerpoint/2010/main" val="289775366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Insurance can lead to the Moral Hazard Problem, when people may engage in riskier behavior because they have insurance than they would without it. Insurance companies want to combat this to save themselves money. There are a few ways to reduce its effect, like monitoring behavior and offering premium discounts for safety.</a:t>
            </a:r>
          </a:p>
        </p:txBody>
      </p:sp>
      <p:sp>
        <p:nvSpPr>
          <p:cNvPr id="4" name="Slide Number Placeholder 3"/>
          <p:cNvSpPr>
            <a:spLocks noGrp="1"/>
          </p:cNvSpPr>
          <p:nvPr>
            <p:ph type="sldNum" sz="quarter" idx="5"/>
          </p:nvPr>
        </p:nvSpPr>
        <p:spPr/>
        <p:txBody>
          <a:bodyPr/>
          <a:lstStyle/>
          <a:p>
            <a:fld id="{DEC611CA-4268-4E72-8BFC-C641B4C40515}" type="slidenum">
              <a:rPr lang="en-US" smtClean="0"/>
              <a:t>26</a:t>
            </a:fld>
            <a:endParaRPr lang="en-US"/>
          </a:p>
        </p:txBody>
      </p:sp>
    </p:spTree>
    <p:extLst>
      <p:ext uri="{BB962C8B-B14F-4D97-AF65-F5344CB8AC3E}">
        <p14:creationId xmlns:p14="http://schemas.microsoft.com/office/powerpoint/2010/main" val="246808281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Companies can also require the insured to pay a portion of the bill, through deductibles (the out-of-pocket expense paid before insurance kicks in), copayments (a flat fee the insured must pay before receiving services) and coinsurance (where the insured is required to pay a percentage of costs).</a:t>
            </a:r>
          </a:p>
        </p:txBody>
      </p:sp>
      <p:sp>
        <p:nvSpPr>
          <p:cNvPr id="4" name="Slide Number Placeholder 3"/>
          <p:cNvSpPr>
            <a:spLocks noGrp="1"/>
          </p:cNvSpPr>
          <p:nvPr>
            <p:ph type="sldNum" sz="quarter" idx="5"/>
          </p:nvPr>
        </p:nvSpPr>
        <p:spPr/>
        <p:txBody>
          <a:bodyPr/>
          <a:lstStyle/>
          <a:p>
            <a:fld id="{DEC611CA-4268-4E72-8BFC-C641B4C40515}" type="slidenum">
              <a:rPr lang="en-US" smtClean="0"/>
              <a:t>27</a:t>
            </a:fld>
            <a:endParaRPr lang="en-US"/>
          </a:p>
        </p:txBody>
      </p:sp>
    </p:spTree>
    <p:extLst>
      <p:ext uri="{BB962C8B-B14F-4D97-AF65-F5344CB8AC3E}">
        <p14:creationId xmlns:p14="http://schemas.microsoft.com/office/powerpoint/2010/main" val="367084379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Fee-for-service is what you would expect: companies pay doctors and providers for services, and the more services, the more they pay. But in Health Maintenance Organizations, or HMOs, providers are reimbursed a fixed amount per person, so it limits the quantity of care. Most insurance plans today are a mix of the two.</a:t>
            </a:r>
          </a:p>
        </p:txBody>
      </p:sp>
      <p:sp>
        <p:nvSpPr>
          <p:cNvPr id="4" name="Slide Number Placeholder 3"/>
          <p:cNvSpPr>
            <a:spLocks noGrp="1"/>
          </p:cNvSpPr>
          <p:nvPr>
            <p:ph type="sldNum" sz="quarter" idx="5"/>
          </p:nvPr>
        </p:nvSpPr>
        <p:spPr/>
        <p:txBody>
          <a:bodyPr/>
          <a:lstStyle/>
          <a:p>
            <a:fld id="{DEC611CA-4268-4E72-8BFC-C641B4C40515}" type="slidenum">
              <a:rPr lang="en-US" smtClean="0"/>
              <a:t>28</a:t>
            </a:fld>
            <a:endParaRPr lang="en-US"/>
          </a:p>
        </p:txBody>
      </p:sp>
    </p:spTree>
    <p:extLst>
      <p:ext uri="{BB962C8B-B14F-4D97-AF65-F5344CB8AC3E}">
        <p14:creationId xmlns:p14="http://schemas.microsoft.com/office/powerpoint/2010/main" val="342285652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Adverse selection refers to the problem in which insurance buyers have more information about their risk than the insurance company. Buyers who are high-risk tend to want to buy more insurance without letting the insurance company know about their higher risk. For example, someone purchasing health insurance probably knows more about their family's health history than an insurer can find out.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29</a:t>
            </a:fld>
            <a:endParaRPr lang="en-US"/>
          </a:p>
        </p:txBody>
      </p:sp>
    </p:spTree>
    <p:extLst>
      <p:ext uri="{BB962C8B-B14F-4D97-AF65-F5344CB8AC3E}">
        <p14:creationId xmlns:p14="http://schemas.microsoft.com/office/powerpoint/2010/main" val="288460078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we compare the United States to other countries with similar incomes, we can see that it’s mostly private company providers, and the quality of care is higher in the U.S. </a:t>
            </a:r>
            <a:r>
              <a:rPr lang="en-US" sz="1200" b="0" i="1" kern="1200" dirty="0">
                <a:solidFill>
                  <a:schemeClr val="tx1"/>
                </a:solidFill>
                <a:effectLst/>
                <a:latin typeface="+mn-lt"/>
                <a:ea typeface="+mn-ea"/>
                <a:cs typeface="+mn-cs"/>
              </a:rPr>
              <a:t>But</a:t>
            </a:r>
            <a:r>
              <a:rPr lang="en-US" sz="1200" kern="1200" dirty="0">
                <a:solidFill>
                  <a:schemeClr val="tx1"/>
                </a:solidFill>
                <a:effectLst/>
                <a:latin typeface="+mn-lt"/>
                <a:ea typeface="+mn-ea"/>
                <a:cs typeface="+mn-cs"/>
              </a:rPr>
              <a:t>, it costs more than other countries.</a:t>
            </a:r>
          </a:p>
        </p:txBody>
      </p:sp>
      <p:sp>
        <p:nvSpPr>
          <p:cNvPr id="4" name="Slide Number Placeholder 3"/>
          <p:cNvSpPr>
            <a:spLocks noGrp="1"/>
          </p:cNvSpPr>
          <p:nvPr>
            <p:ph type="sldNum" sz="quarter" idx="5"/>
          </p:nvPr>
        </p:nvSpPr>
        <p:spPr/>
        <p:txBody>
          <a:bodyPr/>
          <a:lstStyle/>
          <a:p>
            <a:fld id="{DEC611CA-4268-4E72-8BFC-C641B4C40515}" type="slidenum">
              <a:rPr lang="en-US" smtClean="0"/>
              <a:t>30</a:t>
            </a:fld>
            <a:endParaRPr lang="en-US"/>
          </a:p>
        </p:txBody>
      </p:sp>
    </p:spTree>
    <p:extLst>
      <p:ext uri="{BB962C8B-B14F-4D97-AF65-F5344CB8AC3E}">
        <p14:creationId xmlns:p14="http://schemas.microsoft.com/office/powerpoint/2010/main" val="27688057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Let’s start with definitions. Imperfect information is when the buyer, the seller, or both are less than 100% certain about the qualities of what they are buying and selling, like a used car that has been checked out and cleared but still may have a hidden issue. Asymmetrical information is where two parties involved in an economic transaction have an unequal amount of information (one party knows much more than the other). For example, if a jeweler knows a stone has been filled in with epoxy but doesn’t disclose that to the buyer.</a:t>
            </a:r>
          </a:p>
        </p:txBody>
      </p:sp>
      <p:sp>
        <p:nvSpPr>
          <p:cNvPr id="4" name="Slide Number Placeholder 3"/>
          <p:cNvSpPr>
            <a:spLocks noGrp="1"/>
          </p:cNvSpPr>
          <p:nvPr>
            <p:ph type="sldNum" sz="quarter" idx="5"/>
          </p:nvPr>
        </p:nvSpPr>
        <p:spPr/>
        <p:txBody>
          <a:bodyPr/>
          <a:lstStyle/>
          <a:p>
            <a:fld id="{DEC611CA-4268-4E72-8BFC-C641B4C40515}" type="slidenum">
              <a:rPr lang="en-US" smtClean="0"/>
              <a:t>3</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Insurance requires regulation, and here in the U.S., that happens mostly at the state level through the National Association of Insurance Commissioners. Their goal is keep premiums low and make sure everyone has insurance. But if premiums get too low, insurance companies won’t have enough money to pay claims, and if they lose enough money, they’ll leave that state, decreasing choice for insurance customers.</a:t>
            </a:r>
          </a:p>
        </p:txBody>
      </p:sp>
      <p:sp>
        <p:nvSpPr>
          <p:cNvPr id="4" name="Slide Number Placeholder 3"/>
          <p:cNvSpPr>
            <a:spLocks noGrp="1"/>
          </p:cNvSpPr>
          <p:nvPr>
            <p:ph type="sldNum" sz="quarter" idx="5"/>
          </p:nvPr>
        </p:nvSpPr>
        <p:spPr/>
        <p:txBody>
          <a:bodyPr/>
          <a:lstStyle/>
          <a:p>
            <a:fld id="{DEC611CA-4268-4E72-8BFC-C641B4C40515}" type="slidenum">
              <a:rPr lang="en-US" smtClean="0"/>
              <a:t>31</a:t>
            </a:fld>
            <a:endParaRPr lang="en-US"/>
          </a:p>
        </p:txBody>
      </p:sp>
    </p:spTree>
    <p:extLst>
      <p:ext uri="{BB962C8B-B14F-4D97-AF65-F5344CB8AC3E}">
        <p14:creationId xmlns:p14="http://schemas.microsoft.com/office/powerpoint/2010/main" val="281588059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Sometimes, the U.S. steps in for customers who need insurance at an affordable price, like with Medicaid and Medicare. Sometimes, governments require insurance, eliminating the worry over adverse selection, like with states that require car insurance and mortgage holders that require homeowner’s insurance.</a:t>
            </a:r>
          </a:p>
        </p:txBody>
      </p:sp>
      <p:sp>
        <p:nvSpPr>
          <p:cNvPr id="4" name="Slide Number Placeholder 3"/>
          <p:cNvSpPr>
            <a:spLocks noGrp="1"/>
          </p:cNvSpPr>
          <p:nvPr>
            <p:ph type="sldNum" sz="quarter" idx="5"/>
          </p:nvPr>
        </p:nvSpPr>
        <p:spPr/>
        <p:txBody>
          <a:bodyPr/>
          <a:lstStyle/>
          <a:p>
            <a:fld id="{DEC611CA-4268-4E72-8BFC-C641B4C40515}" type="slidenum">
              <a:rPr lang="en-US" smtClean="0"/>
              <a:t>32</a:t>
            </a:fld>
            <a:endParaRPr lang="en-US"/>
          </a:p>
        </p:txBody>
      </p:sp>
    </p:spTree>
    <p:extLst>
      <p:ext uri="{BB962C8B-B14F-4D97-AF65-F5344CB8AC3E}">
        <p14:creationId xmlns:p14="http://schemas.microsoft.com/office/powerpoint/2010/main" val="407035422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March of 2010, President Obama signed into law the Patient Protection and Affordable Care Act (PPACA). The goal of the act is to bring the United States closer to universal coverage. Prior to the ACA, more than 32 million Americans were uninsured. People who are uninsured tend to use emergency rooms for treatment, which has contributed significantly to rising costs.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33</a:t>
            </a:fld>
            <a:endParaRPr lang="en-US"/>
          </a:p>
        </p:txBody>
      </p:sp>
    </p:spTree>
    <p:extLst>
      <p:ext uri="{BB962C8B-B14F-4D97-AF65-F5344CB8AC3E}">
        <p14:creationId xmlns:p14="http://schemas.microsoft.com/office/powerpoint/2010/main" val="350677360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lesson discusses the tradeoff between quality of care and equal access and low costs. Which do you consider to be more important, a high quality of care provided or more equal access and lower costs? Why?</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34</a:t>
            </a:fld>
            <a:endParaRPr lang="en-US"/>
          </a:p>
        </p:txBody>
      </p:sp>
    </p:spTree>
    <p:extLst>
      <p:ext uri="{BB962C8B-B14F-4D97-AF65-F5344CB8AC3E}">
        <p14:creationId xmlns:p14="http://schemas.microsoft.com/office/powerpoint/2010/main" val="35605016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presence of imperfect information can discourage both buyers and sellers from participating in the market. Buyers may become reluctant to participate because they cannot determine the product's quality. Sellers of high-quality goods may be reluctant to participate because it is difficult to demonstrate the quality of their goods to buyers. Since buyers cannot determine which goods have higher quality, they are likely to be unwilling to pay a higher price for such goods.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Economists sometimes refer to a market with few buyers and few sellers as a thin market. By contrast, they call a market with many buyers and sellers a thick market. When imperfect information is severe, and buyers and sellers are discouraged from participating, markets may become extremely thin.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a:t>
            </a:fld>
            <a:endParaRPr lang="en-US"/>
          </a:p>
        </p:txBody>
      </p:sp>
    </p:spTree>
    <p:extLst>
      <p:ext uri="{BB962C8B-B14F-4D97-AF65-F5344CB8AC3E}">
        <p14:creationId xmlns:p14="http://schemas.microsoft.com/office/powerpoint/2010/main" val="5791111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buyer confronted with imperfect information will often believe that the price reveals something about the product's quality. For example, a buyer may assume that an expensive gemstone must be of high quality, even though they are not an expert on gemstones. When buyers use the market price to draw inferences about the product's quality, markets may have trouble reaching an equilibrium. The idea that higher prices will increase quantity demanded, and vice versa, runs exactly counter to the basic model of demand and supply.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Buyers and sellers in the goods market rely on reputation as well as guarantees, warranties, and service contracts to assure quality. The labor market uses occupational licenses and certifications to assure competency. The financial capital market uses cosigners and collateral as insurance against unforeseen, detrimental events.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7</a:t>
            </a:fld>
            <a:endParaRPr lang="en-US"/>
          </a:p>
        </p:txBody>
      </p:sp>
    </p:spTree>
    <p:extLst>
      <p:ext uri="{BB962C8B-B14F-4D97-AF65-F5344CB8AC3E}">
        <p14:creationId xmlns:p14="http://schemas.microsoft.com/office/powerpoint/2010/main" val="17469416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the goods market, the seller might offer a money-back guarantee, an agreement that functions as a promise of quality. This strategy may be especially important for a company that sells goods through mail-order catalogs or over the web. L.L. Bean started using money-back-guarantees in 1911, when the founder guaranteed satisfaction on newly-made hunting shoes. Out of the first batch of 100 pairs that were sold, customers returned 90 pairs, which L.L. Bean repaired and replaced.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8</a:t>
            </a:fld>
            <a:endParaRPr lang="en-US"/>
          </a:p>
        </p:txBody>
      </p:sp>
    </p:spTree>
    <p:extLst>
      <p:ext uri="{BB962C8B-B14F-4D97-AF65-F5344CB8AC3E}">
        <p14:creationId xmlns:p14="http://schemas.microsoft.com/office/powerpoint/2010/main" val="27548183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Many firms today offer money-back-guarantees for a few weeks or months, but L.L. Bean offers a complete money-back guarantee. Customers can always return anything they have bought from L.L. Bean, no matter how many years later or what condition the product is in, for a full money-back guarantee.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9</a:t>
            </a:fld>
            <a:endParaRPr lang="en-US"/>
          </a:p>
        </p:txBody>
      </p:sp>
    </p:spTree>
    <p:extLst>
      <p:ext uri="{BB962C8B-B14F-4D97-AF65-F5344CB8AC3E}">
        <p14:creationId xmlns:p14="http://schemas.microsoft.com/office/powerpoint/2010/main" val="30345996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8/7/2023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60141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8/7/2023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900557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8/7/2023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13491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72029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189871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8/7/2023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817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8/7/2023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847342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8/7/2023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2882153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8/7/2023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7131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8/7/2023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71195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8/7/2023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16253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8/7/2023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5394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8/7/2023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6176599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261378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6399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8/7/2023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79001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8/7/2023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562355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8/7/2023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81881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8/7/2023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9201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8/7/2023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724690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8/7/2023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2438384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8/7/2023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82090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8/7/2023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a:p>
        </p:txBody>
      </p:sp>
    </p:spTree>
    <p:extLst>
      <p:ext uri="{BB962C8B-B14F-4D97-AF65-F5344CB8AC3E}">
        <p14:creationId xmlns:p14="http://schemas.microsoft.com/office/powerpoint/2010/main" val="1826170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8/7/2023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5.sv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2.xml"/><Relationship Id="rId5" Type="http://schemas.openxmlformats.org/officeDocument/2006/relationships/image" Target="../media/image9.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463488" y="1795043"/>
            <a:ext cx="9265024" cy="2585323"/>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The Problem of Imperfect Information and Asymmetric Information</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Goods Market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9" name="Group 18">
            <a:extLst>
              <a:ext uri="{FF2B5EF4-FFF2-40B4-BE49-F238E27FC236}">
                <a16:creationId xmlns:a16="http://schemas.microsoft.com/office/drawing/2014/main" id="{694F78CB-916E-4632-8A52-CF76ABB50AEB}"/>
              </a:ext>
            </a:extLst>
          </p:cNvPr>
          <p:cNvGrpSpPr/>
          <p:nvPr/>
        </p:nvGrpSpPr>
        <p:grpSpPr>
          <a:xfrm>
            <a:off x="2135749" y="1620241"/>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D243E576-173A-460B-A7BA-E2058372415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1" name="TextBox 20">
              <a:extLst>
                <a:ext uri="{FF2B5EF4-FFF2-40B4-BE49-F238E27FC236}">
                  <a16:creationId xmlns:a16="http://schemas.microsoft.com/office/drawing/2014/main" id="{9B470D24-8B75-4FA5-8EA7-677DD985E7A9}"/>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Sellers may offer a </a:t>
              </a:r>
              <a:r>
                <a:rPr lang="en-US" sz="2000" b="1" dirty="0">
                  <a:solidFill>
                    <a:schemeClr val="bg1"/>
                  </a:solidFill>
                </a:rPr>
                <a:t>warranty</a:t>
              </a:r>
              <a:r>
                <a:rPr lang="en-US" sz="2000" dirty="0">
                  <a:solidFill>
                    <a:schemeClr val="bg1"/>
                  </a:solidFill>
                </a:rPr>
                <a:t>, which is a promise to fix or replace the good, at least for a certain time period.</a:t>
              </a:r>
            </a:p>
          </p:txBody>
        </p:sp>
      </p:grpSp>
      <p:grpSp>
        <p:nvGrpSpPr>
          <p:cNvPr id="22" name="Group 21">
            <a:extLst>
              <a:ext uri="{FF2B5EF4-FFF2-40B4-BE49-F238E27FC236}">
                <a16:creationId xmlns:a16="http://schemas.microsoft.com/office/drawing/2014/main" id="{98BD2F51-F65C-48C4-A003-0948FB92C647}"/>
              </a:ext>
            </a:extLst>
          </p:cNvPr>
          <p:cNvGrpSpPr/>
          <p:nvPr/>
        </p:nvGrpSpPr>
        <p:grpSpPr>
          <a:xfrm>
            <a:off x="2135749" y="2525854"/>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28A2204E-4FED-4F49-90DA-05A2223EEE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4" name="TextBox 23">
              <a:extLst>
                <a:ext uri="{FF2B5EF4-FFF2-40B4-BE49-F238E27FC236}">
                  <a16:creationId xmlns:a16="http://schemas.microsoft.com/office/drawing/2014/main" id="{0563C7D2-F471-4B45-9AA2-4FE8EEAB96D9}"/>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a:t>
              </a:r>
              <a:r>
                <a:rPr lang="en-US" sz="2000" b="1" dirty="0">
                  <a:solidFill>
                    <a:schemeClr val="bg1"/>
                  </a:solidFill>
                </a:rPr>
                <a:t>service contract </a:t>
              </a:r>
              <a:r>
                <a:rPr lang="en-US" sz="2000" dirty="0">
                  <a:solidFill>
                    <a:schemeClr val="bg1"/>
                  </a:solidFill>
                </a:rPr>
                <a:t>is where the buyer pays an extra amount, and the seller agrees to fix anything that goes wrong for a set time period.</a:t>
              </a:r>
            </a:p>
          </p:txBody>
        </p:sp>
      </p:grpSp>
      <p:grpSp>
        <p:nvGrpSpPr>
          <p:cNvPr id="25" name="Group 24">
            <a:extLst>
              <a:ext uri="{FF2B5EF4-FFF2-40B4-BE49-F238E27FC236}">
                <a16:creationId xmlns:a16="http://schemas.microsoft.com/office/drawing/2014/main" id="{B40CB97E-1ED3-4E63-A58F-5E05E3ADC5FC}"/>
              </a:ext>
            </a:extLst>
          </p:cNvPr>
          <p:cNvGrpSpPr/>
          <p:nvPr/>
        </p:nvGrpSpPr>
        <p:grpSpPr>
          <a:xfrm>
            <a:off x="2135749" y="3420572"/>
            <a:ext cx="8058154" cy="806935"/>
            <a:chOff x="542923" y="1736761"/>
            <a:chExt cx="8058154" cy="806935"/>
          </a:xfrm>
          <a:solidFill>
            <a:srgbClr val="627981"/>
          </a:solidFill>
        </p:grpSpPr>
        <p:sp>
          <p:nvSpPr>
            <p:cNvPr id="27" name="Rectangle 26">
              <a:extLst>
                <a:ext uri="{FF2B5EF4-FFF2-40B4-BE49-F238E27FC236}">
                  <a16:creationId xmlns:a16="http://schemas.microsoft.com/office/drawing/2014/main" id="{1AA039D2-F1AA-4176-914E-B20AEE70FD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8" name="TextBox 27">
              <a:extLst>
                <a:ext uri="{FF2B5EF4-FFF2-40B4-BE49-F238E27FC236}">
                  <a16:creationId xmlns:a16="http://schemas.microsoft.com/office/drawing/2014/main" id="{88A32E45-75FF-41AA-BC62-3A0D17B1B650}"/>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Guarantees, warranties, and service contracts are examples of explicit reassurance that sellers provide.</a:t>
              </a:r>
            </a:p>
          </p:txBody>
        </p:sp>
      </p:grpSp>
    </p:spTree>
    <p:extLst>
      <p:ext uri="{BB962C8B-B14F-4D97-AF65-F5344CB8AC3E}">
        <p14:creationId xmlns:p14="http://schemas.microsoft.com/office/powerpoint/2010/main" val="30174983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Labor</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4" name="Group 3">
            <a:extLst>
              <a:ext uri="{FF2B5EF4-FFF2-40B4-BE49-F238E27FC236}">
                <a16:creationId xmlns:a16="http://schemas.microsoft.com/office/drawing/2014/main" id="{568DC052-E246-4551-B953-BBDA70D3AFD9}"/>
              </a:ext>
            </a:extLst>
          </p:cNvPr>
          <p:cNvGrpSpPr/>
          <p:nvPr/>
        </p:nvGrpSpPr>
        <p:grpSpPr>
          <a:xfrm>
            <a:off x="3839782" y="2384655"/>
            <a:ext cx="2080340" cy="1617913"/>
            <a:chOff x="1149291" y="1753237"/>
            <a:chExt cx="2080340" cy="1617913"/>
          </a:xfrm>
          <a:solidFill>
            <a:srgbClr val="627981"/>
          </a:solidFill>
        </p:grpSpPr>
        <p:sp>
          <p:nvSpPr>
            <p:cNvPr id="5" name="Rectangle 4">
              <a:extLst>
                <a:ext uri="{FF2B5EF4-FFF2-40B4-BE49-F238E27FC236}">
                  <a16:creationId xmlns:a16="http://schemas.microsoft.com/office/drawing/2014/main" id="{604DAEE2-1EFE-42F7-BFC4-2387C484F110}"/>
                </a:ext>
              </a:extLst>
            </p:cNvPr>
            <p:cNvSpPr/>
            <p:nvPr/>
          </p:nvSpPr>
          <p:spPr>
            <a:xfrm>
              <a:off x="1149291" y="1753237"/>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6" name="TextBox 5">
              <a:extLst>
                <a:ext uri="{FF2B5EF4-FFF2-40B4-BE49-F238E27FC236}">
                  <a16:creationId xmlns:a16="http://schemas.microsoft.com/office/drawing/2014/main" id="{B7605DAF-B12E-4553-B70D-FE521923F8C9}"/>
                </a:ext>
              </a:extLst>
            </p:cNvPr>
            <p:cNvSpPr txBox="1"/>
            <p:nvPr/>
          </p:nvSpPr>
          <p:spPr>
            <a:xfrm>
              <a:off x="1357203" y="2218948"/>
              <a:ext cx="1664514" cy="547714"/>
            </a:xfrm>
            <a:prstGeom prst="rect">
              <a:avLst/>
            </a:prstGeom>
            <a:grpFill/>
          </p:spPr>
          <p:txBody>
            <a:bodyPr wrap="square" rtlCol="0" anchor="ctr">
              <a:spAutoFit/>
            </a:bodyPr>
            <a:lstStyle/>
            <a:p>
              <a:pPr algn="ctr">
                <a:lnSpc>
                  <a:spcPct val="150000"/>
                </a:lnSpc>
              </a:pPr>
              <a:r>
                <a:rPr lang="en-US" sz="2200" dirty="0">
                  <a:solidFill>
                    <a:schemeClr val="bg1"/>
                  </a:solidFill>
                </a:rPr>
                <a:t>Résumé</a:t>
              </a:r>
            </a:p>
          </p:txBody>
        </p:sp>
      </p:grpSp>
      <p:grpSp>
        <p:nvGrpSpPr>
          <p:cNvPr id="7" name="Group 6">
            <a:extLst>
              <a:ext uri="{FF2B5EF4-FFF2-40B4-BE49-F238E27FC236}">
                <a16:creationId xmlns:a16="http://schemas.microsoft.com/office/drawing/2014/main" id="{508B6F85-A99C-4A7F-8041-E81BDBB43E7E}"/>
              </a:ext>
            </a:extLst>
          </p:cNvPr>
          <p:cNvGrpSpPr/>
          <p:nvPr/>
        </p:nvGrpSpPr>
        <p:grpSpPr>
          <a:xfrm>
            <a:off x="3839781" y="4248946"/>
            <a:ext cx="2080340" cy="1617913"/>
            <a:chOff x="1149290" y="3617528"/>
            <a:chExt cx="2080340" cy="1617913"/>
          </a:xfrm>
          <a:solidFill>
            <a:srgbClr val="627981"/>
          </a:solidFill>
        </p:grpSpPr>
        <p:sp>
          <p:nvSpPr>
            <p:cNvPr id="8" name="Rectangle 7">
              <a:extLst>
                <a:ext uri="{FF2B5EF4-FFF2-40B4-BE49-F238E27FC236}">
                  <a16:creationId xmlns:a16="http://schemas.microsoft.com/office/drawing/2014/main" id="{A4D7D6D0-6631-4DCE-BF79-C80311F29924}"/>
                </a:ext>
              </a:extLst>
            </p:cNvPr>
            <p:cNvSpPr/>
            <p:nvPr/>
          </p:nvSpPr>
          <p:spPr>
            <a:xfrm>
              <a:off x="1149290" y="3617528"/>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9" name="TextBox 8">
              <a:extLst>
                <a:ext uri="{FF2B5EF4-FFF2-40B4-BE49-F238E27FC236}">
                  <a16:creationId xmlns:a16="http://schemas.microsoft.com/office/drawing/2014/main" id="{F035F137-85FD-404B-8EC0-888C02001EA7}"/>
                </a:ext>
              </a:extLst>
            </p:cNvPr>
            <p:cNvSpPr txBox="1"/>
            <p:nvPr/>
          </p:nvSpPr>
          <p:spPr>
            <a:xfrm>
              <a:off x="1357203" y="4046447"/>
              <a:ext cx="1664514" cy="547714"/>
            </a:xfrm>
            <a:prstGeom prst="rect">
              <a:avLst/>
            </a:prstGeom>
            <a:grpFill/>
          </p:spPr>
          <p:txBody>
            <a:bodyPr wrap="square" rtlCol="0" anchor="ctr">
              <a:spAutoFit/>
            </a:bodyPr>
            <a:lstStyle/>
            <a:p>
              <a:pPr algn="ctr">
                <a:lnSpc>
                  <a:spcPct val="150000"/>
                </a:lnSpc>
              </a:pPr>
              <a:r>
                <a:rPr lang="en-US" sz="2200" dirty="0">
                  <a:solidFill>
                    <a:schemeClr val="bg1"/>
                  </a:solidFill>
                </a:rPr>
                <a:t>Transcript</a:t>
              </a:r>
            </a:p>
          </p:txBody>
        </p:sp>
      </p:grpSp>
      <p:grpSp>
        <p:nvGrpSpPr>
          <p:cNvPr id="10" name="Group 9">
            <a:extLst>
              <a:ext uri="{FF2B5EF4-FFF2-40B4-BE49-F238E27FC236}">
                <a16:creationId xmlns:a16="http://schemas.microsoft.com/office/drawing/2014/main" id="{68D0DCCC-D63A-46F3-9BB1-4344B33AD3C3}"/>
              </a:ext>
            </a:extLst>
          </p:cNvPr>
          <p:cNvGrpSpPr/>
          <p:nvPr/>
        </p:nvGrpSpPr>
        <p:grpSpPr>
          <a:xfrm>
            <a:off x="6222318" y="4246931"/>
            <a:ext cx="2080340" cy="1617913"/>
            <a:chOff x="3531827" y="3615513"/>
            <a:chExt cx="2080340" cy="1617913"/>
          </a:xfrm>
          <a:solidFill>
            <a:srgbClr val="627981"/>
          </a:solidFill>
        </p:grpSpPr>
        <p:sp>
          <p:nvSpPr>
            <p:cNvPr id="11" name="Rectangle 10">
              <a:extLst>
                <a:ext uri="{FF2B5EF4-FFF2-40B4-BE49-F238E27FC236}">
                  <a16:creationId xmlns:a16="http://schemas.microsoft.com/office/drawing/2014/main" id="{25513BF9-6B72-41C8-A3D9-EB2A634CB076}"/>
                </a:ext>
              </a:extLst>
            </p:cNvPr>
            <p:cNvSpPr/>
            <p:nvPr/>
          </p:nvSpPr>
          <p:spPr>
            <a:xfrm>
              <a:off x="3531827" y="3615513"/>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2" name="TextBox 11">
              <a:extLst>
                <a:ext uri="{FF2B5EF4-FFF2-40B4-BE49-F238E27FC236}">
                  <a16:creationId xmlns:a16="http://schemas.microsoft.com/office/drawing/2014/main" id="{5EDA291F-7EBE-4CA8-8027-D174EC688765}"/>
                </a:ext>
              </a:extLst>
            </p:cNvPr>
            <p:cNvSpPr txBox="1"/>
            <p:nvPr/>
          </p:nvSpPr>
          <p:spPr>
            <a:xfrm>
              <a:off x="3739740" y="3895420"/>
              <a:ext cx="1664514" cy="1055545"/>
            </a:xfrm>
            <a:prstGeom prst="rect">
              <a:avLst/>
            </a:prstGeom>
            <a:grpFill/>
          </p:spPr>
          <p:txBody>
            <a:bodyPr wrap="square" rtlCol="0" anchor="ctr">
              <a:spAutoFit/>
            </a:bodyPr>
            <a:lstStyle/>
            <a:p>
              <a:pPr algn="ctr">
                <a:lnSpc>
                  <a:spcPct val="150000"/>
                </a:lnSpc>
              </a:pPr>
              <a:r>
                <a:rPr lang="en-US" sz="2200" dirty="0">
                  <a:solidFill>
                    <a:schemeClr val="bg1"/>
                  </a:solidFill>
                </a:rPr>
                <a:t>Work samples</a:t>
              </a:r>
            </a:p>
          </p:txBody>
        </p:sp>
      </p:grpSp>
      <p:grpSp>
        <p:nvGrpSpPr>
          <p:cNvPr id="13" name="Group 12">
            <a:extLst>
              <a:ext uri="{FF2B5EF4-FFF2-40B4-BE49-F238E27FC236}">
                <a16:creationId xmlns:a16="http://schemas.microsoft.com/office/drawing/2014/main" id="{92923710-394E-4E7B-9C61-88CA787D2F0A}"/>
              </a:ext>
            </a:extLst>
          </p:cNvPr>
          <p:cNvGrpSpPr/>
          <p:nvPr/>
        </p:nvGrpSpPr>
        <p:grpSpPr>
          <a:xfrm>
            <a:off x="6222318" y="2379108"/>
            <a:ext cx="2080340" cy="1617913"/>
            <a:chOff x="3531827" y="1747690"/>
            <a:chExt cx="2080340" cy="1617913"/>
          </a:xfrm>
          <a:solidFill>
            <a:srgbClr val="627981"/>
          </a:solidFill>
        </p:grpSpPr>
        <p:sp>
          <p:nvSpPr>
            <p:cNvPr id="14" name="Rectangle 13">
              <a:extLst>
                <a:ext uri="{FF2B5EF4-FFF2-40B4-BE49-F238E27FC236}">
                  <a16:creationId xmlns:a16="http://schemas.microsoft.com/office/drawing/2014/main" id="{21C8F800-AEEC-46FA-BCDC-BA80FA90860D}"/>
                </a:ext>
              </a:extLst>
            </p:cNvPr>
            <p:cNvSpPr/>
            <p:nvPr/>
          </p:nvSpPr>
          <p:spPr>
            <a:xfrm>
              <a:off x="3531827"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5" name="TextBox 14">
              <a:extLst>
                <a:ext uri="{FF2B5EF4-FFF2-40B4-BE49-F238E27FC236}">
                  <a16:creationId xmlns:a16="http://schemas.microsoft.com/office/drawing/2014/main" id="{F9FEAAD8-CAC6-4F52-A2A3-99924FC2E4E7}"/>
                </a:ext>
              </a:extLst>
            </p:cNvPr>
            <p:cNvSpPr txBox="1"/>
            <p:nvPr/>
          </p:nvSpPr>
          <p:spPr>
            <a:xfrm>
              <a:off x="3739740" y="2218948"/>
              <a:ext cx="1664514" cy="547714"/>
            </a:xfrm>
            <a:prstGeom prst="rect">
              <a:avLst/>
            </a:prstGeom>
            <a:grpFill/>
          </p:spPr>
          <p:txBody>
            <a:bodyPr wrap="square" rtlCol="0" anchor="ctr">
              <a:spAutoFit/>
            </a:bodyPr>
            <a:lstStyle/>
            <a:p>
              <a:pPr algn="ctr">
                <a:lnSpc>
                  <a:spcPct val="150000"/>
                </a:lnSpc>
              </a:pPr>
              <a:r>
                <a:rPr lang="en-US" sz="2200" dirty="0">
                  <a:solidFill>
                    <a:schemeClr val="bg1"/>
                  </a:solidFill>
                </a:rPr>
                <a:t>References</a:t>
              </a:r>
            </a:p>
          </p:txBody>
        </p:sp>
      </p:grpSp>
      <p:grpSp>
        <p:nvGrpSpPr>
          <p:cNvPr id="16" name="Group 15">
            <a:extLst>
              <a:ext uri="{FF2B5EF4-FFF2-40B4-BE49-F238E27FC236}">
                <a16:creationId xmlns:a16="http://schemas.microsoft.com/office/drawing/2014/main" id="{F88E364E-D378-4207-95AB-70ABA3F3261E}"/>
              </a:ext>
            </a:extLst>
          </p:cNvPr>
          <p:cNvGrpSpPr/>
          <p:nvPr/>
        </p:nvGrpSpPr>
        <p:grpSpPr>
          <a:xfrm>
            <a:off x="2193241" y="1524266"/>
            <a:ext cx="8058154" cy="555864"/>
            <a:chOff x="542923" y="1736761"/>
            <a:chExt cx="8058154" cy="806935"/>
          </a:xfrm>
          <a:solidFill>
            <a:srgbClr val="627981"/>
          </a:solidFill>
        </p:grpSpPr>
        <p:sp>
          <p:nvSpPr>
            <p:cNvPr id="17" name="Rectangle 16">
              <a:extLst>
                <a:ext uri="{FF2B5EF4-FFF2-40B4-BE49-F238E27FC236}">
                  <a16:creationId xmlns:a16="http://schemas.microsoft.com/office/drawing/2014/main" id="{554DB71A-1640-4BD7-A3BB-F24D2E8AE58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4D62941F-AA7A-4537-B0A8-F62B313680AD}"/>
                </a:ext>
              </a:extLst>
            </p:cNvPr>
            <p:cNvSpPr txBox="1"/>
            <p:nvPr/>
          </p:nvSpPr>
          <p:spPr>
            <a:xfrm>
              <a:off x="542923" y="1786285"/>
              <a:ext cx="8058153" cy="580831"/>
            </a:xfrm>
            <a:prstGeom prst="rect">
              <a:avLst/>
            </a:prstGeom>
            <a:grpFill/>
          </p:spPr>
          <p:txBody>
            <a:bodyPr wrap="square" rtlCol="0">
              <a:spAutoFit/>
            </a:bodyPr>
            <a:lstStyle/>
            <a:p>
              <a:pPr algn="ctr"/>
              <a:r>
                <a:rPr lang="en-US" sz="2000" dirty="0">
                  <a:solidFill>
                    <a:schemeClr val="bg1"/>
                  </a:solidFill>
                </a:rPr>
                <a:t>Sellers of labor can provide information to employers through the following:</a:t>
              </a:r>
            </a:p>
          </p:txBody>
        </p:sp>
      </p:grpSp>
    </p:spTree>
    <p:extLst>
      <p:ext uri="{BB962C8B-B14F-4D97-AF65-F5344CB8AC3E}">
        <p14:creationId xmlns:p14="http://schemas.microsoft.com/office/powerpoint/2010/main" val="21172487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D89A161-6A9A-4E1C-AA43-E49524458645}"/>
              </a:ext>
            </a:extLst>
          </p:cNvPr>
          <p:cNvSpPr/>
          <p:nvPr/>
        </p:nvSpPr>
        <p:spPr>
          <a:xfrm>
            <a:off x="1524001" y="1885660"/>
            <a:ext cx="9144001" cy="173736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Suppose you are looking for your first job after you graduate from college. How will imperfect information affect your job search?</a:t>
            </a:r>
            <a:endParaRPr lang="en-US" i="1" dirty="0"/>
          </a:p>
        </p:txBody>
      </p:sp>
      <p:sp>
        <p:nvSpPr>
          <p:cNvPr id="26" name="TextBox 25"/>
          <p:cNvSpPr txBox="1"/>
          <p:nvPr/>
        </p:nvSpPr>
        <p:spPr>
          <a:xfrm>
            <a:off x="1524001" y="288568"/>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6484904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D89A161-6A9A-4E1C-AA43-E49524458645}"/>
              </a:ext>
            </a:extLst>
          </p:cNvPr>
          <p:cNvSpPr/>
          <p:nvPr/>
        </p:nvSpPr>
        <p:spPr>
          <a:xfrm>
            <a:off x="1523999" y="1433251"/>
            <a:ext cx="9144001" cy="338328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Suppose you are looking for your first job after you graduate from college. How will imperfect information affect your job search?</a:t>
            </a:r>
          </a:p>
          <a:p>
            <a:pPr algn="ctr"/>
            <a:endParaRPr lang="en-US" sz="2400" i="1" dirty="0"/>
          </a:p>
          <a:p>
            <a:pPr algn="ctr"/>
            <a:r>
              <a:rPr lang="en-US" sz="2000" i="1" dirty="0"/>
              <a:t>Potential employers will have imperfect information about your being suitable for the job. To convey information, you provide potential employers a résumé detailing your education and work experience. In some cases, employers may require your transcript. The references from teachers and previous employers help potential employers evaluate your qualifications for the job and likelihood of your being a good employee.</a:t>
            </a:r>
          </a:p>
        </p:txBody>
      </p:sp>
      <p:sp>
        <p:nvSpPr>
          <p:cNvPr id="26" name="TextBox 25"/>
          <p:cNvSpPr txBox="1"/>
          <p:nvPr/>
        </p:nvSpPr>
        <p:spPr>
          <a:xfrm>
            <a:off x="1524001" y="288568"/>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794501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Occupational Licenses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F6DE606E-DF2F-4A54-AEDF-CED87CBE66E2}"/>
              </a:ext>
            </a:extLst>
          </p:cNvPr>
          <p:cNvGrpSpPr/>
          <p:nvPr/>
        </p:nvGrpSpPr>
        <p:grpSpPr>
          <a:xfrm>
            <a:off x="2135749" y="1620241"/>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57CBBAED-DF64-42EF-BBA8-90C354EA846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9" name="TextBox 8">
              <a:extLst>
                <a:ext uri="{FF2B5EF4-FFF2-40B4-BE49-F238E27FC236}">
                  <a16:creationId xmlns:a16="http://schemas.microsoft.com/office/drawing/2014/main" id="{02A8EE46-8B15-4180-8A5E-05A5BEE1E671}"/>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labor market also uses </a:t>
              </a:r>
              <a:r>
                <a:rPr lang="en-US" sz="2000" b="1" dirty="0">
                  <a:solidFill>
                    <a:schemeClr val="bg1"/>
                  </a:solidFill>
                </a:rPr>
                <a:t>occupational licenses </a:t>
              </a:r>
              <a:r>
                <a:rPr lang="en-US" sz="2000" dirty="0">
                  <a:solidFill>
                    <a:schemeClr val="bg1"/>
                  </a:solidFill>
                </a:rPr>
                <a:t>to establish quality in the market.</a:t>
              </a:r>
            </a:p>
          </p:txBody>
        </p:sp>
      </p:grpSp>
      <p:grpSp>
        <p:nvGrpSpPr>
          <p:cNvPr id="10" name="Group 9">
            <a:extLst>
              <a:ext uri="{FF2B5EF4-FFF2-40B4-BE49-F238E27FC236}">
                <a16:creationId xmlns:a16="http://schemas.microsoft.com/office/drawing/2014/main" id="{AE39C42A-BDF0-4960-A88B-F24885E3265F}"/>
              </a:ext>
            </a:extLst>
          </p:cNvPr>
          <p:cNvGrpSpPr/>
          <p:nvPr/>
        </p:nvGrpSpPr>
        <p:grpSpPr>
          <a:xfrm>
            <a:off x="2135749" y="2525854"/>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B6619F20-5B9A-49F1-AFFA-156C6BDA621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2" name="TextBox 11">
              <a:extLst>
                <a:ext uri="{FF2B5EF4-FFF2-40B4-BE49-F238E27FC236}">
                  <a16:creationId xmlns:a16="http://schemas.microsoft.com/office/drawing/2014/main" id="{4591BEC0-E39C-49DC-815E-EC70DA309CE5}"/>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Occupational licenses show that a worker has completed a certain type of education or passed a certain test.</a:t>
              </a:r>
            </a:p>
          </p:txBody>
        </p:sp>
      </p:grpSp>
      <p:grpSp>
        <p:nvGrpSpPr>
          <p:cNvPr id="13" name="Group 12">
            <a:extLst>
              <a:ext uri="{FF2B5EF4-FFF2-40B4-BE49-F238E27FC236}">
                <a16:creationId xmlns:a16="http://schemas.microsoft.com/office/drawing/2014/main" id="{65DF1B3C-11A2-4FB4-A444-3DDDFE33D4EC}"/>
              </a:ext>
            </a:extLst>
          </p:cNvPr>
          <p:cNvGrpSpPr/>
          <p:nvPr/>
        </p:nvGrpSpPr>
        <p:grpSpPr>
          <a:xfrm>
            <a:off x="2135749" y="3420572"/>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EFFC6F8F-63C7-4331-B083-C8FCA596866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4A073B35-7475-40BF-8EBB-3482EF704180}"/>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Some of the professionals who must hold a license are doctors, teachers, nurses, engineers, accountants, and lawyers.</a:t>
              </a:r>
            </a:p>
          </p:txBody>
        </p:sp>
      </p:grpSp>
      <p:grpSp>
        <p:nvGrpSpPr>
          <p:cNvPr id="16" name="Group 15">
            <a:extLst>
              <a:ext uri="{FF2B5EF4-FFF2-40B4-BE49-F238E27FC236}">
                <a16:creationId xmlns:a16="http://schemas.microsoft.com/office/drawing/2014/main" id="{C8B9D107-D9B7-4C1A-9283-DEB4F5588025}"/>
              </a:ext>
            </a:extLst>
          </p:cNvPr>
          <p:cNvGrpSpPr/>
          <p:nvPr/>
        </p:nvGrpSpPr>
        <p:grpSpPr>
          <a:xfrm>
            <a:off x="2135749" y="431529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5399A940-10E3-4E77-A76A-19C0B138A72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FEC035D4-84E0-4EC7-9BAC-BDE011659DAB}"/>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Occupational licenses have their downside as well, as they represent a barrier to entry to certain industries.</a:t>
              </a:r>
            </a:p>
          </p:txBody>
        </p:sp>
      </p:grpSp>
    </p:spTree>
    <p:extLst>
      <p:ext uri="{BB962C8B-B14F-4D97-AF65-F5344CB8AC3E}">
        <p14:creationId xmlns:p14="http://schemas.microsoft.com/office/powerpoint/2010/main" val="401239548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Financial Markets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Rectangle 4">
            <a:extLst>
              <a:ext uri="{FF2B5EF4-FFF2-40B4-BE49-F238E27FC236}">
                <a16:creationId xmlns:a16="http://schemas.microsoft.com/office/drawing/2014/main" id="{1D9BA509-4325-4F2D-96F0-A1E50381A5EC}"/>
              </a:ext>
            </a:extLst>
          </p:cNvPr>
          <p:cNvSpPr/>
          <p:nvPr/>
        </p:nvSpPr>
        <p:spPr>
          <a:xfrm>
            <a:off x="2066923" y="1849761"/>
            <a:ext cx="8058154" cy="1482424"/>
          </a:xfrm>
          <a:prstGeom prst="rect">
            <a:avLst/>
          </a:prstGeom>
          <a:solidFill>
            <a:srgbClr val="F3ED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10" name="Group 9">
            <a:extLst>
              <a:ext uri="{FF2B5EF4-FFF2-40B4-BE49-F238E27FC236}">
                <a16:creationId xmlns:a16="http://schemas.microsoft.com/office/drawing/2014/main" id="{A5694813-4A05-4CBB-96EE-3B3A00A52007}"/>
              </a:ext>
            </a:extLst>
          </p:cNvPr>
          <p:cNvGrpSpPr/>
          <p:nvPr/>
        </p:nvGrpSpPr>
        <p:grpSpPr>
          <a:xfrm>
            <a:off x="2135749" y="1620241"/>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556F7CE6-616D-49FF-9C6F-70094A58801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2" name="TextBox 11">
              <a:extLst>
                <a:ext uri="{FF2B5EF4-FFF2-40B4-BE49-F238E27FC236}">
                  <a16:creationId xmlns:a16="http://schemas.microsoft.com/office/drawing/2014/main" id="{D4742D1E-C80B-4DA2-BCE6-77492F8BA103}"/>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financial capital market, before a bank makes a loan, it requires a prospective borrower to fill out forms regarding sources of income.</a:t>
              </a:r>
            </a:p>
          </p:txBody>
        </p:sp>
      </p:grpSp>
      <p:grpSp>
        <p:nvGrpSpPr>
          <p:cNvPr id="13" name="Group 12">
            <a:extLst>
              <a:ext uri="{FF2B5EF4-FFF2-40B4-BE49-F238E27FC236}">
                <a16:creationId xmlns:a16="http://schemas.microsoft.com/office/drawing/2014/main" id="{58DAC36E-F984-4439-A202-6F8FC7A5DEE7}"/>
              </a:ext>
            </a:extLst>
          </p:cNvPr>
          <p:cNvGrpSpPr/>
          <p:nvPr/>
        </p:nvGrpSpPr>
        <p:grpSpPr>
          <a:xfrm>
            <a:off x="2135749" y="2525854"/>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79A50416-BA87-4D3E-933D-B28D4E0CB90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FA6B5557-0E4B-479B-8EF9-53E203AA1199}"/>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addition, the bank conducts a credit check on the individual's past borrowing.</a:t>
              </a:r>
            </a:p>
          </p:txBody>
        </p:sp>
      </p:grpSp>
      <p:grpSp>
        <p:nvGrpSpPr>
          <p:cNvPr id="16" name="Group 15">
            <a:extLst>
              <a:ext uri="{FF2B5EF4-FFF2-40B4-BE49-F238E27FC236}">
                <a16:creationId xmlns:a16="http://schemas.microsoft.com/office/drawing/2014/main" id="{AE341CA8-D8D9-48AC-807C-11AD51C4319D}"/>
              </a:ext>
            </a:extLst>
          </p:cNvPr>
          <p:cNvGrpSpPr/>
          <p:nvPr/>
        </p:nvGrpSpPr>
        <p:grpSpPr>
          <a:xfrm>
            <a:off x="2135749" y="3420572"/>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8C2FDD76-19DC-4E78-B916-682628724C7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C5AE9B0D-AC71-41BA-B696-E4EC0525C5A7}"/>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a:t>
              </a:r>
              <a:r>
                <a:rPr lang="en-US" sz="2000" b="1" dirty="0">
                  <a:solidFill>
                    <a:schemeClr val="bg1"/>
                  </a:solidFill>
                </a:rPr>
                <a:t>cosigner </a:t>
              </a:r>
              <a:r>
                <a:rPr lang="en-US" sz="2000" dirty="0">
                  <a:solidFill>
                    <a:schemeClr val="bg1"/>
                  </a:solidFill>
                </a:rPr>
                <a:t>is another person or firm who legally pledges to repay some or all of the money if the original borrower does not do so. </a:t>
              </a:r>
            </a:p>
          </p:txBody>
        </p:sp>
      </p:grpSp>
      <p:grpSp>
        <p:nvGrpSpPr>
          <p:cNvPr id="19" name="Group 18">
            <a:extLst>
              <a:ext uri="{FF2B5EF4-FFF2-40B4-BE49-F238E27FC236}">
                <a16:creationId xmlns:a16="http://schemas.microsoft.com/office/drawing/2014/main" id="{32989735-635E-4562-8737-495CBD59837B}"/>
              </a:ext>
            </a:extLst>
          </p:cNvPr>
          <p:cNvGrpSpPr/>
          <p:nvPr/>
        </p:nvGrpSpPr>
        <p:grpSpPr>
          <a:xfrm>
            <a:off x="2135749" y="4315290"/>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F2E73DBA-CDD7-4FD9-85E5-56A7C45A6C0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1" name="TextBox 20">
              <a:extLst>
                <a:ext uri="{FF2B5EF4-FFF2-40B4-BE49-F238E27FC236}">
                  <a16:creationId xmlns:a16="http://schemas.microsoft.com/office/drawing/2014/main" id="{F8377634-75BA-4911-BF7F-8F86BA6C18EB}"/>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Collateral</a:t>
              </a:r>
              <a:r>
                <a:rPr lang="en-US" sz="2000" dirty="0">
                  <a:solidFill>
                    <a:schemeClr val="bg1"/>
                  </a:solidFill>
                </a:rPr>
                <a:t> is property or equipment that the bank would have a right to seize and sell if the borrower does not repay the loan.</a:t>
              </a:r>
            </a:p>
          </p:txBody>
        </p:sp>
      </p:grpSp>
    </p:spTree>
    <p:extLst>
      <p:ext uri="{BB962C8B-B14F-4D97-AF65-F5344CB8AC3E}">
        <p14:creationId xmlns:p14="http://schemas.microsoft.com/office/powerpoint/2010/main" val="132064222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433251"/>
            <a:ext cx="9273061" cy="4708981"/>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Many make economic transactions in a situation of imperfect information, where the buyer, seller, or both are less than 100% certain about the qualities of what they are buying or selling.</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In goods markets, buyers facing imperfect information about products may depend upon money-back guarantees, warranties, service contracts, and reputation. </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In labor markets, employers facing imperfect information about potential employees may turn to résumés, recommendations, occupational licenses for certain jobs, and employment for trial periods.</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In capital markets, lenders facing imperfect information about borrowers may require detailed loan applications and credit checks, cosigners, and collateral.</a:t>
            </a:r>
          </a:p>
          <a:p>
            <a:endParaRPr lang="en-US" sz="2000" dirty="0">
              <a:solidFill>
                <a:schemeClr val="bg1"/>
              </a:solidFill>
            </a:endParaRPr>
          </a:p>
        </p:txBody>
      </p:sp>
    </p:spTree>
    <p:extLst>
      <p:ext uri="{BB962C8B-B14F-4D97-AF65-F5344CB8AC3E}">
        <p14:creationId xmlns:p14="http://schemas.microsoft.com/office/powerpoint/2010/main" val="17449790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965959" y="2214037"/>
            <a:ext cx="8142849" cy="1754326"/>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Insurance and Imperfect Information</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6657678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Insurance and Imperfect Information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635484E1-69B7-45C0-93D1-3E34A99FCB56}"/>
              </a:ext>
            </a:extLst>
          </p:cNvPr>
          <p:cNvGrpSpPr/>
          <p:nvPr/>
        </p:nvGrpSpPr>
        <p:grpSpPr>
          <a:xfrm>
            <a:off x="1881188" y="5549458"/>
            <a:ext cx="8429625" cy="831453"/>
            <a:chOff x="542921" y="1664820"/>
            <a:chExt cx="8492547" cy="1745547"/>
          </a:xfrm>
          <a:solidFill>
            <a:srgbClr val="627981"/>
          </a:solidFill>
        </p:grpSpPr>
        <p:sp>
          <p:nvSpPr>
            <p:cNvPr id="18" name="Rectangle 17">
              <a:extLst>
                <a:ext uri="{FF2B5EF4-FFF2-40B4-BE49-F238E27FC236}">
                  <a16:creationId xmlns:a16="http://schemas.microsoft.com/office/drawing/2014/main" id="{BE287EA0-C514-4801-82FD-5FBC9C140EEE}"/>
                </a:ext>
              </a:extLst>
            </p:cNvPr>
            <p:cNvSpPr/>
            <p:nvPr/>
          </p:nvSpPr>
          <p:spPr>
            <a:xfrm>
              <a:off x="542921" y="1664820"/>
              <a:ext cx="8492547" cy="174554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9" name="TextBox 18">
              <a:extLst>
                <a:ext uri="{FF2B5EF4-FFF2-40B4-BE49-F238E27FC236}">
                  <a16:creationId xmlns:a16="http://schemas.microsoft.com/office/drawing/2014/main" id="{3BA1613B-4FD4-4AE6-8FFB-1A1AD1551B09}"/>
                </a:ext>
              </a:extLst>
            </p:cNvPr>
            <p:cNvSpPr txBox="1"/>
            <p:nvPr/>
          </p:nvSpPr>
          <p:spPr>
            <a:xfrm>
              <a:off x="760117" y="1733809"/>
              <a:ext cx="8058152" cy="595786"/>
            </a:xfrm>
            <a:prstGeom prst="rect">
              <a:avLst/>
            </a:prstGeom>
            <a:grpFill/>
          </p:spPr>
          <p:txBody>
            <a:bodyPr wrap="square" rtlCol="0">
              <a:spAutoFit/>
            </a:bodyPr>
            <a:lstStyle/>
            <a:p>
              <a:pPr algn="ctr"/>
              <a:r>
                <a:rPr lang="en-US" sz="2100" dirty="0">
                  <a:solidFill>
                    <a:schemeClr val="bg1"/>
                  </a:solidFill>
                </a:rPr>
                <a:t>Insurance provides an individual or business with protection from the economic effects of an unexpected event.</a:t>
              </a:r>
              <a:endParaRPr lang="en-US" sz="2100" b="1" dirty="0">
                <a:solidFill>
                  <a:schemeClr val="bg1"/>
                </a:solidFill>
              </a:endParaRPr>
            </a:p>
          </p:txBody>
        </p:sp>
      </p:grpSp>
      <p:pic>
        <p:nvPicPr>
          <p:cNvPr id="2" name="Picture 2" descr="A photograph of a wrecking ball shattering a glass bubble that a man stands inside">
            <a:extLst>
              <a:ext uri="{FF2B5EF4-FFF2-40B4-BE49-F238E27FC236}">
                <a16:creationId xmlns:a16="http://schemas.microsoft.com/office/drawing/2014/main" id="{20A5D5C3-5D21-43E6-A8AC-89645CD58D8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70281" y="1564568"/>
            <a:ext cx="4251437" cy="37288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9099697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Introduction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3" name="Group 22">
            <a:extLst>
              <a:ext uri="{FF2B5EF4-FFF2-40B4-BE49-F238E27FC236}">
                <a16:creationId xmlns:a16="http://schemas.microsoft.com/office/drawing/2014/main" id="{7E21315B-6D2D-4EE1-9760-7F915CBFEAC6}"/>
              </a:ext>
            </a:extLst>
          </p:cNvPr>
          <p:cNvGrpSpPr/>
          <p:nvPr/>
        </p:nvGrpSpPr>
        <p:grpSpPr>
          <a:xfrm>
            <a:off x="2135749" y="1620241"/>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13F25C81-A77C-4DB1-A883-5C9679B2EF9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5" name="TextBox 24">
              <a:extLst>
                <a:ext uri="{FF2B5EF4-FFF2-40B4-BE49-F238E27FC236}">
                  <a16:creationId xmlns:a16="http://schemas.microsoft.com/office/drawing/2014/main" id="{7A308283-BC26-4854-A365-BBF3C1F75BD1}"/>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Insurance</a:t>
              </a:r>
              <a:r>
                <a:rPr lang="en-US" sz="2000" dirty="0">
                  <a:solidFill>
                    <a:schemeClr val="bg1"/>
                  </a:solidFill>
                </a:rPr>
                <a:t> is a method that households and firms use to prevent any single event from having a significant detrimental financial effect.</a:t>
              </a:r>
            </a:p>
          </p:txBody>
        </p:sp>
      </p:grpSp>
      <p:grpSp>
        <p:nvGrpSpPr>
          <p:cNvPr id="27" name="Group 26">
            <a:extLst>
              <a:ext uri="{FF2B5EF4-FFF2-40B4-BE49-F238E27FC236}">
                <a16:creationId xmlns:a16="http://schemas.microsoft.com/office/drawing/2014/main" id="{8959AFAA-14C9-4F0B-A182-F11AEFB577A5}"/>
              </a:ext>
            </a:extLst>
          </p:cNvPr>
          <p:cNvGrpSpPr/>
          <p:nvPr/>
        </p:nvGrpSpPr>
        <p:grpSpPr>
          <a:xfrm>
            <a:off x="2135749" y="2525854"/>
            <a:ext cx="8058154" cy="806935"/>
            <a:chOff x="542923" y="1736761"/>
            <a:chExt cx="8058154" cy="806935"/>
          </a:xfrm>
          <a:solidFill>
            <a:srgbClr val="627981"/>
          </a:solidFill>
        </p:grpSpPr>
        <p:sp>
          <p:nvSpPr>
            <p:cNvPr id="28" name="Rectangle 27">
              <a:extLst>
                <a:ext uri="{FF2B5EF4-FFF2-40B4-BE49-F238E27FC236}">
                  <a16:creationId xmlns:a16="http://schemas.microsoft.com/office/drawing/2014/main" id="{A7261A3A-3182-4FE2-A9B2-4D80F67D2A0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9" name="TextBox 28">
              <a:extLst>
                <a:ext uri="{FF2B5EF4-FFF2-40B4-BE49-F238E27FC236}">
                  <a16:creationId xmlns:a16="http://schemas.microsoft.com/office/drawing/2014/main" id="{247C4F71-2AB4-42AB-80B8-44C0D15953EB}"/>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Generally, households or firms with insurance make regular payments, called </a:t>
              </a:r>
              <a:r>
                <a:rPr lang="en-US" sz="2000" b="1" dirty="0">
                  <a:solidFill>
                    <a:schemeClr val="bg1"/>
                  </a:solidFill>
                </a:rPr>
                <a:t>premiums</a:t>
              </a:r>
              <a:r>
                <a:rPr lang="en-US" sz="2000" dirty="0">
                  <a:solidFill>
                    <a:schemeClr val="bg1"/>
                  </a:solidFill>
                </a:rPr>
                <a:t>.</a:t>
              </a:r>
            </a:p>
          </p:txBody>
        </p:sp>
      </p:grpSp>
      <p:grpSp>
        <p:nvGrpSpPr>
          <p:cNvPr id="33" name="Group 32">
            <a:extLst>
              <a:ext uri="{FF2B5EF4-FFF2-40B4-BE49-F238E27FC236}">
                <a16:creationId xmlns:a16="http://schemas.microsoft.com/office/drawing/2014/main" id="{C8B5812A-800C-431A-8F71-E67E8CD9E32D}"/>
              </a:ext>
            </a:extLst>
          </p:cNvPr>
          <p:cNvGrpSpPr/>
          <p:nvPr/>
        </p:nvGrpSpPr>
        <p:grpSpPr>
          <a:xfrm>
            <a:off x="2135749" y="3421117"/>
            <a:ext cx="8058154" cy="806935"/>
            <a:chOff x="542923" y="1736761"/>
            <a:chExt cx="8058154" cy="806935"/>
          </a:xfrm>
          <a:solidFill>
            <a:srgbClr val="627981"/>
          </a:solidFill>
        </p:grpSpPr>
        <p:sp>
          <p:nvSpPr>
            <p:cNvPr id="34" name="Rectangle 33">
              <a:extLst>
                <a:ext uri="{FF2B5EF4-FFF2-40B4-BE49-F238E27FC236}">
                  <a16:creationId xmlns:a16="http://schemas.microsoft.com/office/drawing/2014/main" id="{A9853D6F-C626-497D-BD87-AE6D1290FC8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35" name="TextBox 34">
              <a:extLst>
                <a:ext uri="{FF2B5EF4-FFF2-40B4-BE49-F238E27FC236}">
                  <a16:creationId xmlns:a16="http://schemas.microsoft.com/office/drawing/2014/main" id="{5E66875C-5C36-4208-A7D3-FE7AF5287E18}"/>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insurance company prices these premiums based on the probability of certain events occurring among a pool of people.</a:t>
              </a:r>
            </a:p>
          </p:txBody>
        </p:sp>
      </p:grpSp>
      <p:grpSp>
        <p:nvGrpSpPr>
          <p:cNvPr id="36" name="Group 35">
            <a:extLst>
              <a:ext uri="{FF2B5EF4-FFF2-40B4-BE49-F238E27FC236}">
                <a16:creationId xmlns:a16="http://schemas.microsoft.com/office/drawing/2014/main" id="{C4F94AFF-EE1B-4D69-8137-19FB6113633A}"/>
              </a:ext>
            </a:extLst>
          </p:cNvPr>
          <p:cNvGrpSpPr/>
          <p:nvPr/>
        </p:nvGrpSpPr>
        <p:grpSpPr>
          <a:xfrm>
            <a:off x="2135749" y="4316380"/>
            <a:ext cx="8058154" cy="806935"/>
            <a:chOff x="542923" y="1736761"/>
            <a:chExt cx="8058154" cy="806935"/>
          </a:xfrm>
          <a:solidFill>
            <a:srgbClr val="627981"/>
          </a:solidFill>
        </p:grpSpPr>
        <p:sp>
          <p:nvSpPr>
            <p:cNvPr id="37" name="Rectangle 36">
              <a:extLst>
                <a:ext uri="{FF2B5EF4-FFF2-40B4-BE49-F238E27FC236}">
                  <a16:creationId xmlns:a16="http://schemas.microsoft.com/office/drawing/2014/main" id="{715AE911-F90D-4CFC-A98F-F28C498F834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38" name="TextBox 37">
              <a:extLst>
                <a:ext uri="{FF2B5EF4-FFF2-40B4-BE49-F238E27FC236}">
                  <a16:creationId xmlns:a16="http://schemas.microsoft.com/office/drawing/2014/main" id="{ABFCD9A7-76D4-417F-82FD-2F8157F3C47F}"/>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Members of the group who then suffer a specified bad experience receive payments from this pool of money.</a:t>
              </a:r>
            </a:p>
          </p:txBody>
        </p:sp>
      </p:grpSp>
    </p:spTree>
    <p:extLst>
      <p:ext uri="{BB962C8B-B14F-4D97-AF65-F5344CB8AC3E}">
        <p14:creationId xmlns:p14="http://schemas.microsoft.com/office/powerpoint/2010/main" val="40149432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Introduction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635484E1-69B7-45C0-93D1-3E34A99FCB56}"/>
              </a:ext>
            </a:extLst>
          </p:cNvPr>
          <p:cNvGrpSpPr/>
          <p:nvPr/>
        </p:nvGrpSpPr>
        <p:grpSpPr>
          <a:xfrm>
            <a:off x="1881188" y="5080012"/>
            <a:ext cx="8429625" cy="1280160"/>
            <a:chOff x="542921" y="1664820"/>
            <a:chExt cx="8492547" cy="1608990"/>
          </a:xfrm>
          <a:solidFill>
            <a:srgbClr val="627981"/>
          </a:solidFill>
        </p:grpSpPr>
        <p:sp>
          <p:nvSpPr>
            <p:cNvPr id="18" name="Rectangle 17">
              <a:extLst>
                <a:ext uri="{FF2B5EF4-FFF2-40B4-BE49-F238E27FC236}">
                  <a16:creationId xmlns:a16="http://schemas.microsoft.com/office/drawing/2014/main" id="{BE287EA0-C514-4801-82FD-5FBC9C140EEE}"/>
                </a:ext>
              </a:extLst>
            </p:cNvPr>
            <p:cNvSpPr/>
            <p:nvPr/>
          </p:nvSpPr>
          <p:spPr>
            <a:xfrm>
              <a:off x="542921" y="1664820"/>
              <a:ext cx="8492547" cy="160899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9" name="TextBox 18">
              <a:extLst>
                <a:ext uri="{FF2B5EF4-FFF2-40B4-BE49-F238E27FC236}">
                  <a16:creationId xmlns:a16="http://schemas.microsoft.com/office/drawing/2014/main" id="{3BA1613B-4FD4-4AE6-8FFB-1A1AD1551B09}"/>
                </a:ext>
              </a:extLst>
            </p:cNvPr>
            <p:cNvSpPr txBox="1"/>
            <p:nvPr/>
          </p:nvSpPr>
          <p:spPr>
            <a:xfrm>
              <a:off x="760117" y="1811591"/>
              <a:ext cx="8058152" cy="1334577"/>
            </a:xfrm>
            <a:prstGeom prst="rect">
              <a:avLst/>
            </a:prstGeom>
            <a:grpFill/>
          </p:spPr>
          <p:txBody>
            <a:bodyPr wrap="square" rtlCol="0">
              <a:spAutoFit/>
            </a:bodyPr>
            <a:lstStyle/>
            <a:p>
              <a:pPr algn="ctr"/>
              <a:r>
                <a:rPr lang="en-US" sz="2100" dirty="0">
                  <a:solidFill>
                    <a:schemeClr val="bg1"/>
                  </a:solidFill>
                </a:rPr>
                <a:t>The Patient Protection and Affordable Care Act, more popularly known as Obamacare, has become a controversial topic—one that relates strongly to the topic of this chapter.</a:t>
              </a:r>
            </a:p>
          </p:txBody>
        </p:sp>
      </p:grpSp>
      <p:pic>
        <p:nvPicPr>
          <p:cNvPr id="1026" name="Picture 2" descr="A photograph of President Barack Obama">
            <a:extLst>
              <a:ext uri="{FF2B5EF4-FFF2-40B4-BE49-F238E27FC236}">
                <a16:creationId xmlns:a16="http://schemas.microsoft.com/office/drawing/2014/main" id="{44AA9C30-CAD9-4309-A598-D6E0F1326E1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8499" y="1489710"/>
            <a:ext cx="5715000" cy="3238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657696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Imperfect Information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82412176-9C76-4770-80B0-DB5CBFA8886A}"/>
              </a:ext>
            </a:extLst>
          </p:cNvPr>
          <p:cNvGrpSpPr/>
          <p:nvPr/>
        </p:nvGrpSpPr>
        <p:grpSpPr>
          <a:xfrm>
            <a:off x="2066923" y="1455180"/>
            <a:ext cx="8058154" cy="3268886"/>
            <a:chOff x="542923" y="1483569"/>
            <a:chExt cx="8058154" cy="1426319"/>
          </a:xfrm>
          <a:solidFill>
            <a:srgbClr val="627981"/>
          </a:solidFill>
        </p:grpSpPr>
        <p:sp>
          <p:nvSpPr>
            <p:cNvPr id="8" name="Rectangle 7">
              <a:extLst>
                <a:ext uri="{FF2B5EF4-FFF2-40B4-BE49-F238E27FC236}">
                  <a16:creationId xmlns:a16="http://schemas.microsoft.com/office/drawing/2014/main" id="{7657DC78-D613-4C17-A242-4D3AD47B7DA6}"/>
                </a:ext>
              </a:extLst>
            </p:cNvPr>
            <p:cNvSpPr/>
            <p:nvPr/>
          </p:nvSpPr>
          <p:spPr>
            <a:xfrm>
              <a:off x="542923" y="1483569"/>
              <a:ext cx="8058154" cy="14263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4218F210-6F43-4F63-B370-21996F79C7E6}"/>
                </a:ext>
              </a:extLst>
            </p:cNvPr>
            <p:cNvSpPr txBox="1"/>
            <p:nvPr/>
          </p:nvSpPr>
          <p:spPr>
            <a:xfrm>
              <a:off x="793506" y="1612555"/>
              <a:ext cx="7807571" cy="1168347"/>
            </a:xfrm>
            <a:prstGeom prst="rect">
              <a:avLst/>
            </a:prstGeom>
            <a:grpFill/>
          </p:spPr>
          <p:txBody>
            <a:bodyPr wrap="square" rtlCol="0" anchor="ctr">
              <a:spAutoFit/>
            </a:bodyPr>
            <a:lstStyle/>
            <a:p>
              <a:r>
                <a:rPr lang="en-US" sz="2400" dirty="0">
                  <a:solidFill>
                    <a:schemeClr val="bg1"/>
                  </a:solidFill>
                </a:rPr>
                <a:t>All insurance involves imperfect information.</a:t>
              </a:r>
            </a:p>
            <a:p>
              <a:endParaRPr lang="en-US" sz="2400" dirty="0">
                <a:solidFill>
                  <a:schemeClr val="bg1"/>
                </a:solidFill>
              </a:endParaRPr>
            </a:p>
            <a:p>
              <a:pPr marL="457200" indent="-457200">
                <a:buFont typeface="Arial" panose="020B0604020202020204" pitchFamily="34" charset="0"/>
                <a:buChar char="•"/>
              </a:pPr>
              <a:r>
                <a:rPr lang="en-US" sz="2400" dirty="0">
                  <a:solidFill>
                    <a:schemeClr val="bg1"/>
                  </a:solidFill>
                </a:rPr>
                <a:t>We cannot predict future events with certainty.</a:t>
              </a:r>
            </a:p>
            <a:p>
              <a:pPr marL="457200" indent="-457200">
                <a:buFont typeface="Arial" panose="020B0604020202020204" pitchFamily="34" charset="0"/>
                <a:buChar char="•"/>
              </a:pPr>
              <a:endParaRPr lang="en-US" sz="2400" dirty="0">
                <a:solidFill>
                  <a:schemeClr val="bg1"/>
                </a:solidFill>
              </a:endParaRPr>
            </a:p>
            <a:p>
              <a:pPr marL="457200" indent="-457200">
                <a:buFont typeface="Arial" panose="020B0604020202020204" pitchFamily="34" charset="0"/>
                <a:buChar char="•"/>
              </a:pPr>
              <a:r>
                <a:rPr lang="en-US" sz="2400" dirty="0">
                  <a:solidFill>
                    <a:schemeClr val="bg1"/>
                  </a:solidFill>
                </a:rPr>
                <a:t>Adverse events occur due to a combination of people’s characteristics and choices, which make the risks higher or lower, and the good or bad luck of circumstances.</a:t>
              </a:r>
            </a:p>
          </p:txBody>
        </p:sp>
      </p:grpSp>
    </p:spTree>
    <p:extLst>
      <p:ext uri="{BB962C8B-B14F-4D97-AF65-F5344CB8AC3E}">
        <p14:creationId xmlns:p14="http://schemas.microsoft.com/office/powerpoint/2010/main" val="310885878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A3A76D06-BE43-459F-BC73-50FEE5DF1354}"/>
              </a:ext>
            </a:extLst>
          </p:cNvPr>
          <p:cNvSpPr txBox="1"/>
          <p:nvPr/>
        </p:nvSpPr>
        <p:spPr>
          <a:xfrm>
            <a:off x="5462600" y="1697775"/>
            <a:ext cx="1857880" cy="914399"/>
          </a:xfrm>
          <a:prstGeom prst="rect">
            <a:avLst/>
          </a:prstGeom>
          <a:solidFill>
            <a:srgbClr val="627981"/>
          </a:solidFill>
        </p:spPr>
        <p:txBody>
          <a:bodyPr wrap="square" rtlCol="0" anchor="t" anchorCtr="0">
            <a:noAutofit/>
          </a:bodyPr>
          <a:lstStyle/>
          <a:p>
            <a:pPr algn="ctr"/>
            <a:r>
              <a:rPr lang="en-US" sz="2000" dirty="0">
                <a:solidFill>
                  <a:schemeClr val="bg1"/>
                </a:solidFill>
              </a:rPr>
              <a:t>10 drivers: major accidents</a:t>
            </a:r>
          </a:p>
        </p:txBody>
      </p:sp>
      <p:sp>
        <p:nvSpPr>
          <p:cNvPr id="14" name="TextBox 13">
            <a:extLst>
              <a:ext uri="{FF2B5EF4-FFF2-40B4-BE49-F238E27FC236}">
                <a16:creationId xmlns:a16="http://schemas.microsoft.com/office/drawing/2014/main" id="{D1F1C3CE-2430-4A2D-8EEA-12A905792DBE}"/>
              </a:ext>
            </a:extLst>
          </p:cNvPr>
          <p:cNvSpPr txBox="1"/>
          <p:nvPr/>
        </p:nvSpPr>
        <p:spPr>
          <a:xfrm>
            <a:off x="3894209" y="3244065"/>
            <a:ext cx="1710358" cy="1268918"/>
          </a:xfrm>
          <a:prstGeom prst="rect">
            <a:avLst/>
          </a:prstGeom>
          <a:solidFill>
            <a:srgbClr val="627981"/>
          </a:solidFill>
        </p:spPr>
        <p:txBody>
          <a:bodyPr wrap="square" rtlCol="0" anchor="b" anchorCtr="0">
            <a:noAutofit/>
          </a:bodyPr>
          <a:lstStyle/>
          <a:p>
            <a:pPr algn="ctr"/>
            <a:r>
              <a:rPr lang="en-US" sz="2000" dirty="0">
                <a:solidFill>
                  <a:schemeClr val="bg1"/>
                </a:solidFill>
              </a:rPr>
              <a:t>30 drivers: medium-sized accidents</a:t>
            </a:r>
          </a:p>
        </p:txBody>
      </p:sp>
      <p:sp>
        <p:nvSpPr>
          <p:cNvPr id="13" name="TextBox 12">
            <a:extLst>
              <a:ext uri="{FF2B5EF4-FFF2-40B4-BE49-F238E27FC236}">
                <a16:creationId xmlns:a16="http://schemas.microsoft.com/office/drawing/2014/main" id="{988529B4-2E1B-4833-A7D2-9B9004FCD3A6}"/>
              </a:ext>
            </a:extLst>
          </p:cNvPr>
          <p:cNvSpPr txBox="1"/>
          <p:nvPr/>
        </p:nvSpPr>
        <p:spPr>
          <a:xfrm>
            <a:off x="2421566" y="1697775"/>
            <a:ext cx="1371340" cy="914400"/>
          </a:xfrm>
          <a:prstGeom prst="rect">
            <a:avLst/>
          </a:prstGeom>
          <a:solidFill>
            <a:srgbClr val="627981"/>
          </a:solidFill>
        </p:spPr>
        <p:txBody>
          <a:bodyPr wrap="square" rtlCol="0" anchor="t" anchorCtr="0">
            <a:noAutofit/>
          </a:bodyPr>
          <a:lstStyle/>
          <a:p>
            <a:pPr algn="ctr"/>
            <a:r>
              <a:rPr lang="en-US" sz="2000" dirty="0">
                <a:solidFill>
                  <a:schemeClr val="bg1"/>
                </a:solidFill>
              </a:rPr>
              <a:t>60 drivers: small dings</a:t>
            </a:r>
          </a:p>
        </p:txBody>
      </p:sp>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How Insurance Works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Arrow: Right 1">
            <a:extLst>
              <a:ext uri="{FF2B5EF4-FFF2-40B4-BE49-F238E27FC236}">
                <a16:creationId xmlns:a16="http://schemas.microsoft.com/office/drawing/2014/main" id="{FA876824-5C6D-44FE-923F-F39CACED49FF}"/>
              </a:ext>
            </a:extLst>
          </p:cNvPr>
          <p:cNvSpPr/>
          <p:nvPr/>
        </p:nvSpPr>
        <p:spPr>
          <a:xfrm>
            <a:off x="650697" y="2732926"/>
            <a:ext cx="7291226" cy="431474"/>
          </a:xfrm>
          <a:prstGeom prst="rightArrow">
            <a:avLst>
              <a:gd name="adj1" fmla="val 50000"/>
              <a:gd name="adj2" fmla="val 116673"/>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E53EECDE-314B-495A-B73A-7027CB6A6196}"/>
              </a:ext>
            </a:extLst>
          </p:cNvPr>
          <p:cNvSpPr txBox="1"/>
          <p:nvPr/>
        </p:nvSpPr>
        <p:spPr>
          <a:xfrm>
            <a:off x="779414" y="3323731"/>
            <a:ext cx="1371340" cy="688369"/>
          </a:xfrm>
          <a:prstGeom prst="rect">
            <a:avLst/>
          </a:prstGeom>
          <a:solidFill>
            <a:srgbClr val="627981"/>
          </a:solidFill>
        </p:spPr>
        <p:txBody>
          <a:bodyPr wrap="square" rtlCol="0" anchor="b" anchorCtr="0">
            <a:noAutofit/>
          </a:bodyPr>
          <a:lstStyle/>
          <a:p>
            <a:pPr algn="ctr"/>
            <a:r>
              <a:rPr lang="en-US" sz="2000" dirty="0">
                <a:solidFill>
                  <a:schemeClr val="bg1"/>
                </a:solidFill>
              </a:rPr>
              <a:t>100 drivers</a:t>
            </a:r>
          </a:p>
        </p:txBody>
      </p:sp>
      <p:sp>
        <p:nvSpPr>
          <p:cNvPr id="9" name="Oval 8">
            <a:extLst>
              <a:ext uri="{FF2B5EF4-FFF2-40B4-BE49-F238E27FC236}">
                <a16:creationId xmlns:a16="http://schemas.microsoft.com/office/drawing/2014/main" id="{DFEEE058-173F-4D41-9007-FF439D969241}"/>
              </a:ext>
            </a:extLst>
          </p:cNvPr>
          <p:cNvSpPr/>
          <p:nvPr/>
        </p:nvSpPr>
        <p:spPr>
          <a:xfrm>
            <a:off x="1007884" y="2491463"/>
            <a:ext cx="914400" cy="914400"/>
          </a:xfrm>
          <a:prstGeom prst="ellipse">
            <a:avLst/>
          </a:prstGeom>
          <a:solidFill>
            <a:srgbClr val="62798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Oval 9">
            <a:extLst>
              <a:ext uri="{FF2B5EF4-FFF2-40B4-BE49-F238E27FC236}">
                <a16:creationId xmlns:a16="http://schemas.microsoft.com/office/drawing/2014/main" id="{C604B7F2-F25A-475F-AB6B-15B2EC3D931D}"/>
              </a:ext>
            </a:extLst>
          </p:cNvPr>
          <p:cNvSpPr/>
          <p:nvPr/>
        </p:nvSpPr>
        <p:spPr>
          <a:xfrm>
            <a:off x="2650036" y="2491463"/>
            <a:ext cx="914400" cy="914400"/>
          </a:xfrm>
          <a:prstGeom prst="ellipse">
            <a:avLst/>
          </a:prstGeom>
          <a:solidFill>
            <a:srgbClr val="62798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Oval 10">
            <a:extLst>
              <a:ext uri="{FF2B5EF4-FFF2-40B4-BE49-F238E27FC236}">
                <a16:creationId xmlns:a16="http://schemas.microsoft.com/office/drawing/2014/main" id="{ABB8F875-85E7-497F-9843-F1156627F3C8}"/>
              </a:ext>
            </a:extLst>
          </p:cNvPr>
          <p:cNvSpPr/>
          <p:nvPr/>
        </p:nvSpPr>
        <p:spPr>
          <a:xfrm>
            <a:off x="4292188" y="2491463"/>
            <a:ext cx="914400" cy="914400"/>
          </a:xfrm>
          <a:prstGeom prst="ellipse">
            <a:avLst/>
          </a:prstGeom>
          <a:solidFill>
            <a:srgbClr val="62798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Oval 11">
            <a:extLst>
              <a:ext uri="{FF2B5EF4-FFF2-40B4-BE49-F238E27FC236}">
                <a16:creationId xmlns:a16="http://schemas.microsoft.com/office/drawing/2014/main" id="{6CA06C4F-7B6B-4EDA-A9AB-9D3C72DA8C48}"/>
              </a:ext>
            </a:extLst>
          </p:cNvPr>
          <p:cNvSpPr/>
          <p:nvPr/>
        </p:nvSpPr>
        <p:spPr>
          <a:xfrm>
            <a:off x="5934340" y="2491423"/>
            <a:ext cx="914400" cy="914400"/>
          </a:xfrm>
          <a:prstGeom prst="ellipse">
            <a:avLst/>
          </a:prstGeom>
          <a:solidFill>
            <a:srgbClr val="62798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4" name="Rectangle 3">
            <a:extLst>
              <a:ext uri="{FF2B5EF4-FFF2-40B4-BE49-F238E27FC236}">
                <a16:creationId xmlns:a16="http://schemas.microsoft.com/office/drawing/2014/main" id="{4B78B79C-2B44-4B7E-B850-6C2EDAAE2DFD}"/>
              </a:ext>
            </a:extLst>
          </p:cNvPr>
          <p:cNvSpPr/>
          <p:nvPr/>
        </p:nvSpPr>
        <p:spPr>
          <a:xfrm>
            <a:off x="8441205" y="2256125"/>
            <a:ext cx="3009821" cy="1384995"/>
          </a:xfrm>
          <a:prstGeom prst="rect">
            <a:avLst/>
          </a:prstGeom>
          <a:solidFill>
            <a:srgbClr val="627981"/>
          </a:solidFill>
        </p:spPr>
        <p:txBody>
          <a:bodyPr wrap="square">
            <a:spAutoFit/>
          </a:bodyPr>
          <a:lstStyle/>
          <a:p>
            <a:r>
              <a:rPr lang="en-US" sz="2800" dirty="0">
                <a:solidFill>
                  <a:schemeClr val="bg1"/>
                </a:solidFill>
              </a:rPr>
              <a:t>$186,000 in claims = $1,860 premium for each driver</a:t>
            </a:r>
          </a:p>
        </p:txBody>
      </p:sp>
      <p:sp>
        <p:nvSpPr>
          <p:cNvPr id="8" name="Rectangle 7">
            <a:extLst>
              <a:ext uri="{FF2B5EF4-FFF2-40B4-BE49-F238E27FC236}">
                <a16:creationId xmlns:a16="http://schemas.microsoft.com/office/drawing/2014/main" id="{727E09FA-D1A1-4AFE-8811-126F5B5EC8F3}"/>
              </a:ext>
            </a:extLst>
          </p:cNvPr>
          <p:cNvSpPr/>
          <p:nvPr/>
        </p:nvSpPr>
        <p:spPr>
          <a:xfrm>
            <a:off x="779414" y="5004802"/>
            <a:ext cx="10515862" cy="1323439"/>
          </a:xfrm>
          <a:prstGeom prst="rect">
            <a:avLst/>
          </a:prstGeom>
          <a:solidFill>
            <a:srgbClr val="627981"/>
          </a:solidFill>
        </p:spPr>
        <p:txBody>
          <a:bodyPr wrap="square">
            <a:spAutoFit/>
          </a:bodyPr>
          <a:lstStyle/>
          <a:p>
            <a:pPr algn="ctr"/>
            <a:r>
              <a:rPr lang="en-US" sz="2000" dirty="0">
                <a:solidFill>
                  <a:schemeClr val="bg1"/>
                </a:solidFill>
              </a:rPr>
              <a:t>Since insurance companies have such a large number of clients, they are able to negotiate with health care and other service providers for lower rates than the individual would be able to get. This both increases the benefit to consumers of becoming insured and saves the insurance company money when it must pay claims.</a:t>
            </a:r>
          </a:p>
        </p:txBody>
      </p:sp>
    </p:spTree>
    <p:extLst>
      <p:ext uri="{BB962C8B-B14F-4D97-AF65-F5344CB8AC3E}">
        <p14:creationId xmlns:p14="http://schemas.microsoft.com/office/powerpoint/2010/main" val="162809548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How Insurance Companies Make Money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03C4BB83-F338-4F13-80DD-C46CAFACCCBD}"/>
              </a:ext>
            </a:extLst>
          </p:cNvPr>
          <p:cNvSpPr/>
          <p:nvPr/>
        </p:nvSpPr>
        <p:spPr>
          <a:xfrm>
            <a:off x="1673483" y="4016120"/>
            <a:ext cx="8845033" cy="1200329"/>
          </a:xfrm>
          <a:prstGeom prst="rect">
            <a:avLst/>
          </a:prstGeom>
          <a:solidFill>
            <a:srgbClr val="627981"/>
          </a:solidFill>
        </p:spPr>
        <p:txBody>
          <a:bodyPr wrap="square">
            <a:spAutoFit/>
          </a:bodyPr>
          <a:lstStyle/>
          <a:p>
            <a:pPr algn="ctr"/>
            <a:r>
              <a:rPr lang="en-US" sz="2400" dirty="0">
                <a:solidFill>
                  <a:schemeClr val="bg1"/>
                </a:solidFill>
              </a:rPr>
              <a:t>Money flows into an insurance company through premiums and investments and out through the payment of claims and operating expenses.</a:t>
            </a:r>
          </a:p>
        </p:txBody>
      </p:sp>
      <p:sp>
        <p:nvSpPr>
          <p:cNvPr id="2" name="Rectangle 1">
            <a:extLst>
              <a:ext uri="{FF2B5EF4-FFF2-40B4-BE49-F238E27FC236}">
                <a16:creationId xmlns:a16="http://schemas.microsoft.com/office/drawing/2014/main" id="{2A03D37B-1B89-460F-A4D1-F51FEEC608D4}"/>
              </a:ext>
            </a:extLst>
          </p:cNvPr>
          <p:cNvSpPr/>
          <p:nvPr/>
        </p:nvSpPr>
        <p:spPr>
          <a:xfrm>
            <a:off x="1108678" y="1849931"/>
            <a:ext cx="2769640" cy="138497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t>Money In:</a:t>
            </a:r>
          </a:p>
          <a:p>
            <a:pPr marL="285750" indent="-285750">
              <a:buFont typeface="Arial" panose="020B0604020202020204" pitchFamily="34" charset="0"/>
              <a:buChar char="•"/>
            </a:pPr>
            <a:r>
              <a:rPr lang="en-US" dirty="0"/>
              <a:t>Premiums from customers</a:t>
            </a:r>
          </a:p>
          <a:p>
            <a:pPr marL="285750" indent="-285750">
              <a:buFont typeface="Arial" panose="020B0604020202020204" pitchFamily="34" charset="0"/>
              <a:buChar char="•"/>
            </a:pPr>
            <a:r>
              <a:rPr lang="en-US" dirty="0"/>
              <a:t>Investment income</a:t>
            </a:r>
          </a:p>
        </p:txBody>
      </p:sp>
      <p:sp>
        <p:nvSpPr>
          <p:cNvPr id="5" name="Arrow: Right 4">
            <a:extLst>
              <a:ext uri="{FF2B5EF4-FFF2-40B4-BE49-F238E27FC236}">
                <a16:creationId xmlns:a16="http://schemas.microsoft.com/office/drawing/2014/main" id="{26142A16-D913-44C7-BFBB-7A0D2F4F7A5E}"/>
              </a:ext>
            </a:extLst>
          </p:cNvPr>
          <p:cNvSpPr/>
          <p:nvPr/>
        </p:nvSpPr>
        <p:spPr>
          <a:xfrm>
            <a:off x="3878318" y="2370193"/>
            <a:ext cx="788275" cy="378369"/>
          </a:xfrm>
          <a:prstGeom prst="right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18F0AB11-4FB0-4293-9450-91AECF298EB2}"/>
              </a:ext>
            </a:extLst>
          </p:cNvPr>
          <p:cNvSpPr/>
          <p:nvPr/>
        </p:nvSpPr>
        <p:spPr>
          <a:xfrm>
            <a:off x="4666593" y="1849930"/>
            <a:ext cx="2769640" cy="138497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Insurance Company</a:t>
            </a:r>
          </a:p>
        </p:txBody>
      </p:sp>
      <p:sp>
        <p:nvSpPr>
          <p:cNvPr id="10" name="Arrow: Right 9">
            <a:extLst>
              <a:ext uri="{FF2B5EF4-FFF2-40B4-BE49-F238E27FC236}">
                <a16:creationId xmlns:a16="http://schemas.microsoft.com/office/drawing/2014/main" id="{C882871D-78A9-4939-840D-5D23C1256154}"/>
              </a:ext>
            </a:extLst>
          </p:cNvPr>
          <p:cNvSpPr/>
          <p:nvPr/>
        </p:nvSpPr>
        <p:spPr>
          <a:xfrm>
            <a:off x="7436233" y="2387830"/>
            <a:ext cx="788275" cy="378369"/>
          </a:xfrm>
          <a:prstGeom prst="right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4140D516-B417-406C-A3F9-FE3EA14B8E81}"/>
              </a:ext>
            </a:extLst>
          </p:cNvPr>
          <p:cNvSpPr/>
          <p:nvPr/>
        </p:nvSpPr>
        <p:spPr>
          <a:xfrm>
            <a:off x="8224508" y="1867567"/>
            <a:ext cx="2769640" cy="138497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t>Money Out:</a:t>
            </a:r>
          </a:p>
          <a:p>
            <a:pPr marL="285750" indent="-285750">
              <a:buFont typeface="Arial" panose="020B0604020202020204" pitchFamily="34" charset="0"/>
              <a:buChar char="•"/>
            </a:pPr>
            <a:r>
              <a:rPr lang="en-US" dirty="0"/>
              <a:t>Payments to customers</a:t>
            </a:r>
          </a:p>
          <a:p>
            <a:pPr marL="285750" indent="-285750">
              <a:buFont typeface="Arial" panose="020B0604020202020204" pitchFamily="34" charset="0"/>
              <a:buChar char="•"/>
            </a:pPr>
            <a:r>
              <a:rPr lang="en-US" dirty="0"/>
              <a:t>Expenses</a:t>
            </a:r>
          </a:p>
          <a:p>
            <a:pPr marL="285750" indent="-285750">
              <a:buFont typeface="Arial" panose="020B0604020202020204" pitchFamily="34" charset="0"/>
              <a:buChar char="•"/>
            </a:pPr>
            <a:r>
              <a:rPr lang="en-US" dirty="0"/>
              <a:t>Profits or losses</a:t>
            </a:r>
          </a:p>
        </p:txBody>
      </p:sp>
    </p:spTree>
    <p:extLst>
      <p:ext uri="{BB962C8B-B14F-4D97-AF65-F5344CB8AC3E}">
        <p14:creationId xmlns:p14="http://schemas.microsoft.com/office/powerpoint/2010/main" val="133699509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Government and Social Insurance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aphicFrame>
        <p:nvGraphicFramePr>
          <p:cNvPr id="2" name="Table 2">
            <a:extLst>
              <a:ext uri="{FF2B5EF4-FFF2-40B4-BE49-F238E27FC236}">
                <a16:creationId xmlns:a16="http://schemas.microsoft.com/office/drawing/2014/main" id="{1EDED7AD-611F-406D-8951-AE6B1A5ED1B2}"/>
              </a:ext>
            </a:extLst>
          </p:cNvPr>
          <p:cNvGraphicFramePr>
            <a:graphicFrameLocks noGrp="1"/>
          </p:cNvGraphicFramePr>
          <p:nvPr/>
        </p:nvGraphicFramePr>
        <p:xfrm>
          <a:off x="2031999" y="2270989"/>
          <a:ext cx="8127999" cy="4368800"/>
        </p:xfrm>
        <a:graphic>
          <a:graphicData uri="http://schemas.openxmlformats.org/drawingml/2006/table">
            <a:tbl>
              <a:tblPr firstRow="1" bandRow="1">
                <a:tableStyleId>{5C22544A-7EE6-4342-B048-85BDC9FD1C3A}</a:tableStyleId>
              </a:tblPr>
              <a:tblGrid>
                <a:gridCol w="2709333">
                  <a:extLst>
                    <a:ext uri="{9D8B030D-6E8A-4147-A177-3AD203B41FA5}">
                      <a16:colId xmlns:a16="http://schemas.microsoft.com/office/drawing/2014/main" val="2251237402"/>
                    </a:ext>
                  </a:extLst>
                </a:gridCol>
                <a:gridCol w="2709333">
                  <a:extLst>
                    <a:ext uri="{9D8B030D-6E8A-4147-A177-3AD203B41FA5}">
                      <a16:colId xmlns:a16="http://schemas.microsoft.com/office/drawing/2014/main" val="3998390699"/>
                    </a:ext>
                  </a:extLst>
                </a:gridCol>
                <a:gridCol w="2709333">
                  <a:extLst>
                    <a:ext uri="{9D8B030D-6E8A-4147-A177-3AD203B41FA5}">
                      <a16:colId xmlns:a16="http://schemas.microsoft.com/office/drawing/2014/main" val="859904671"/>
                    </a:ext>
                  </a:extLst>
                </a:gridCol>
              </a:tblGrid>
              <a:tr h="370840">
                <a:tc gridSpan="3">
                  <a:txBody>
                    <a:bodyPr/>
                    <a:lstStyle/>
                    <a:p>
                      <a:pPr algn="ctr"/>
                      <a:r>
                        <a:rPr lang="en-US" dirty="0">
                          <a:solidFill>
                            <a:schemeClr val="tx1"/>
                          </a:solidFill>
                        </a:rPr>
                        <a:t>Government Insurance Programs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90267346"/>
                  </a:ext>
                </a:extLst>
              </a:tr>
              <a:tr h="370840">
                <a:tc>
                  <a:txBody>
                    <a:bodyPr/>
                    <a:lstStyle/>
                    <a:p>
                      <a:pPr algn="ctr"/>
                      <a:r>
                        <a:rPr lang="en-US" b="1" dirty="0">
                          <a:solidFill>
                            <a:schemeClr val="tx1"/>
                          </a:solidFill>
                        </a:rPr>
                        <a:t>Type of Insurance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1" dirty="0">
                          <a:solidFill>
                            <a:schemeClr val="tx1"/>
                          </a:solidFill>
                        </a:rPr>
                        <a:t>Who Pays for It?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1" dirty="0">
                          <a:solidFill>
                            <a:schemeClr val="tx1"/>
                          </a:solidFill>
                        </a:rPr>
                        <a:t>It Pays Out When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27098719"/>
                  </a:ext>
                </a:extLst>
              </a:tr>
              <a:tr h="370840">
                <a:tc>
                  <a:txBody>
                    <a:bodyPr/>
                    <a:lstStyle/>
                    <a:p>
                      <a:pPr algn="ctr"/>
                      <a:r>
                        <a:rPr lang="en-US" sz="1600" dirty="0">
                          <a:solidFill>
                            <a:schemeClr val="tx1"/>
                          </a:solidFill>
                        </a:rPr>
                        <a:t>Unemployment insurance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dirty="0">
                          <a:solidFill>
                            <a:schemeClr val="tx1"/>
                          </a:solidFill>
                        </a:rPr>
                        <a:t>Employers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dirty="0">
                          <a:solidFill>
                            <a:schemeClr val="tx1"/>
                          </a:solidFill>
                        </a:rPr>
                        <a:t>Workers lose their jobs and cannot find new ones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50667894"/>
                  </a:ext>
                </a:extLst>
              </a:tr>
              <a:tr h="370840">
                <a:tc>
                  <a:txBody>
                    <a:bodyPr/>
                    <a:lstStyle/>
                    <a:p>
                      <a:pPr algn="ctr"/>
                      <a:r>
                        <a:rPr lang="en-US" sz="1600" dirty="0">
                          <a:solidFill>
                            <a:schemeClr val="tx1"/>
                          </a:solidFill>
                        </a:rPr>
                        <a:t>Pension insurance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dirty="0">
                          <a:solidFill>
                            <a:schemeClr val="tx1"/>
                          </a:solidFill>
                        </a:rPr>
                        <a:t>Employers pay into the Pension Benefit Guarantee Corporation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dirty="0">
                          <a:solidFill>
                            <a:schemeClr val="tx1"/>
                          </a:solidFill>
                        </a:rPr>
                        <a:t>Companies go bankrupt and cannot pay pension benefits promised to workers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52009248"/>
                  </a:ext>
                </a:extLst>
              </a:tr>
              <a:tr h="370840">
                <a:tc>
                  <a:txBody>
                    <a:bodyPr/>
                    <a:lstStyle/>
                    <a:p>
                      <a:pPr algn="ctr"/>
                      <a:r>
                        <a:rPr lang="en-US" sz="1600" dirty="0">
                          <a:solidFill>
                            <a:schemeClr val="tx1"/>
                          </a:solidFill>
                        </a:rPr>
                        <a:t>Deposit insurance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dirty="0">
                          <a:solidFill>
                            <a:schemeClr val="tx1"/>
                          </a:solidFill>
                        </a:rPr>
                        <a:t>Banks pay into the Federal Deposit Insurance Corporation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dirty="0">
                          <a:solidFill>
                            <a:schemeClr val="tx1"/>
                          </a:solidFill>
                        </a:rPr>
                        <a:t>Banks go bankrupt; it pays depositors up to $250,000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28207307"/>
                  </a:ext>
                </a:extLst>
              </a:tr>
              <a:tr h="370840">
                <a:tc>
                  <a:txBody>
                    <a:bodyPr/>
                    <a:lstStyle/>
                    <a:p>
                      <a:pPr algn="ctr"/>
                      <a:r>
                        <a:rPr lang="en-US" sz="1600" dirty="0">
                          <a:solidFill>
                            <a:schemeClr val="tx1"/>
                          </a:solidFill>
                        </a:rPr>
                        <a:t>Workers’ compensation insurance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dirty="0">
                          <a:solidFill>
                            <a:schemeClr val="tx1"/>
                          </a:solidFill>
                        </a:rPr>
                        <a:t>Employers pay into state funds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dirty="0">
                          <a:solidFill>
                            <a:schemeClr val="tx1"/>
                          </a:solidFill>
                        </a:rPr>
                        <a:t>Workers suffer an injury on the job</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70129221"/>
                  </a:ext>
                </a:extLst>
              </a:tr>
              <a:tr h="370840">
                <a:tc>
                  <a:txBody>
                    <a:bodyPr/>
                    <a:lstStyle/>
                    <a:p>
                      <a:pPr algn="ctr"/>
                      <a:r>
                        <a:rPr lang="en-US" sz="1600" dirty="0">
                          <a:solidFill>
                            <a:schemeClr val="tx1"/>
                          </a:solidFill>
                        </a:rPr>
                        <a:t>Retirement insurance (Social Security and Medicare)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dirty="0">
                          <a:solidFill>
                            <a:schemeClr val="tx1"/>
                          </a:solidFill>
                        </a:rPr>
                        <a:t>Workers pay a percentage of their income into the Social Security fund and Medicare fund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dirty="0">
                          <a:solidFill>
                            <a:schemeClr val="tx1"/>
                          </a:solidFill>
                        </a:rPr>
                        <a:t>Workers retire and when retired workers need health care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961174885"/>
                  </a:ext>
                </a:extLst>
              </a:tr>
            </a:tbl>
          </a:graphicData>
        </a:graphic>
      </p:graphicFrame>
      <p:grpSp>
        <p:nvGrpSpPr>
          <p:cNvPr id="36" name="Group 35">
            <a:extLst>
              <a:ext uri="{FF2B5EF4-FFF2-40B4-BE49-F238E27FC236}">
                <a16:creationId xmlns:a16="http://schemas.microsoft.com/office/drawing/2014/main" id="{B02C47E2-D399-43B9-8F46-21730368E8DD}"/>
              </a:ext>
            </a:extLst>
          </p:cNvPr>
          <p:cNvGrpSpPr/>
          <p:nvPr/>
        </p:nvGrpSpPr>
        <p:grpSpPr>
          <a:xfrm>
            <a:off x="2066921" y="1300981"/>
            <a:ext cx="8058154" cy="806935"/>
            <a:chOff x="542923" y="1736761"/>
            <a:chExt cx="8058154" cy="806935"/>
          </a:xfrm>
          <a:solidFill>
            <a:srgbClr val="627981"/>
          </a:solidFill>
        </p:grpSpPr>
        <p:sp>
          <p:nvSpPr>
            <p:cNvPr id="37" name="Rectangle 36">
              <a:extLst>
                <a:ext uri="{FF2B5EF4-FFF2-40B4-BE49-F238E27FC236}">
                  <a16:creationId xmlns:a16="http://schemas.microsoft.com/office/drawing/2014/main" id="{2E858F88-2723-43E8-BEC5-569FC3709B1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38" name="TextBox 37">
              <a:extLst>
                <a:ext uri="{FF2B5EF4-FFF2-40B4-BE49-F238E27FC236}">
                  <a16:creationId xmlns:a16="http://schemas.microsoft.com/office/drawing/2014/main" id="{B536C598-FBD7-4708-9E44-C5542C165376}"/>
                </a:ext>
              </a:extLst>
            </p:cNvPr>
            <p:cNvSpPr txBox="1"/>
            <p:nvPr/>
          </p:nvSpPr>
          <p:spPr>
            <a:xfrm>
              <a:off x="668214" y="1939106"/>
              <a:ext cx="7807571" cy="400110"/>
            </a:xfrm>
            <a:prstGeom prst="rect">
              <a:avLst/>
            </a:prstGeom>
            <a:grpFill/>
          </p:spPr>
          <p:txBody>
            <a:bodyPr wrap="square" rtlCol="0">
              <a:spAutoFit/>
            </a:bodyPr>
            <a:lstStyle/>
            <a:p>
              <a:pPr algn="ctr"/>
              <a:r>
                <a:rPr lang="en-US" sz="2000" dirty="0">
                  <a:solidFill>
                    <a:schemeClr val="bg1"/>
                  </a:solidFill>
                </a:rPr>
                <a:t>Federal and state governments run a number of insurance programs.</a:t>
              </a:r>
            </a:p>
          </p:txBody>
        </p:sp>
      </p:grpSp>
    </p:spTree>
    <p:extLst>
      <p:ext uri="{BB962C8B-B14F-4D97-AF65-F5344CB8AC3E}">
        <p14:creationId xmlns:p14="http://schemas.microsoft.com/office/powerpoint/2010/main" val="66776814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Risk Groups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54BACFBD-09AE-45AB-928A-A5CD76B7BCAC}"/>
              </a:ext>
            </a:extLst>
          </p:cNvPr>
          <p:cNvSpPr txBox="1"/>
          <p:nvPr/>
        </p:nvSpPr>
        <p:spPr>
          <a:xfrm>
            <a:off x="1742994" y="2821934"/>
            <a:ext cx="3677132" cy="1215809"/>
          </a:xfrm>
          <a:prstGeom prst="rect">
            <a:avLst/>
          </a:prstGeom>
          <a:solidFill>
            <a:srgbClr val="627981"/>
          </a:solidFill>
        </p:spPr>
        <p:txBody>
          <a:bodyPr wrap="square" rtlCol="0" anchor="ctr" anchorCtr="0">
            <a:noAutofit/>
          </a:bodyPr>
          <a:lstStyle/>
          <a:p>
            <a:pPr algn="r"/>
            <a:r>
              <a:rPr lang="en-US" sz="2800" dirty="0">
                <a:solidFill>
                  <a:schemeClr val="bg1"/>
                </a:solidFill>
              </a:rPr>
              <a:t>Low-risk group pays lower premium.</a:t>
            </a:r>
          </a:p>
        </p:txBody>
      </p:sp>
      <p:sp>
        <p:nvSpPr>
          <p:cNvPr id="6" name="Oval 5">
            <a:extLst>
              <a:ext uri="{FF2B5EF4-FFF2-40B4-BE49-F238E27FC236}">
                <a16:creationId xmlns:a16="http://schemas.microsoft.com/office/drawing/2014/main" id="{66ED873D-326C-452A-AC96-C2960C182F6E}"/>
              </a:ext>
            </a:extLst>
          </p:cNvPr>
          <p:cNvSpPr/>
          <p:nvPr/>
        </p:nvSpPr>
        <p:spPr>
          <a:xfrm>
            <a:off x="1067120" y="2821095"/>
            <a:ext cx="1216152" cy="1215809"/>
          </a:xfrm>
          <a:prstGeom prst="ellipse">
            <a:avLst/>
          </a:prstGeom>
          <a:solidFill>
            <a:srgbClr val="62798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8" name="TextBox 7">
            <a:extLst>
              <a:ext uri="{FF2B5EF4-FFF2-40B4-BE49-F238E27FC236}">
                <a16:creationId xmlns:a16="http://schemas.microsoft.com/office/drawing/2014/main" id="{E890D402-585D-42C1-8B5E-CC6698C0BDC1}"/>
              </a:ext>
            </a:extLst>
          </p:cNvPr>
          <p:cNvSpPr txBox="1"/>
          <p:nvPr/>
        </p:nvSpPr>
        <p:spPr>
          <a:xfrm>
            <a:off x="7249943" y="2820258"/>
            <a:ext cx="3677132" cy="1215809"/>
          </a:xfrm>
          <a:prstGeom prst="rect">
            <a:avLst/>
          </a:prstGeom>
          <a:solidFill>
            <a:srgbClr val="627981"/>
          </a:solidFill>
        </p:spPr>
        <p:txBody>
          <a:bodyPr wrap="square" rtlCol="0" anchor="ctr" anchorCtr="0">
            <a:noAutofit/>
          </a:bodyPr>
          <a:lstStyle/>
          <a:p>
            <a:pPr algn="r"/>
            <a:r>
              <a:rPr lang="en-US" sz="2800" dirty="0">
                <a:solidFill>
                  <a:schemeClr val="bg1"/>
                </a:solidFill>
              </a:rPr>
              <a:t>High-risk group pays higher premium.</a:t>
            </a:r>
          </a:p>
        </p:txBody>
      </p:sp>
      <p:sp>
        <p:nvSpPr>
          <p:cNvPr id="7" name="Rectangle 6">
            <a:extLst>
              <a:ext uri="{FF2B5EF4-FFF2-40B4-BE49-F238E27FC236}">
                <a16:creationId xmlns:a16="http://schemas.microsoft.com/office/drawing/2014/main" id="{3A704732-A30D-4EB3-959C-4F55761E1BD8}"/>
              </a:ext>
            </a:extLst>
          </p:cNvPr>
          <p:cNvSpPr/>
          <p:nvPr/>
        </p:nvSpPr>
        <p:spPr>
          <a:xfrm>
            <a:off x="2007498" y="4728524"/>
            <a:ext cx="8177001" cy="830997"/>
          </a:xfrm>
          <a:prstGeom prst="rect">
            <a:avLst/>
          </a:prstGeom>
          <a:solidFill>
            <a:srgbClr val="627981"/>
          </a:solidFill>
        </p:spPr>
        <p:txBody>
          <a:bodyPr wrap="square">
            <a:spAutoFit/>
          </a:bodyPr>
          <a:lstStyle/>
          <a:p>
            <a:pPr algn="ctr"/>
            <a:r>
              <a:rPr lang="en-US" sz="2400" dirty="0">
                <a:solidFill>
                  <a:schemeClr val="bg1"/>
                </a:solidFill>
              </a:rPr>
              <a:t>If someone is generally safe and has one major accident, which group should they be in?</a:t>
            </a:r>
          </a:p>
        </p:txBody>
      </p:sp>
      <p:sp>
        <p:nvSpPr>
          <p:cNvPr id="12" name="Oval 11">
            <a:extLst>
              <a:ext uri="{FF2B5EF4-FFF2-40B4-BE49-F238E27FC236}">
                <a16:creationId xmlns:a16="http://schemas.microsoft.com/office/drawing/2014/main" id="{6AAC68D7-B813-46BD-A801-20E2F70CBFB4}"/>
              </a:ext>
            </a:extLst>
          </p:cNvPr>
          <p:cNvSpPr/>
          <p:nvPr/>
        </p:nvSpPr>
        <p:spPr>
          <a:xfrm>
            <a:off x="6574069" y="2819419"/>
            <a:ext cx="1216152" cy="1215809"/>
          </a:xfrm>
          <a:prstGeom prst="ellipse">
            <a:avLst/>
          </a:prstGeom>
          <a:solidFill>
            <a:srgbClr val="62798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Rectangle 9">
            <a:extLst>
              <a:ext uri="{FF2B5EF4-FFF2-40B4-BE49-F238E27FC236}">
                <a16:creationId xmlns:a16="http://schemas.microsoft.com/office/drawing/2014/main" id="{B19460EC-4640-4EC6-9E30-D4E3D94FCF67}"/>
              </a:ext>
            </a:extLst>
          </p:cNvPr>
          <p:cNvSpPr/>
          <p:nvPr/>
        </p:nvSpPr>
        <p:spPr>
          <a:xfrm>
            <a:off x="849329" y="1472581"/>
            <a:ext cx="10493340" cy="830997"/>
          </a:xfrm>
          <a:prstGeom prst="rect">
            <a:avLst/>
          </a:prstGeom>
          <a:solidFill>
            <a:srgbClr val="627981"/>
          </a:solidFill>
        </p:spPr>
        <p:txBody>
          <a:bodyPr wrap="square">
            <a:spAutoFit/>
          </a:bodyPr>
          <a:lstStyle/>
          <a:p>
            <a:pPr algn="ctr"/>
            <a:r>
              <a:rPr lang="en-US" sz="2400" dirty="0">
                <a:solidFill>
                  <a:schemeClr val="bg1"/>
                </a:solidFill>
              </a:rPr>
              <a:t>To make insurance fair, customers are often divided into risk groups, where the people in the group share roughly the same risks of something bad happening.</a:t>
            </a:r>
          </a:p>
        </p:txBody>
      </p:sp>
    </p:spTree>
    <p:extLst>
      <p:ext uri="{BB962C8B-B14F-4D97-AF65-F5344CB8AC3E}">
        <p14:creationId xmlns:p14="http://schemas.microsoft.com/office/powerpoint/2010/main" val="258316245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Actuarially Fair</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59C405BB-C264-4366-9EEB-438964A7AE4B}"/>
              </a:ext>
            </a:extLst>
          </p:cNvPr>
          <p:cNvSpPr/>
          <p:nvPr/>
        </p:nvSpPr>
        <p:spPr>
          <a:xfrm>
            <a:off x="1759974" y="1654701"/>
            <a:ext cx="8662220" cy="1384995"/>
          </a:xfrm>
          <a:prstGeom prst="rect">
            <a:avLst/>
          </a:prstGeom>
          <a:solidFill>
            <a:srgbClr val="627981"/>
          </a:solidFill>
        </p:spPr>
        <p:txBody>
          <a:bodyPr wrap="square">
            <a:spAutoFit/>
          </a:bodyPr>
          <a:lstStyle/>
          <a:p>
            <a:pPr algn="ctr"/>
            <a:r>
              <a:rPr lang="en-US" sz="2800" dirty="0">
                <a:solidFill>
                  <a:schemeClr val="bg1"/>
                </a:solidFill>
              </a:rPr>
              <a:t>When the premiums paid equal the amount an average person in that risk group would collect in the payout of claims, the level of insurance is said to be “actuarially fair.”</a:t>
            </a:r>
          </a:p>
        </p:txBody>
      </p:sp>
      <p:pic>
        <p:nvPicPr>
          <p:cNvPr id="4" name="Graphic 3" descr="Icon of scales in balance">
            <a:extLst>
              <a:ext uri="{FF2B5EF4-FFF2-40B4-BE49-F238E27FC236}">
                <a16:creationId xmlns:a16="http://schemas.microsoft.com/office/drawing/2014/main" id="{60963D9C-5B9B-4BB8-ABC5-AFD93F8FB62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862244" y="3469827"/>
            <a:ext cx="2467511" cy="2467511"/>
          </a:xfrm>
          <a:prstGeom prst="rect">
            <a:avLst/>
          </a:prstGeom>
        </p:spPr>
      </p:pic>
    </p:spTree>
    <p:extLst>
      <p:ext uri="{BB962C8B-B14F-4D97-AF65-F5344CB8AC3E}">
        <p14:creationId xmlns:p14="http://schemas.microsoft.com/office/powerpoint/2010/main" val="351797024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Moral Hazard Problem</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ABADA2C6-C0F8-49B3-921D-205026ED1EFD}"/>
              </a:ext>
            </a:extLst>
          </p:cNvPr>
          <p:cNvSpPr/>
          <p:nvPr/>
        </p:nvSpPr>
        <p:spPr>
          <a:xfrm>
            <a:off x="2955531" y="1522999"/>
            <a:ext cx="6280935" cy="1200329"/>
          </a:xfrm>
          <a:prstGeom prst="rect">
            <a:avLst/>
          </a:prstGeom>
          <a:solidFill>
            <a:srgbClr val="627981"/>
          </a:solidFill>
        </p:spPr>
        <p:txBody>
          <a:bodyPr wrap="square">
            <a:spAutoFit/>
          </a:bodyPr>
          <a:lstStyle/>
          <a:p>
            <a:pPr algn="ctr"/>
            <a:r>
              <a:rPr lang="en-US" sz="2400" b="1" dirty="0">
                <a:solidFill>
                  <a:schemeClr val="bg1"/>
                </a:solidFill>
              </a:rPr>
              <a:t>Moral hazard </a:t>
            </a:r>
            <a:r>
              <a:rPr lang="en-US" sz="2400" dirty="0">
                <a:solidFill>
                  <a:schemeClr val="bg1"/>
                </a:solidFill>
              </a:rPr>
              <a:t>refers to the case when people with insurance engage in riskier behavior than they would if they did not have insurance.</a:t>
            </a:r>
          </a:p>
        </p:txBody>
      </p:sp>
      <p:sp>
        <p:nvSpPr>
          <p:cNvPr id="3" name="Rectangle 2">
            <a:extLst>
              <a:ext uri="{FF2B5EF4-FFF2-40B4-BE49-F238E27FC236}">
                <a16:creationId xmlns:a16="http://schemas.microsoft.com/office/drawing/2014/main" id="{00DC9770-567B-4042-8069-B1F6E74A28BD}"/>
              </a:ext>
            </a:extLst>
          </p:cNvPr>
          <p:cNvSpPr/>
          <p:nvPr/>
        </p:nvSpPr>
        <p:spPr>
          <a:xfrm>
            <a:off x="4324423" y="3249145"/>
            <a:ext cx="3543149" cy="523220"/>
          </a:xfrm>
          <a:prstGeom prst="rect">
            <a:avLst/>
          </a:prstGeom>
          <a:solidFill>
            <a:srgbClr val="627981"/>
          </a:solidFill>
        </p:spPr>
        <p:txBody>
          <a:bodyPr wrap="none">
            <a:spAutoFit/>
          </a:bodyPr>
          <a:lstStyle/>
          <a:p>
            <a:r>
              <a:rPr lang="en-US" sz="2800" dirty="0">
                <a:solidFill>
                  <a:schemeClr val="bg1"/>
                </a:solidFill>
              </a:rPr>
              <a:t>Ways to Reduce Effects</a:t>
            </a:r>
          </a:p>
        </p:txBody>
      </p:sp>
      <p:grpSp>
        <p:nvGrpSpPr>
          <p:cNvPr id="6" name="Group 5">
            <a:extLst>
              <a:ext uri="{FF2B5EF4-FFF2-40B4-BE49-F238E27FC236}">
                <a16:creationId xmlns:a16="http://schemas.microsoft.com/office/drawing/2014/main" id="{79B1239F-E44E-4B7F-AA1A-40D8B2E41BF0}"/>
              </a:ext>
            </a:extLst>
          </p:cNvPr>
          <p:cNvGrpSpPr/>
          <p:nvPr/>
        </p:nvGrpSpPr>
        <p:grpSpPr>
          <a:xfrm>
            <a:off x="2673294" y="4319842"/>
            <a:ext cx="2080340" cy="1617913"/>
            <a:chOff x="1149291" y="1753237"/>
            <a:chExt cx="2080340" cy="1617913"/>
          </a:xfrm>
          <a:solidFill>
            <a:srgbClr val="627981"/>
          </a:solidFill>
        </p:grpSpPr>
        <p:sp>
          <p:nvSpPr>
            <p:cNvPr id="7" name="Rectangle 6">
              <a:extLst>
                <a:ext uri="{FF2B5EF4-FFF2-40B4-BE49-F238E27FC236}">
                  <a16:creationId xmlns:a16="http://schemas.microsoft.com/office/drawing/2014/main" id="{2935A989-9580-4537-8DBC-E9570DF72ECE}"/>
                </a:ext>
              </a:extLst>
            </p:cNvPr>
            <p:cNvSpPr/>
            <p:nvPr/>
          </p:nvSpPr>
          <p:spPr>
            <a:xfrm>
              <a:off x="1149291" y="1753237"/>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8" name="TextBox 7">
              <a:extLst>
                <a:ext uri="{FF2B5EF4-FFF2-40B4-BE49-F238E27FC236}">
                  <a16:creationId xmlns:a16="http://schemas.microsoft.com/office/drawing/2014/main" id="{8EEA8F79-2F06-4E06-A61D-239A2800988A}"/>
                </a:ext>
              </a:extLst>
            </p:cNvPr>
            <p:cNvSpPr txBox="1"/>
            <p:nvPr/>
          </p:nvSpPr>
          <p:spPr>
            <a:xfrm>
              <a:off x="1357203" y="2171926"/>
              <a:ext cx="1664514" cy="769441"/>
            </a:xfrm>
            <a:prstGeom prst="rect">
              <a:avLst/>
            </a:prstGeom>
            <a:grpFill/>
          </p:spPr>
          <p:txBody>
            <a:bodyPr wrap="square" rtlCol="0" anchor="ctr">
              <a:spAutoFit/>
            </a:bodyPr>
            <a:lstStyle/>
            <a:p>
              <a:pPr algn="ctr"/>
              <a:r>
                <a:rPr lang="en-US" sz="2200" dirty="0">
                  <a:solidFill>
                    <a:schemeClr val="bg1"/>
                  </a:solidFill>
                </a:rPr>
                <a:t>Monitoring behavior</a:t>
              </a:r>
            </a:p>
          </p:txBody>
        </p:sp>
      </p:grpSp>
      <p:grpSp>
        <p:nvGrpSpPr>
          <p:cNvPr id="9" name="Group 8">
            <a:extLst>
              <a:ext uri="{FF2B5EF4-FFF2-40B4-BE49-F238E27FC236}">
                <a16:creationId xmlns:a16="http://schemas.microsoft.com/office/drawing/2014/main" id="{71C048F6-46F2-4F1E-821D-EB73431CFBC8}"/>
              </a:ext>
            </a:extLst>
          </p:cNvPr>
          <p:cNvGrpSpPr/>
          <p:nvPr/>
        </p:nvGrpSpPr>
        <p:grpSpPr>
          <a:xfrm>
            <a:off x="7438366" y="4314295"/>
            <a:ext cx="2080340" cy="1617913"/>
            <a:chOff x="5914363" y="1747690"/>
            <a:chExt cx="2080340" cy="1617913"/>
          </a:xfrm>
          <a:solidFill>
            <a:srgbClr val="627981"/>
          </a:solidFill>
        </p:grpSpPr>
        <p:sp>
          <p:nvSpPr>
            <p:cNvPr id="10" name="Rectangle 9">
              <a:extLst>
                <a:ext uri="{FF2B5EF4-FFF2-40B4-BE49-F238E27FC236}">
                  <a16:creationId xmlns:a16="http://schemas.microsoft.com/office/drawing/2014/main" id="{0AE8199C-DC4D-4450-99A4-CA5717C4240F}"/>
                </a:ext>
              </a:extLst>
            </p:cNvPr>
            <p:cNvSpPr/>
            <p:nvPr/>
          </p:nvSpPr>
          <p:spPr>
            <a:xfrm>
              <a:off x="5914363"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1" name="TextBox 10">
              <a:extLst>
                <a:ext uri="{FF2B5EF4-FFF2-40B4-BE49-F238E27FC236}">
                  <a16:creationId xmlns:a16="http://schemas.microsoft.com/office/drawing/2014/main" id="{2E23983A-1C3E-416D-A7DD-6FE797A21246}"/>
                </a:ext>
              </a:extLst>
            </p:cNvPr>
            <p:cNvSpPr txBox="1"/>
            <p:nvPr/>
          </p:nvSpPr>
          <p:spPr>
            <a:xfrm>
              <a:off x="6122276" y="1828089"/>
              <a:ext cx="1664514" cy="1446550"/>
            </a:xfrm>
            <a:prstGeom prst="rect">
              <a:avLst/>
            </a:prstGeom>
            <a:grpFill/>
          </p:spPr>
          <p:txBody>
            <a:bodyPr wrap="square" rtlCol="0" anchor="ctr">
              <a:spAutoFit/>
            </a:bodyPr>
            <a:lstStyle/>
            <a:p>
              <a:pPr algn="ctr"/>
              <a:r>
                <a:rPr lang="en-US" sz="2200" dirty="0">
                  <a:solidFill>
                    <a:schemeClr val="bg1"/>
                  </a:solidFill>
                </a:rPr>
                <a:t>Requiring customer to pay share of the costs</a:t>
              </a:r>
            </a:p>
          </p:txBody>
        </p:sp>
      </p:grpSp>
      <p:grpSp>
        <p:nvGrpSpPr>
          <p:cNvPr id="12" name="Group 11">
            <a:extLst>
              <a:ext uri="{FF2B5EF4-FFF2-40B4-BE49-F238E27FC236}">
                <a16:creationId xmlns:a16="http://schemas.microsoft.com/office/drawing/2014/main" id="{5FC6D455-E458-4BAF-A47E-80D5F71F7F34}"/>
              </a:ext>
            </a:extLst>
          </p:cNvPr>
          <p:cNvGrpSpPr/>
          <p:nvPr/>
        </p:nvGrpSpPr>
        <p:grpSpPr>
          <a:xfrm>
            <a:off x="5055830" y="4309012"/>
            <a:ext cx="2080340" cy="1617913"/>
            <a:chOff x="3531827" y="1747690"/>
            <a:chExt cx="2080340" cy="1617913"/>
          </a:xfrm>
          <a:solidFill>
            <a:srgbClr val="627981"/>
          </a:solidFill>
        </p:grpSpPr>
        <p:sp>
          <p:nvSpPr>
            <p:cNvPr id="13" name="Rectangle 12">
              <a:extLst>
                <a:ext uri="{FF2B5EF4-FFF2-40B4-BE49-F238E27FC236}">
                  <a16:creationId xmlns:a16="http://schemas.microsoft.com/office/drawing/2014/main" id="{983CAA55-526A-419A-83C1-4ACD7EBCB0BB}"/>
                </a:ext>
              </a:extLst>
            </p:cNvPr>
            <p:cNvSpPr/>
            <p:nvPr/>
          </p:nvSpPr>
          <p:spPr>
            <a:xfrm>
              <a:off x="3531827"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4" name="TextBox 13">
              <a:extLst>
                <a:ext uri="{FF2B5EF4-FFF2-40B4-BE49-F238E27FC236}">
                  <a16:creationId xmlns:a16="http://schemas.microsoft.com/office/drawing/2014/main" id="{B20C7066-10CF-46AE-93B3-3D6ECA2BDF54}"/>
                </a:ext>
              </a:extLst>
            </p:cNvPr>
            <p:cNvSpPr txBox="1"/>
            <p:nvPr/>
          </p:nvSpPr>
          <p:spPr>
            <a:xfrm>
              <a:off x="3739740" y="1828089"/>
              <a:ext cx="1664514" cy="1446550"/>
            </a:xfrm>
            <a:prstGeom prst="rect">
              <a:avLst/>
            </a:prstGeom>
            <a:grpFill/>
          </p:spPr>
          <p:txBody>
            <a:bodyPr wrap="square" rtlCol="0" anchor="ctr">
              <a:spAutoFit/>
            </a:bodyPr>
            <a:lstStyle/>
            <a:p>
              <a:pPr algn="ctr"/>
              <a:r>
                <a:rPr lang="en-US" sz="2200" dirty="0">
                  <a:solidFill>
                    <a:schemeClr val="bg1"/>
                  </a:solidFill>
                </a:rPr>
                <a:t>Discounts on premiums for safety measures</a:t>
              </a:r>
            </a:p>
          </p:txBody>
        </p:sp>
      </p:grpSp>
    </p:spTree>
    <p:extLst>
      <p:ext uri="{BB962C8B-B14F-4D97-AF65-F5344CB8AC3E}">
        <p14:creationId xmlns:p14="http://schemas.microsoft.com/office/powerpoint/2010/main" val="259243529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Ways Customers Pay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BD2AA5E4-330E-45E9-8AB8-77D43B13CA80}"/>
              </a:ext>
            </a:extLst>
          </p:cNvPr>
          <p:cNvSpPr txBox="1"/>
          <p:nvPr/>
        </p:nvSpPr>
        <p:spPr>
          <a:xfrm>
            <a:off x="1357710" y="1846876"/>
            <a:ext cx="4489807" cy="1982996"/>
          </a:xfrm>
          <a:prstGeom prst="rect">
            <a:avLst/>
          </a:prstGeom>
          <a:solidFill>
            <a:srgbClr val="627981"/>
          </a:solidFill>
        </p:spPr>
        <p:txBody>
          <a:bodyPr wrap="square" rtlCol="0" anchor="ctr" anchorCtr="0">
            <a:noAutofit/>
          </a:bodyPr>
          <a:lstStyle/>
          <a:p>
            <a:pPr algn="r"/>
            <a:r>
              <a:rPr lang="en-US" sz="2800" b="1" dirty="0">
                <a:solidFill>
                  <a:schemeClr val="bg1"/>
                </a:solidFill>
              </a:rPr>
              <a:t>Deductibles</a:t>
            </a:r>
            <a:r>
              <a:rPr lang="en-US" sz="2800" dirty="0">
                <a:solidFill>
                  <a:schemeClr val="bg1"/>
                </a:solidFill>
              </a:rPr>
              <a:t>:</a:t>
            </a:r>
            <a:endParaRPr lang="en-US" sz="2400" dirty="0">
              <a:solidFill>
                <a:schemeClr val="bg1"/>
              </a:solidFill>
            </a:endParaRPr>
          </a:p>
          <a:p>
            <a:pPr algn="r"/>
            <a:r>
              <a:rPr lang="en-US" sz="2400" dirty="0">
                <a:solidFill>
                  <a:schemeClr val="bg1"/>
                </a:solidFill>
              </a:rPr>
              <a:t>the amount the policyholder pays before insurance starts paying</a:t>
            </a:r>
          </a:p>
        </p:txBody>
      </p:sp>
      <p:sp>
        <p:nvSpPr>
          <p:cNvPr id="5" name="Oval 4">
            <a:extLst>
              <a:ext uri="{FF2B5EF4-FFF2-40B4-BE49-F238E27FC236}">
                <a16:creationId xmlns:a16="http://schemas.microsoft.com/office/drawing/2014/main" id="{9BA3D004-038B-46BE-BC95-D2ABCF70F52F}"/>
              </a:ext>
            </a:extLst>
          </p:cNvPr>
          <p:cNvSpPr/>
          <p:nvPr/>
        </p:nvSpPr>
        <p:spPr>
          <a:xfrm>
            <a:off x="749634" y="1483075"/>
            <a:ext cx="1216152" cy="1215809"/>
          </a:xfrm>
          <a:prstGeom prst="ellipse">
            <a:avLst/>
          </a:prstGeom>
          <a:solidFill>
            <a:srgbClr val="62798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6" name="TextBox 5">
            <a:extLst>
              <a:ext uri="{FF2B5EF4-FFF2-40B4-BE49-F238E27FC236}">
                <a16:creationId xmlns:a16="http://schemas.microsoft.com/office/drawing/2014/main" id="{EE65ED8D-003E-4B91-AB50-A9C43A1197B5}"/>
              </a:ext>
            </a:extLst>
          </p:cNvPr>
          <p:cNvSpPr txBox="1"/>
          <p:nvPr/>
        </p:nvSpPr>
        <p:spPr>
          <a:xfrm>
            <a:off x="6871888" y="1846876"/>
            <a:ext cx="4489807" cy="1982996"/>
          </a:xfrm>
          <a:prstGeom prst="rect">
            <a:avLst/>
          </a:prstGeom>
          <a:solidFill>
            <a:srgbClr val="627981"/>
          </a:solidFill>
        </p:spPr>
        <p:txBody>
          <a:bodyPr wrap="square" rtlCol="0" anchor="ctr" anchorCtr="0">
            <a:noAutofit/>
          </a:bodyPr>
          <a:lstStyle/>
          <a:p>
            <a:pPr algn="r"/>
            <a:r>
              <a:rPr lang="en-US" sz="2800" b="1" dirty="0">
                <a:solidFill>
                  <a:schemeClr val="bg1"/>
                </a:solidFill>
              </a:rPr>
              <a:t>Copayments</a:t>
            </a:r>
            <a:r>
              <a:rPr lang="en-US" sz="2800" dirty="0">
                <a:solidFill>
                  <a:schemeClr val="bg1"/>
                </a:solidFill>
              </a:rPr>
              <a:t>:</a:t>
            </a:r>
            <a:endParaRPr lang="en-US" sz="2400" dirty="0">
              <a:solidFill>
                <a:schemeClr val="bg1"/>
              </a:solidFill>
            </a:endParaRPr>
          </a:p>
          <a:p>
            <a:pPr algn="r"/>
            <a:r>
              <a:rPr lang="en-US" sz="2400" dirty="0">
                <a:solidFill>
                  <a:schemeClr val="bg1"/>
                </a:solidFill>
              </a:rPr>
              <a:t>the policyholder pays a small amount, and the insurance company pays the rest</a:t>
            </a:r>
          </a:p>
        </p:txBody>
      </p:sp>
      <p:sp>
        <p:nvSpPr>
          <p:cNvPr id="7" name="Oval 6">
            <a:extLst>
              <a:ext uri="{FF2B5EF4-FFF2-40B4-BE49-F238E27FC236}">
                <a16:creationId xmlns:a16="http://schemas.microsoft.com/office/drawing/2014/main" id="{EF9B3F0C-EE54-4DD9-84B1-73C2344D1BCE}"/>
              </a:ext>
            </a:extLst>
          </p:cNvPr>
          <p:cNvSpPr/>
          <p:nvPr/>
        </p:nvSpPr>
        <p:spPr>
          <a:xfrm>
            <a:off x="6344484" y="1483074"/>
            <a:ext cx="1216152" cy="1215809"/>
          </a:xfrm>
          <a:prstGeom prst="ellipse">
            <a:avLst/>
          </a:prstGeom>
          <a:solidFill>
            <a:srgbClr val="62798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229A6140-A12C-48F7-8D4E-FBA82011903C}"/>
              </a:ext>
            </a:extLst>
          </p:cNvPr>
          <p:cNvSpPr txBox="1"/>
          <p:nvPr/>
        </p:nvSpPr>
        <p:spPr>
          <a:xfrm>
            <a:off x="3995123" y="4383428"/>
            <a:ext cx="4489807" cy="1982996"/>
          </a:xfrm>
          <a:prstGeom prst="rect">
            <a:avLst/>
          </a:prstGeom>
          <a:solidFill>
            <a:srgbClr val="627981"/>
          </a:solidFill>
        </p:spPr>
        <p:txBody>
          <a:bodyPr wrap="square" rtlCol="0" anchor="ctr" anchorCtr="0">
            <a:noAutofit/>
          </a:bodyPr>
          <a:lstStyle/>
          <a:p>
            <a:pPr algn="r"/>
            <a:r>
              <a:rPr lang="en-US" sz="2800" b="1" dirty="0">
                <a:solidFill>
                  <a:schemeClr val="bg1"/>
                </a:solidFill>
              </a:rPr>
              <a:t>Coinsurance</a:t>
            </a:r>
            <a:r>
              <a:rPr lang="en-US" sz="2800" dirty="0">
                <a:solidFill>
                  <a:schemeClr val="bg1"/>
                </a:solidFill>
              </a:rPr>
              <a:t>:</a:t>
            </a:r>
            <a:endParaRPr lang="en-US" sz="2400" dirty="0">
              <a:solidFill>
                <a:schemeClr val="bg1"/>
              </a:solidFill>
            </a:endParaRPr>
          </a:p>
          <a:p>
            <a:pPr algn="r"/>
            <a:r>
              <a:rPr lang="en-US" sz="2400" dirty="0">
                <a:solidFill>
                  <a:schemeClr val="bg1"/>
                </a:solidFill>
              </a:rPr>
              <a:t>the insurance company pays a certain percentage, and the policyholder pays the rest</a:t>
            </a:r>
          </a:p>
        </p:txBody>
      </p:sp>
      <p:sp>
        <p:nvSpPr>
          <p:cNvPr id="10" name="Oval 9">
            <a:extLst>
              <a:ext uri="{FF2B5EF4-FFF2-40B4-BE49-F238E27FC236}">
                <a16:creationId xmlns:a16="http://schemas.microsoft.com/office/drawing/2014/main" id="{679BD081-E69E-4C4A-B3C5-23502290C347}"/>
              </a:ext>
            </a:extLst>
          </p:cNvPr>
          <p:cNvSpPr/>
          <p:nvPr/>
        </p:nvSpPr>
        <p:spPr>
          <a:xfrm>
            <a:off x="3387047" y="4019627"/>
            <a:ext cx="1216152" cy="1215809"/>
          </a:xfrm>
          <a:prstGeom prst="ellipse">
            <a:avLst/>
          </a:prstGeom>
          <a:solidFill>
            <a:srgbClr val="62798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Tree>
    <p:extLst>
      <p:ext uri="{BB962C8B-B14F-4D97-AF65-F5344CB8AC3E}">
        <p14:creationId xmlns:p14="http://schemas.microsoft.com/office/powerpoint/2010/main" val="45037552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Incentives of Health Care Providers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427A87A5-F280-4A42-9C8A-942B17C62E9C}"/>
              </a:ext>
            </a:extLst>
          </p:cNvPr>
          <p:cNvSpPr txBox="1"/>
          <p:nvPr/>
        </p:nvSpPr>
        <p:spPr>
          <a:xfrm>
            <a:off x="3557143" y="1845736"/>
            <a:ext cx="5186928" cy="1982996"/>
          </a:xfrm>
          <a:prstGeom prst="rect">
            <a:avLst/>
          </a:prstGeom>
          <a:solidFill>
            <a:srgbClr val="627981"/>
          </a:solidFill>
        </p:spPr>
        <p:txBody>
          <a:bodyPr wrap="square" rtlCol="0" anchor="ctr" anchorCtr="0">
            <a:noAutofit/>
          </a:bodyPr>
          <a:lstStyle/>
          <a:p>
            <a:pPr algn="r"/>
            <a:r>
              <a:rPr lang="en-US" sz="2800" b="1" dirty="0">
                <a:solidFill>
                  <a:schemeClr val="bg1"/>
                </a:solidFill>
              </a:rPr>
              <a:t>Fee-for-service</a:t>
            </a:r>
            <a:r>
              <a:rPr lang="en-US" sz="2800" dirty="0">
                <a:solidFill>
                  <a:schemeClr val="bg1"/>
                </a:solidFill>
              </a:rPr>
              <a:t>:</a:t>
            </a:r>
            <a:endParaRPr lang="en-US" sz="2400" dirty="0">
              <a:solidFill>
                <a:schemeClr val="bg1"/>
              </a:solidFill>
            </a:endParaRPr>
          </a:p>
          <a:p>
            <a:pPr algn="r"/>
            <a:r>
              <a:rPr lang="en-US" sz="2400" dirty="0">
                <a:solidFill>
                  <a:schemeClr val="bg1"/>
                </a:solidFill>
              </a:rPr>
              <a:t>health care providers are paid for the services they provide and are paid more if they provide more services</a:t>
            </a:r>
          </a:p>
        </p:txBody>
      </p:sp>
      <p:sp>
        <p:nvSpPr>
          <p:cNvPr id="5" name="Oval 4">
            <a:extLst>
              <a:ext uri="{FF2B5EF4-FFF2-40B4-BE49-F238E27FC236}">
                <a16:creationId xmlns:a16="http://schemas.microsoft.com/office/drawing/2014/main" id="{AF986054-7642-4B06-A1BA-488FF6267726}"/>
              </a:ext>
            </a:extLst>
          </p:cNvPr>
          <p:cNvSpPr/>
          <p:nvPr/>
        </p:nvSpPr>
        <p:spPr>
          <a:xfrm>
            <a:off x="2949067" y="1237831"/>
            <a:ext cx="1216152" cy="1215809"/>
          </a:xfrm>
          <a:prstGeom prst="ellipse">
            <a:avLst/>
          </a:prstGeom>
          <a:solidFill>
            <a:srgbClr val="62798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6" name="TextBox 5">
            <a:extLst>
              <a:ext uri="{FF2B5EF4-FFF2-40B4-BE49-F238E27FC236}">
                <a16:creationId xmlns:a16="http://schemas.microsoft.com/office/drawing/2014/main" id="{B1FA4971-C446-4A08-BF33-E8F73A1601B2}"/>
              </a:ext>
            </a:extLst>
          </p:cNvPr>
          <p:cNvSpPr txBox="1"/>
          <p:nvPr/>
        </p:nvSpPr>
        <p:spPr>
          <a:xfrm>
            <a:off x="3676625" y="4536559"/>
            <a:ext cx="5067446" cy="1982996"/>
          </a:xfrm>
          <a:prstGeom prst="rect">
            <a:avLst/>
          </a:prstGeom>
          <a:solidFill>
            <a:srgbClr val="627981"/>
          </a:solidFill>
        </p:spPr>
        <p:txBody>
          <a:bodyPr wrap="square" rtlCol="0" anchor="ctr" anchorCtr="0">
            <a:noAutofit/>
          </a:bodyPr>
          <a:lstStyle/>
          <a:p>
            <a:pPr algn="r"/>
            <a:r>
              <a:rPr lang="en-US" sz="2800" b="1" dirty="0">
                <a:solidFill>
                  <a:schemeClr val="bg1"/>
                </a:solidFill>
              </a:rPr>
              <a:t>HMOs</a:t>
            </a:r>
            <a:r>
              <a:rPr lang="en-US" sz="2800" dirty="0">
                <a:solidFill>
                  <a:schemeClr val="bg1"/>
                </a:solidFill>
              </a:rPr>
              <a:t>:</a:t>
            </a:r>
          </a:p>
          <a:p>
            <a:pPr algn="r"/>
            <a:r>
              <a:rPr lang="en-US" sz="2400" dirty="0">
                <a:solidFill>
                  <a:schemeClr val="bg1"/>
                </a:solidFill>
              </a:rPr>
              <a:t>health care providers are paid a fixed amount per person, which gives the provider the incentive to limit the quantity of care</a:t>
            </a:r>
          </a:p>
        </p:txBody>
      </p:sp>
      <p:sp>
        <p:nvSpPr>
          <p:cNvPr id="7" name="Oval 6">
            <a:extLst>
              <a:ext uri="{FF2B5EF4-FFF2-40B4-BE49-F238E27FC236}">
                <a16:creationId xmlns:a16="http://schemas.microsoft.com/office/drawing/2014/main" id="{8A136AE1-087A-4307-A695-420C906708B4}"/>
              </a:ext>
            </a:extLst>
          </p:cNvPr>
          <p:cNvSpPr/>
          <p:nvPr/>
        </p:nvSpPr>
        <p:spPr>
          <a:xfrm>
            <a:off x="3068549" y="3928654"/>
            <a:ext cx="1216152" cy="1215809"/>
          </a:xfrm>
          <a:prstGeom prst="ellipse">
            <a:avLst/>
          </a:prstGeom>
          <a:solidFill>
            <a:srgbClr val="62798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Tree>
    <p:extLst>
      <p:ext uri="{BB962C8B-B14F-4D97-AF65-F5344CB8AC3E}">
        <p14:creationId xmlns:p14="http://schemas.microsoft.com/office/powerpoint/2010/main" val="125688347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Adverse Selection Problem</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E9030990-E506-454A-8518-78CC6161DB51}"/>
              </a:ext>
            </a:extLst>
          </p:cNvPr>
          <p:cNvGrpSpPr/>
          <p:nvPr/>
        </p:nvGrpSpPr>
        <p:grpSpPr>
          <a:xfrm>
            <a:off x="2135749" y="1620241"/>
            <a:ext cx="8058154" cy="1065187"/>
            <a:chOff x="542923" y="1736761"/>
            <a:chExt cx="8058154" cy="1065187"/>
          </a:xfrm>
          <a:solidFill>
            <a:srgbClr val="627981"/>
          </a:solidFill>
        </p:grpSpPr>
        <p:sp>
          <p:nvSpPr>
            <p:cNvPr id="8" name="Rectangle 7">
              <a:extLst>
                <a:ext uri="{FF2B5EF4-FFF2-40B4-BE49-F238E27FC236}">
                  <a16:creationId xmlns:a16="http://schemas.microsoft.com/office/drawing/2014/main" id="{9AB1785C-225F-433A-B7D0-8B1886F03975}"/>
                </a:ext>
              </a:extLst>
            </p:cNvPr>
            <p:cNvSpPr/>
            <p:nvPr/>
          </p:nvSpPr>
          <p:spPr>
            <a:xfrm>
              <a:off x="542923" y="1736761"/>
              <a:ext cx="8058154" cy="10651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9" name="TextBox 8">
              <a:extLst>
                <a:ext uri="{FF2B5EF4-FFF2-40B4-BE49-F238E27FC236}">
                  <a16:creationId xmlns:a16="http://schemas.microsoft.com/office/drawing/2014/main" id="{D5C463E5-F4EF-4E2B-8038-ED69B9809FAB}"/>
                </a:ext>
              </a:extLst>
            </p:cNvPr>
            <p:cNvSpPr txBox="1"/>
            <p:nvPr/>
          </p:nvSpPr>
          <p:spPr>
            <a:xfrm>
              <a:off x="655854" y="1786285"/>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Adverse selection </a:t>
              </a:r>
              <a:r>
                <a:rPr lang="en-US" sz="2000" dirty="0">
                  <a:solidFill>
                    <a:schemeClr val="bg1"/>
                  </a:solidFill>
                </a:rPr>
                <a:t>refers to the problem in which insurance buyers have more information about whether they are high-risk or low-risk than the insurance company does.</a:t>
              </a:r>
            </a:p>
          </p:txBody>
        </p:sp>
      </p:grpSp>
      <p:grpSp>
        <p:nvGrpSpPr>
          <p:cNvPr id="10" name="Group 9">
            <a:extLst>
              <a:ext uri="{FF2B5EF4-FFF2-40B4-BE49-F238E27FC236}">
                <a16:creationId xmlns:a16="http://schemas.microsoft.com/office/drawing/2014/main" id="{2430E58E-91BB-4E85-B6EC-53C381CDE41D}"/>
              </a:ext>
            </a:extLst>
          </p:cNvPr>
          <p:cNvGrpSpPr/>
          <p:nvPr/>
        </p:nvGrpSpPr>
        <p:grpSpPr>
          <a:xfrm>
            <a:off x="2135749" y="2764292"/>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784928A8-B035-4816-B8F9-71BF01266D9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2" name="TextBox 11">
              <a:extLst>
                <a:ext uri="{FF2B5EF4-FFF2-40B4-BE49-F238E27FC236}">
                  <a16:creationId xmlns:a16="http://schemas.microsoft.com/office/drawing/2014/main" id="{94A9AA87-9626-42AC-BCF3-C7837D3509CB}"/>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Buyers who are high-risk tend to want to buy more insurance without letting the insurance company know about their higher risk.</a:t>
              </a:r>
            </a:p>
          </p:txBody>
        </p:sp>
      </p:grpSp>
      <p:grpSp>
        <p:nvGrpSpPr>
          <p:cNvPr id="13" name="Group 12">
            <a:extLst>
              <a:ext uri="{FF2B5EF4-FFF2-40B4-BE49-F238E27FC236}">
                <a16:creationId xmlns:a16="http://schemas.microsoft.com/office/drawing/2014/main" id="{6B767FE5-AFD9-47E2-83CF-1BC479AF498D}"/>
              </a:ext>
            </a:extLst>
          </p:cNvPr>
          <p:cNvGrpSpPr/>
          <p:nvPr/>
        </p:nvGrpSpPr>
        <p:grpSpPr>
          <a:xfrm>
            <a:off x="2135749" y="3659010"/>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65E490FE-F212-4042-8DD3-473D0762308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EBF822FD-FD25-4CCA-B940-A5637407D149}"/>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someone purchasing health insurance probably knows more about their family's health history than an insurer can find out.</a:t>
              </a:r>
            </a:p>
          </p:txBody>
        </p:sp>
      </p:grpSp>
    </p:spTree>
    <p:extLst>
      <p:ext uri="{BB962C8B-B14F-4D97-AF65-F5344CB8AC3E}">
        <p14:creationId xmlns:p14="http://schemas.microsoft.com/office/powerpoint/2010/main" val="39736218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What Does It Mean?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79EE76F5-A21D-4FF7-A3D4-937035685C8C}"/>
              </a:ext>
            </a:extLst>
          </p:cNvPr>
          <p:cNvSpPr/>
          <p:nvPr/>
        </p:nvSpPr>
        <p:spPr>
          <a:xfrm>
            <a:off x="4345841" y="1542419"/>
            <a:ext cx="3500317" cy="523220"/>
          </a:xfrm>
          <a:prstGeom prst="rect">
            <a:avLst/>
          </a:prstGeom>
          <a:solidFill>
            <a:srgbClr val="627981"/>
          </a:solidFill>
        </p:spPr>
        <p:txBody>
          <a:bodyPr wrap="none">
            <a:spAutoFit/>
          </a:bodyPr>
          <a:lstStyle/>
          <a:p>
            <a:r>
              <a:rPr lang="en-US" sz="2800" b="1" dirty="0">
                <a:solidFill>
                  <a:schemeClr val="bg1"/>
                </a:solidFill>
              </a:rPr>
              <a:t>Imperfect Information</a:t>
            </a:r>
          </a:p>
        </p:txBody>
      </p:sp>
      <p:sp>
        <p:nvSpPr>
          <p:cNvPr id="3" name="Rectangle 2">
            <a:extLst>
              <a:ext uri="{FF2B5EF4-FFF2-40B4-BE49-F238E27FC236}">
                <a16:creationId xmlns:a16="http://schemas.microsoft.com/office/drawing/2014/main" id="{14A6A32A-5BE6-4CE2-B107-F46743F6E24D}"/>
              </a:ext>
            </a:extLst>
          </p:cNvPr>
          <p:cNvSpPr/>
          <p:nvPr/>
        </p:nvSpPr>
        <p:spPr>
          <a:xfrm>
            <a:off x="4179459" y="4171998"/>
            <a:ext cx="3825727" cy="523220"/>
          </a:xfrm>
          <a:prstGeom prst="rect">
            <a:avLst/>
          </a:prstGeom>
          <a:solidFill>
            <a:srgbClr val="627981"/>
          </a:solidFill>
        </p:spPr>
        <p:txBody>
          <a:bodyPr wrap="none">
            <a:spAutoFit/>
          </a:bodyPr>
          <a:lstStyle/>
          <a:p>
            <a:r>
              <a:rPr lang="en-US" sz="2800" b="1" dirty="0">
                <a:solidFill>
                  <a:schemeClr val="bg1"/>
                </a:solidFill>
              </a:rPr>
              <a:t>Asymmetric Information</a:t>
            </a:r>
          </a:p>
        </p:txBody>
      </p:sp>
      <p:sp>
        <p:nvSpPr>
          <p:cNvPr id="4" name="Rectangle 3">
            <a:extLst>
              <a:ext uri="{FF2B5EF4-FFF2-40B4-BE49-F238E27FC236}">
                <a16:creationId xmlns:a16="http://schemas.microsoft.com/office/drawing/2014/main" id="{3C22B6A3-8622-44AB-87CD-C8E9960B5A27}"/>
              </a:ext>
            </a:extLst>
          </p:cNvPr>
          <p:cNvSpPr/>
          <p:nvPr/>
        </p:nvSpPr>
        <p:spPr>
          <a:xfrm>
            <a:off x="3242791" y="2316399"/>
            <a:ext cx="5399763" cy="1015663"/>
          </a:xfrm>
          <a:prstGeom prst="rect">
            <a:avLst/>
          </a:prstGeom>
          <a:solidFill>
            <a:srgbClr val="627981"/>
          </a:solidFill>
        </p:spPr>
        <p:txBody>
          <a:bodyPr wrap="square">
            <a:spAutoFit/>
          </a:bodyPr>
          <a:lstStyle/>
          <a:p>
            <a:pPr algn="ctr"/>
            <a:r>
              <a:rPr lang="en-US" sz="2000" dirty="0">
                <a:solidFill>
                  <a:schemeClr val="bg1"/>
                </a:solidFill>
              </a:rPr>
              <a:t>A situation where either the buyer, the seller, or both are uncertain about the qualities of what they are buying and selling.</a:t>
            </a:r>
          </a:p>
        </p:txBody>
      </p:sp>
      <p:sp>
        <p:nvSpPr>
          <p:cNvPr id="5" name="Rectangle 4">
            <a:extLst>
              <a:ext uri="{FF2B5EF4-FFF2-40B4-BE49-F238E27FC236}">
                <a16:creationId xmlns:a16="http://schemas.microsoft.com/office/drawing/2014/main" id="{2A887DC5-6B0F-4AAF-BDC3-2513B92E31C7}"/>
              </a:ext>
            </a:extLst>
          </p:cNvPr>
          <p:cNvSpPr/>
          <p:nvPr/>
        </p:nvSpPr>
        <p:spPr>
          <a:xfrm>
            <a:off x="3242791" y="4888823"/>
            <a:ext cx="5356678" cy="1015663"/>
          </a:xfrm>
          <a:prstGeom prst="rect">
            <a:avLst/>
          </a:prstGeom>
          <a:solidFill>
            <a:srgbClr val="627981"/>
          </a:solidFill>
        </p:spPr>
        <p:txBody>
          <a:bodyPr wrap="square">
            <a:spAutoFit/>
          </a:bodyPr>
          <a:lstStyle/>
          <a:p>
            <a:pPr algn="ctr"/>
            <a:r>
              <a:rPr lang="en-US" sz="2000" dirty="0">
                <a:solidFill>
                  <a:schemeClr val="bg1"/>
                </a:solidFill>
              </a:rPr>
              <a:t>A situation where the seller or the buyer has more information than the other regarding the quality of the item for sale.</a:t>
            </a:r>
          </a:p>
        </p:txBody>
      </p:sp>
      <p:cxnSp>
        <p:nvCxnSpPr>
          <p:cNvPr id="7" name="Straight Connector 6">
            <a:extLst>
              <a:ext uri="{FF2B5EF4-FFF2-40B4-BE49-F238E27FC236}">
                <a16:creationId xmlns:a16="http://schemas.microsoft.com/office/drawing/2014/main" id="{52C0162B-3517-4F71-9A4D-65A83D035344}"/>
              </a:ext>
            </a:extLst>
          </p:cNvPr>
          <p:cNvCxnSpPr>
            <a:cxnSpLocks/>
            <a:stCxn id="2" idx="2"/>
          </p:cNvCxnSpPr>
          <p:nvPr/>
        </p:nvCxnSpPr>
        <p:spPr>
          <a:xfrm>
            <a:off x="6096000" y="2065639"/>
            <a:ext cx="0" cy="250760"/>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52F7B51F-785D-4822-BC00-972460ADB5BE}"/>
              </a:ext>
            </a:extLst>
          </p:cNvPr>
          <p:cNvCxnSpPr>
            <a:stCxn id="3" idx="2"/>
          </p:cNvCxnSpPr>
          <p:nvPr/>
        </p:nvCxnSpPr>
        <p:spPr>
          <a:xfrm flipH="1">
            <a:off x="6092322" y="4695218"/>
            <a:ext cx="1" cy="193605"/>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4345650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Rectangle 39">
            <a:extLst>
              <a:ext uri="{FF2B5EF4-FFF2-40B4-BE49-F238E27FC236}">
                <a16:creationId xmlns:a16="http://schemas.microsoft.com/office/drawing/2014/main" id="{151143C9-C132-4980-9087-BA32735A14C5}"/>
              </a:ext>
            </a:extLst>
          </p:cNvPr>
          <p:cNvSpPr/>
          <p:nvPr/>
        </p:nvSpPr>
        <p:spPr>
          <a:xfrm>
            <a:off x="2135749" y="5237759"/>
            <a:ext cx="8058154" cy="806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U.S. Health Care in an International Context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7" name="Group 26">
            <a:extLst>
              <a:ext uri="{FF2B5EF4-FFF2-40B4-BE49-F238E27FC236}">
                <a16:creationId xmlns:a16="http://schemas.microsoft.com/office/drawing/2014/main" id="{1B655F1F-1DB6-4FB0-AA43-E10A80E73EBB}"/>
              </a:ext>
            </a:extLst>
          </p:cNvPr>
          <p:cNvGrpSpPr/>
          <p:nvPr/>
        </p:nvGrpSpPr>
        <p:grpSpPr>
          <a:xfrm>
            <a:off x="2135749" y="1620241"/>
            <a:ext cx="8058154" cy="806935"/>
            <a:chOff x="542923" y="1736761"/>
            <a:chExt cx="8058154" cy="806935"/>
          </a:xfrm>
          <a:solidFill>
            <a:srgbClr val="627981"/>
          </a:solidFill>
        </p:grpSpPr>
        <p:sp>
          <p:nvSpPr>
            <p:cNvPr id="28" name="Rectangle 27">
              <a:extLst>
                <a:ext uri="{FF2B5EF4-FFF2-40B4-BE49-F238E27FC236}">
                  <a16:creationId xmlns:a16="http://schemas.microsoft.com/office/drawing/2014/main" id="{C7E3A307-4E7F-4F31-8838-5E217991693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9" name="TextBox 28">
              <a:extLst>
                <a:ext uri="{FF2B5EF4-FFF2-40B4-BE49-F238E27FC236}">
                  <a16:creationId xmlns:a16="http://schemas.microsoft.com/office/drawing/2014/main" id="{908388E3-F567-424F-8F52-668FE95B153B}"/>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U.S. is the only high-income country where private firms pay and provide for most health insurance.</a:t>
              </a:r>
            </a:p>
          </p:txBody>
        </p:sp>
      </p:grpSp>
      <p:grpSp>
        <p:nvGrpSpPr>
          <p:cNvPr id="30" name="Group 29">
            <a:extLst>
              <a:ext uri="{FF2B5EF4-FFF2-40B4-BE49-F238E27FC236}">
                <a16:creationId xmlns:a16="http://schemas.microsoft.com/office/drawing/2014/main" id="{30FA60C2-E67D-4AA2-A173-EED50CD4B2CF}"/>
              </a:ext>
            </a:extLst>
          </p:cNvPr>
          <p:cNvGrpSpPr/>
          <p:nvPr/>
        </p:nvGrpSpPr>
        <p:grpSpPr>
          <a:xfrm>
            <a:off x="2135749" y="2525854"/>
            <a:ext cx="8058154" cy="806935"/>
            <a:chOff x="542923" y="1736761"/>
            <a:chExt cx="8058154" cy="806935"/>
          </a:xfrm>
          <a:solidFill>
            <a:srgbClr val="627981"/>
          </a:solidFill>
        </p:grpSpPr>
        <p:sp>
          <p:nvSpPr>
            <p:cNvPr id="31" name="Rectangle 30">
              <a:extLst>
                <a:ext uri="{FF2B5EF4-FFF2-40B4-BE49-F238E27FC236}">
                  <a16:creationId xmlns:a16="http://schemas.microsoft.com/office/drawing/2014/main" id="{2DE27120-6368-4BE7-AE14-93FA5B3E91E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32" name="TextBox 31">
              <a:extLst>
                <a:ext uri="{FF2B5EF4-FFF2-40B4-BE49-F238E27FC236}">
                  <a16:creationId xmlns:a16="http://schemas.microsoft.com/office/drawing/2014/main" id="{00DA7634-8044-4950-A863-0E3FAA130686}"/>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U.S. spends more per capita on health care than any other industrialized country.</a:t>
              </a:r>
            </a:p>
          </p:txBody>
        </p:sp>
      </p:grpSp>
      <p:grpSp>
        <p:nvGrpSpPr>
          <p:cNvPr id="33" name="Group 32">
            <a:extLst>
              <a:ext uri="{FF2B5EF4-FFF2-40B4-BE49-F238E27FC236}">
                <a16:creationId xmlns:a16="http://schemas.microsoft.com/office/drawing/2014/main" id="{185D76B0-9F1C-4FA7-A32F-BAD95D526989}"/>
              </a:ext>
            </a:extLst>
          </p:cNvPr>
          <p:cNvGrpSpPr/>
          <p:nvPr/>
        </p:nvGrpSpPr>
        <p:grpSpPr>
          <a:xfrm>
            <a:off x="2135749" y="3420572"/>
            <a:ext cx="8058154" cy="806935"/>
            <a:chOff x="542923" y="1736761"/>
            <a:chExt cx="8058154" cy="806935"/>
          </a:xfrm>
          <a:solidFill>
            <a:srgbClr val="627981"/>
          </a:solidFill>
        </p:grpSpPr>
        <p:sp>
          <p:nvSpPr>
            <p:cNvPr id="34" name="Rectangle 33">
              <a:extLst>
                <a:ext uri="{FF2B5EF4-FFF2-40B4-BE49-F238E27FC236}">
                  <a16:creationId xmlns:a16="http://schemas.microsoft.com/office/drawing/2014/main" id="{ED11FA0A-7BA1-4386-BBE0-26BE219A025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35" name="TextBox 34">
              <a:extLst>
                <a:ext uri="{FF2B5EF4-FFF2-40B4-BE49-F238E27FC236}">
                  <a16:creationId xmlns:a16="http://schemas.microsoft.com/office/drawing/2014/main" id="{2FA52A4F-58A2-4B96-B2D4-BFEA29D81E23}"/>
                </a:ext>
              </a:extLst>
            </p:cNvPr>
            <p:cNvSpPr txBox="1"/>
            <p:nvPr/>
          </p:nvSpPr>
          <p:spPr>
            <a:xfrm>
              <a:off x="599387"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Outcomes measured by life expectancy and child mortality are worse than in other high-income countries.</a:t>
              </a:r>
            </a:p>
          </p:txBody>
        </p:sp>
      </p:grpSp>
      <p:grpSp>
        <p:nvGrpSpPr>
          <p:cNvPr id="36" name="Group 35">
            <a:extLst>
              <a:ext uri="{FF2B5EF4-FFF2-40B4-BE49-F238E27FC236}">
                <a16:creationId xmlns:a16="http://schemas.microsoft.com/office/drawing/2014/main" id="{CE349E82-696C-49FC-BC53-F091B9CDD4FE}"/>
              </a:ext>
            </a:extLst>
          </p:cNvPr>
          <p:cNvGrpSpPr/>
          <p:nvPr/>
        </p:nvGrpSpPr>
        <p:grpSpPr>
          <a:xfrm>
            <a:off x="2135749" y="4322815"/>
            <a:ext cx="8058154" cy="806935"/>
            <a:chOff x="542923" y="1736761"/>
            <a:chExt cx="8058154" cy="806935"/>
          </a:xfrm>
          <a:solidFill>
            <a:srgbClr val="627981"/>
          </a:solidFill>
        </p:grpSpPr>
        <p:sp>
          <p:nvSpPr>
            <p:cNvPr id="37" name="Rectangle 36">
              <a:extLst>
                <a:ext uri="{FF2B5EF4-FFF2-40B4-BE49-F238E27FC236}">
                  <a16:creationId xmlns:a16="http://schemas.microsoft.com/office/drawing/2014/main" id="{F6E3E799-E561-4833-98C2-E8F9ADB6113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38" name="TextBox 37">
              <a:extLst>
                <a:ext uri="{FF2B5EF4-FFF2-40B4-BE49-F238E27FC236}">
                  <a16:creationId xmlns:a16="http://schemas.microsoft.com/office/drawing/2014/main" id="{F744AA67-685C-47F5-9C5A-766DFB4D8F77}"/>
                </a:ext>
              </a:extLst>
            </p:cNvPr>
            <p:cNvSpPr txBox="1"/>
            <p:nvPr/>
          </p:nvSpPr>
          <p:spPr>
            <a:xfrm>
              <a:off x="542923" y="174011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U.S. health care system provides high-quality care with relatively short waiting times for treatment.</a:t>
              </a:r>
            </a:p>
          </p:txBody>
        </p:sp>
      </p:grpSp>
      <p:sp>
        <p:nvSpPr>
          <p:cNvPr id="39" name="TextBox 38">
            <a:extLst>
              <a:ext uri="{FF2B5EF4-FFF2-40B4-BE49-F238E27FC236}">
                <a16:creationId xmlns:a16="http://schemas.microsoft.com/office/drawing/2014/main" id="{1B83B84A-D594-4A05-96DD-C3C4F5B72C37}"/>
              </a:ext>
            </a:extLst>
          </p:cNvPr>
          <p:cNvSpPr txBox="1"/>
          <p:nvPr/>
        </p:nvSpPr>
        <p:spPr>
          <a:xfrm>
            <a:off x="2192213" y="5287283"/>
            <a:ext cx="7807571" cy="707886"/>
          </a:xfrm>
          <a:prstGeom prst="rect">
            <a:avLst/>
          </a:prstGeom>
          <a:solidFill>
            <a:srgbClr val="627981"/>
          </a:solidFill>
        </p:spPr>
        <p:txBody>
          <a:bodyPr wrap="square" rtlCol="0">
            <a:spAutoFit/>
          </a:bodyPr>
          <a:lstStyle/>
          <a:p>
            <a:pPr marL="342900" indent="-342900">
              <a:buFont typeface="Arial" panose="020B0604020202020204" pitchFamily="34" charset="0"/>
              <a:buChar char="•"/>
            </a:pPr>
            <a:r>
              <a:rPr lang="en-US" sz="2000" dirty="0">
                <a:solidFill>
                  <a:schemeClr val="bg1"/>
                </a:solidFill>
              </a:rPr>
              <a:t>Other countries have more equal access, but quality may be lower and waiting times longer than in the U.S.</a:t>
            </a:r>
          </a:p>
        </p:txBody>
      </p:sp>
    </p:spTree>
    <p:extLst>
      <p:ext uri="{BB962C8B-B14F-4D97-AF65-F5344CB8AC3E}">
        <p14:creationId xmlns:p14="http://schemas.microsoft.com/office/powerpoint/2010/main" val="359606030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Government Regulation of Insurance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0" name="Rectangle 9">
            <a:extLst>
              <a:ext uri="{FF2B5EF4-FFF2-40B4-BE49-F238E27FC236}">
                <a16:creationId xmlns:a16="http://schemas.microsoft.com/office/drawing/2014/main" id="{09E79D0D-068D-4616-9B51-E6BCFDCC6818}"/>
              </a:ext>
            </a:extLst>
          </p:cNvPr>
          <p:cNvSpPr/>
          <p:nvPr/>
        </p:nvSpPr>
        <p:spPr>
          <a:xfrm>
            <a:off x="1111046" y="4729926"/>
            <a:ext cx="4361688" cy="1323439"/>
          </a:xfrm>
          <a:prstGeom prst="rect">
            <a:avLst/>
          </a:prstGeom>
          <a:solidFill>
            <a:srgbClr val="627981"/>
          </a:solidFill>
        </p:spPr>
        <p:txBody>
          <a:bodyPr wrap="square">
            <a:spAutoFit/>
          </a:bodyPr>
          <a:lstStyle/>
          <a:p>
            <a:r>
              <a:rPr lang="en-US" sz="2000" dirty="0">
                <a:solidFill>
                  <a:schemeClr val="bg1"/>
                </a:solidFill>
              </a:rPr>
              <a:t>If premiums are set low for all policyholders, the premiums collected may not be enough to cover all the claims.</a:t>
            </a:r>
          </a:p>
        </p:txBody>
      </p:sp>
      <p:sp>
        <p:nvSpPr>
          <p:cNvPr id="11" name="Rectangle 10">
            <a:extLst>
              <a:ext uri="{FF2B5EF4-FFF2-40B4-BE49-F238E27FC236}">
                <a16:creationId xmlns:a16="http://schemas.microsoft.com/office/drawing/2014/main" id="{21021648-F2C0-4CFA-85FE-3DC9A4B6B42C}"/>
              </a:ext>
            </a:extLst>
          </p:cNvPr>
          <p:cNvSpPr/>
          <p:nvPr/>
        </p:nvSpPr>
        <p:spPr>
          <a:xfrm>
            <a:off x="6715589" y="4729926"/>
            <a:ext cx="4365365" cy="1323439"/>
          </a:xfrm>
          <a:prstGeom prst="rect">
            <a:avLst/>
          </a:prstGeom>
          <a:solidFill>
            <a:srgbClr val="627981"/>
          </a:solidFill>
          <a:ln>
            <a:noFill/>
          </a:ln>
        </p:spPr>
        <p:txBody>
          <a:bodyPr wrap="square">
            <a:spAutoFit/>
          </a:bodyPr>
          <a:lstStyle/>
          <a:p>
            <a:r>
              <a:rPr lang="en-US" sz="2000" dirty="0">
                <a:solidFill>
                  <a:schemeClr val="bg1"/>
                </a:solidFill>
              </a:rPr>
              <a:t>If premiums are set too low, insurance companies will lose money and withdraw from the insurance markets in that state.</a:t>
            </a:r>
          </a:p>
        </p:txBody>
      </p:sp>
      <p:sp>
        <p:nvSpPr>
          <p:cNvPr id="12" name="Arrow: Right 11">
            <a:extLst>
              <a:ext uri="{FF2B5EF4-FFF2-40B4-BE49-F238E27FC236}">
                <a16:creationId xmlns:a16="http://schemas.microsoft.com/office/drawing/2014/main" id="{410F7791-0338-4062-A732-6FDBA9FA27DE}"/>
              </a:ext>
            </a:extLst>
          </p:cNvPr>
          <p:cNvSpPr/>
          <p:nvPr/>
        </p:nvSpPr>
        <p:spPr>
          <a:xfrm>
            <a:off x="5541194" y="4927436"/>
            <a:ext cx="1109609" cy="620645"/>
          </a:xfrm>
          <a:prstGeom prst="right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5" name="Group 14">
            <a:extLst>
              <a:ext uri="{FF2B5EF4-FFF2-40B4-BE49-F238E27FC236}">
                <a16:creationId xmlns:a16="http://schemas.microsoft.com/office/drawing/2014/main" id="{39930EC0-AC30-478E-92F4-13AB040D4ED8}"/>
              </a:ext>
            </a:extLst>
          </p:cNvPr>
          <p:cNvGrpSpPr/>
          <p:nvPr/>
        </p:nvGrpSpPr>
        <p:grpSpPr>
          <a:xfrm>
            <a:off x="2135749" y="1620241"/>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7629C588-2410-4181-908E-6A98831EC9D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B8A884C0-5439-41B4-AB46-35FE0E8EAB48}"/>
                </a:ext>
              </a:extLst>
            </p:cNvPr>
            <p:cNvSpPr txBox="1"/>
            <p:nvPr/>
          </p:nvSpPr>
          <p:spPr>
            <a:xfrm>
              <a:off x="655854" y="1930707"/>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U.S. insurance industry is primarily regulated at the state level.</a:t>
              </a:r>
            </a:p>
          </p:txBody>
        </p:sp>
      </p:grpSp>
      <p:grpSp>
        <p:nvGrpSpPr>
          <p:cNvPr id="18" name="Group 17">
            <a:extLst>
              <a:ext uri="{FF2B5EF4-FFF2-40B4-BE49-F238E27FC236}">
                <a16:creationId xmlns:a16="http://schemas.microsoft.com/office/drawing/2014/main" id="{EA53290F-94F7-44C6-93FB-E24105B8F768}"/>
              </a:ext>
            </a:extLst>
          </p:cNvPr>
          <p:cNvGrpSpPr/>
          <p:nvPr/>
        </p:nvGrpSpPr>
        <p:grpSpPr>
          <a:xfrm>
            <a:off x="2135749" y="2525854"/>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1A6769E9-D55F-433F-9C01-0444CF5D19F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7C034CCC-66B8-41B6-81FD-93F288501B18}"/>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National Association of Insurance Commissioners brings together these state regulators to exchange information and strategies.</a:t>
              </a:r>
            </a:p>
          </p:txBody>
        </p:sp>
      </p:grpSp>
      <p:grpSp>
        <p:nvGrpSpPr>
          <p:cNvPr id="21" name="Group 20">
            <a:extLst>
              <a:ext uri="{FF2B5EF4-FFF2-40B4-BE49-F238E27FC236}">
                <a16:creationId xmlns:a16="http://schemas.microsoft.com/office/drawing/2014/main" id="{3E10D6DE-C89C-4D2D-ACB7-65CE5EFA5DF9}"/>
              </a:ext>
            </a:extLst>
          </p:cNvPr>
          <p:cNvGrpSpPr/>
          <p:nvPr/>
        </p:nvGrpSpPr>
        <p:grpSpPr>
          <a:xfrm>
            <a:off x="2135749" y="3440582"/>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471B5498-263B-4D7F-BF7D-2CB3F2414B9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3" name="TextBox 22">
              <a:extLst>
                <a:ext uri="{FF2B5EF4-FFF2-40B4-BE49-F238E27FC236}">
                  <a16:creationId xmlns:a16="http://schemas.microsoft.com/office/drawing/2014/main" id="{60AEB8B9-6368-4A84-B457-C142DAEE3D4A}"/>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state insurance regulators attempt to keep the price of insurance low and ensure that everyone has insurance. </a:t>
              </a:r>
            </a:p>
          </p:txBody>
        </p:sp>
      </p:grpSp>
    </p:spTree>
    <p:extLst>
      <p:ext uri="{BB962C8B-B14F-4D97-AF65-F5344CB8AC3E}">
        <p14:creationId xmlns:p14="http://schemas.microsoft.com/office/powerpoint/2010/main" val="381432448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Government Regulation of Insurance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E4F2A9D1-A330-4BDD-929E-49433F0EDC22}"/>
              </a:ext>
            </a:extLst>
          </p:cNvPr>
          <p:cNvSpPr/>
          <p:nvPr/>
        </p:nvSpPr>
        <p:spPr>
          <a:xfrm>
            <a:off x="6567993" y="1378995"/>
            <a:ext cx="4643673" cy="1318506"/>
          </a:xfrm>
          <a:prstGeom prst="rect">
            <a:avLst/>
          </a:prstGeom>
        </p:spPr>
        <p:txBody>
          <a:bodyPr wrap="square">
            <a:spAutoFit/>
          </a:bodyPr>
          <a:lstStyle/>
          <a:p>
            <a:pPr algn="ctr"/>
            <a:r>
              <a:rPr lang="en-US" sz="2000" dirty="0"/>
              <a:t>Another common government intervention in insurance markets is to require that everyone buy certain kinds of insurance.</a:t>
            </a:r>
          </a:p>
        </p:txBody>
      </p:sp>
      <p:cxnSp>
        <p:nvCxnSpPr>
          <p:cNvPr id="5" name="Straight Connector 4">
            <a:extLst>
              <a:ext uri="{FF2B5EF4-FFF2-40B4-BE49-F238E27FC236}">
                <a16:creationId xmlns:a16="http://schemas.microsoft.com/office/drawing/2014/main" id="{564AE697-54AC-4F9E-891E-03183C289A43}"/>
              </a:ext>
            </a:extLst>
          </p:cNvPr>
          <p:cNvCxnSpPr>
            <a:cxnSpLocks/>
          </p:cNvCxnSpPr>
          <p:nvPr/>
        </p:nvCxnSpPr>
        <p:spPr>
          <a:xfrm>
            <a:off x="3302174" y="2942967"/>
            <a:ext cx="0" cy="3513762"/>
          </a:xfrm>
          <a:prstGeom prst="line">
            <a:avLst/>
          </a:prstGeom>
          <a:ln w="123825" cap="rnd">
            <a:solidFill>
              <a:srgbClr val="663300"/>
            </a:solidFill>
          </a:ln>
        </p:spPr>
        <p:style>
          <a:lnRef idx="1">
            <a:schemeClr val="accent1"/>
          </a:lnRef>
          <a:fillRef idx="0">
            <a:schemeClr val="accent1"/>
          </a:fillRef>
          <a:effectRef idx="0">
            <a:schemeClr val="accent1"/>
          </a:effectRef>
          <a:fontRef idx="minor">
            <a:schemeClr val="tx1"/>
          </a:fontRef>
        </p:style>
      </p:cxnSp>
      <p:sp>
        <p:nvSpPr>
          <p:cNvPr id="7" name="Rectangle 6">
            <a:extLst>
              <a:ext uri="{FF2B5EF4-FFF2-40B4-BE49-F238E27FC236}">
                <a16:creationId xmlns:a16="http://schemas.microsoft.com/office/drawing/2014/main" id="{928C1E15-BD62-4945-A82F-5C1C2273840B}"/>
              </a:ext>
            </a:extLst>
          </p:cNvPr>
          <p:cNvSpPr/>
          <p:nvPr/>
        </p:nvSpPr>
        <p:spPr>
          <a:xfrm>
            <a:off x="1329299" y="3033188"/>
            <a:ext cx="3945733" cy="204679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ctr">
              <a:buFont typeface="Arial" panose="020B0604020202020204" pitchFamily="34" charset="0"/>
              <a:buChar char="•"/>
            </a:pPr>
            <a:r>
              <a:rPr lang="en-US" sz="2800" dirty="0">
                <a:solidFill>
                  <a:schemeClr val="bg1"/>
                </a:solidFill>
              </a:rPr>
              <a:t>Medicaid</a:t>
            </a:r>
          </a:p>
          <a:p>
            <a:pPr marL="285750" indent="-285750" algn="ctr">
              <a:buFont typeface="Arial" panose="020B0604020202020204" pitchFamily="34" charset="0"/>
              <a:buChar char="•"/>
            </a:pPr>
            <a:r>
              <a:rPr lang="en-US" sz="2800" dirty="0">
                <a:solidFill>
                  <a:schemeClr val="bg1"/>
                </a:solidFill>
              </a:rPr>
              <a:t>Medicare</a:t>
            </a:r>
          </a:p>
        </p:txBody>
      </p:sp>
      <p:cxnSp>
        <p:nvCxnSpPr>
          <p:cNvPr id="12" name="Straight Connector 11">
            <a:extLst>
              <a:ext uri="{FF2B5EF4-FFF2-40B4-BE49-F238E27FC236}">
                <a16:creationId xmlns:a16="http://schemas.microsoft.com/office/drawing/2014/main" id="{216A8934-56BB-4E04-BC53-2B8B6F8955F2}"/>
              </a:ext>
            </a:extLst>
          </p:cNvPr>
          <p:cNvCxnSpPr>
            <a:cxnSpLocks/>
          </p:cNvCxnSpPr>
          <p:nvPr/>
        </p:nvCxnSpPr>
        <p:spPr>
          <a:xfrm>
            <a:off x="8889826" y="2942967"/>
            <a:ext cx="0" cy="3513762"/>
          </a:xfrm>
          <a:prstGeom prst="line">
            <a:avLst/>
          </a:prstGeom>
          <a:ln w="123825" cap="rnd">
            <a:solidFill>
              <a:srgbClr val="663300"/>
            </a:solidFill>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C677F30B-0E03-4F81-A439-546B977E1849}"/>
              </a:ext>
            </a:extLst>
          </p:cNvPr>
          <p:cNvSpPr/>
          <p:nvPr/>
        </p:nvSpPr>
        <p:spPr>
          <a:xfrm>
            <a:off x="6916951" y="3033188"/>
            <a:ext cx="3945750" cy="204680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US" sz="2400" dirty="0">
                <a:solidFill>
                  <a:schemeClr val="bg1"/>
                </a:solidFill>
              </a:rPr>
              <a:t>States require car insurance</a:t>
            </a:r>
          </a:p>
          <a:p>
            <a:pPr marL="285750" indent="-285750">
              <a:buFont typeface="Arial" panose="020B0604020202020204" pitchFamily="34" charset="0"/>
              <a:buChar char="•"/>
            </a:pPr>
            <a:r>
              <a:rPr lang="en-US" sz="2400" dirty="0">
                <a:solidFill>
                  <a:schemeClr val="bg1"/>
                </a:solidFill>
              </a:rPr>
              <a:t>Mortgage companies require homeowner's insurance</a:t>
            </a:r>
          </a:p>
        </p:txBody>
      </p:sp>
      <p:sp>
        <p:nvSpPr>
          <p:cNvPr id="10" name="Rectangle 9">
            <a:extLst>
              <a:ext uri="{FF2B5EF4-FFF2-40B4-BE49-F238E27FC236}">
                <a16:creationId xmlns:a16="http://schemas.microsoft.com/office/drawing/2014/main" id="{E3AAF953-B067-4AD6-9BE5-9E4C74E28985}"/>
              </a:ext>
            </a:extLst>
          </p:cNvPr>
          <p:cNvSpPr/>
          <p:nvPr/>
        </p:nvSpPr>
        <p:spPr>
          <a:xfrm>
            <a:off x="980334" y="1378718"/>
            <a:ext cx="4643680" cy="1323439"/>
          </a:xfrm>
          <a:prstGeom prst="rect">
            <a:avLst/>
          </a:prstGeom>
        </p:spPr>
        <p:txBody>
          <a:bodyPr wrap="square">
            <a:spAutoFit/>
          </a:bodyPr>
          <a:lstStyle/>
          <a:p>
            <a:pPr algn="ctr"/>
            <a:r>
              <a:rPr lang="en-US" sz="2000" dirty="0"/>
              <a:t>In some industries, the U.S. government has decided free markets will not provide insurance at an affordable price, so the government pays for it directly.</a:t>
            </a:r>
          </a:p>
        </p:txBody>
      </p:sp>
    </p:spTree>
    <p:extLst>
      <p:ext uri="{BB962C8B-B14F-4D97-AF65-F5344CB8AC3E}">
        <p14:creationId xmlns:p14="http://schemas.microsoft.com/office/powerpoint/2010/main" val="344511077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The Patient Protection and Affordable Care Act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E9030990-E506-454A-8518-78CC6161DB51}"/>
              </a:ext>
            </a:extLst>
          </p:cNvPr>
          <p:cNvGrpSpPr/>
          <p:nvPr/>
        </p:nvGrpSpPr>
        <p:grpSpPr>
          <a:xfrm>
            <a:off x="2135749" y="1620241"/>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9AB1785C-225F-433A-B7D0-8B1886F0397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9" name="TextBox 8">
              <a:extLst>
                <a:ext uri="{FF2B5EF4-FFF2-40B4-BE49-F238E27FC236}">
                  <a16:creationId xmlns:a16="http://schemas.microsoft.com/office/drawing/2014/main" id="{D5C463E5-F4EF-4E2B-8038-ED69B9809FAB}"/>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March of 2010, President Obama signed into law the Patient Protection and Affordable Care Act (PPACA).</a:t>
              </a:r>
            </a:p>
          </p:txBody>
        </p:sp>
      </p:grpSp>
      <p:grpSp>
        <p:nvGrpSpPr>
          <p:cNvPr id="10" name="Group 9">
            <a:extLst>
              <a:ext uri="{FF2B5EF4-FFF2-40B4-BE49-F238E27FC236}">
                <a16:creationId xmlns:a16="http://schemas.microsoft.com/office/drawing/2014/main" id="{2430E58E-91BB-4E85-B6EC-53C381CDE41D}"/>
              </a:ext>
            </a:extLst>
          </p:cNvPr>
          <p:cNvGrpSpPr/>
          <p:nvPr/>
        </p:nvGrpSpPr>
        <p:grpSpPr>
          <a:xfrm>
            <a:off x="2135749" y="2525854"/>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784928A8-B035-4816-B8F9-71BF01266D9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2" name="TextBox 11">
              <a:extLst>
                <a:ext uri="{FF2B5EF4-FFF2-40B4-BE49-F238E27FC236}">
                  <a16:creationId xmlns:a16="http://schemas.microsoft.com/office/drawing/2014/main" id="{94A9AA87-9626-42AC-BCF3-C7837D3509CB}"/>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goal of the act is to bring the United States closer to universal coverage.</a:t>
              </a:r>
            </a:p>
          </p:txBody>
        </p:sp>
      </p:grpSp>
      <p:grpSp>
        <p:nvGrpSpPr>
          <p:cNvPr id="13" name="Group 12">
            <a:extLst>
              <a:ext uri="{FF2B5EF4-FFF2-40B4-BE49-F238E27FC236}">
                <a16:creationId xmlns:a16="http://schemas.microsoft.com/office/drawing/2014/main" id="{6B767FE5-AFD9-47E2-83CF-1BC479AF498D}"/>
              </a:ext>
            </a:extLst>
          </p:cNvPr>
          <p:cNvGrpSpPr/>
          <p:nvPr/>
        </p:nvGrpSpPr>
        <p:grpSpPr>
          <a:xfrm>
            <a:off x="2135749" y="3420572"/>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65E490FE-F212-4042-8DD3-473D0762308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EBF822FD-FD25-4CCA-B940-A5637407D149}"/>
                </a:ext>
              </a:extLst>
            </p:cNvPr>
            <p:cNvSpPr txBox="1"/>
            <p:nvPr/>
          </p:nvSpPr>
          <p:spPr>
            <a:xfrm>
              <a:off x="599388" y="1928179"/>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Prior to the ACA, more than 32 million Americans were uninsured.</a:t>
              </a:r>
            </a:p>
          </p:txBody>
        </p:sp>
      </p:grpSp>
      <p:grpSp>
        <p:nvGrpSpPr>
          <p:cNvPr id="16" name="Group 15">
            <a:extLst>
              <a:ext uri="{FF2B5EF4-FFF2-40B4-BE49-F238E27FC236}">
                <a16:creationId xmlns:a16="http://schemas.microsoft.com/office/drawing/2014/main" id="{0FC40746-0312-44BE-9B5E-EF9A4A838147}"/>
              </a:ext>
            </a:extLst>
          </p:cNvPr>
          <p:cNvGrpSpPr/>
          <p:nvPr/>
        </p:nvGrpSpPr>
        <p:grpSpPr>
          <a:xfrm>
            <a:off x="2135749" y="4322815"/>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5B9FACCB-4D02-45BB-A0E2-46439D7EE98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E9AFB8D2-CE92-4251-B3F6-63F2F053AB49}"/>
                </a:ext>
              </a:extLst>
            </p:cNvPr>
            <p:cNvSpPr txBox="1"/>
            <p:nvPr/>
          </p:nvSpPr>
          <p:spPr>
            <a:xfrm>
              <a:off x="599388" y="178405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People who are uninsured tend to use emergency rooms for treatment, which has contributed significantly to rising costs.</a:t>
              </a:r>
            </a:p>
          </p:txBody>
        </p:sp>
      </p:grpSp>
    </p:spTree>
    <p:extLst>
      <p:ext uri="{BB962C8B-B14F-4D97-AF65-F5344CB8AC3E}">
        <p14:creationId xmlns:p14="http://schemas.microsoft.com/office/powerpoint/2010/main" val="416722251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915492"/>
            <a:ext cx="9273061" cy="1015663"/>
          </a:xfrm>
          <a:prstGeom prst="rect">
            <a:avLst/>
          </a:prstGeom>
          <a:solidFill>
            <a:srgbClr val="627981"/>
          </a:solidFill>
          <a:ln>
            <a:solidFill>
              <a:srgbClr val="627981"/>
            </a:solidFill>
          </a:ln>
        </p:spPr>
        <p:txBody>
          <a:bodyPr wrap="square" rtlCol="0" anchor="ctr">
            <a:spAutoFit/>
          </a:bodyPr>
          <a:lstStyle/>
          <a:p>
            <a:pPr algn="ctr"/>
            <a:r>
              <a:rPr lang="en-US" sz="2000" dirty="0">
                <a:solidFill>
                  <a:schemeClr val="bg1"/>
                </a:solidFill>
              </a:rPr>
              <a:t>This lesson discusses the tradeoff between quality of care and equal access at low costs. Which do you consider to be more important, a high quality of care provided or more equal access and lower costs? Why?</a:t>
            </a:r>
          </a:p>
        </p:txBody>
      </p:sp>
    </p:spTree>
    <p:extLst>
      <p:ext uri="{BB962C8B-B14F-4D97-AF65-F5344CB8AC3E}">
        <p14:creationId xmlns:p14="http://schemas.microsoft.com/office/powerpoint/2010/main" val="408754350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296661"/>
            <a:ext cx="9273061" cy="5324535"/>
          </a:xfrm>
          <a:prstGeom prst="rect">
            <a:avLst/>
          </a:prstGeom>
          <a:solidFill>
            <a:srgbClr val="627981"/>
          </a:solidFill>
          <a:ln>
            <a:solidFill>
              <a:srgbClr val="627981"/>
            </a:solidFill>
          </a:ln>
        </p:spPr>
        <p:txBody>
          <a:bodyPr wrap="square" rtlCol="0" anchor="ctr">
            <a:spAutoFit/>
          </a:bodyPr>
          <a:lstStyle/>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fundamental law of insurance is that what the average person pays in over time cannot be less than what the average person gets out.</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Many insurance policies have deductibles, copayments, or coinsurance. </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In a fee-for-service health financing system, medical care providers receive reimbursement according to the cost of services they provide.</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An alternative method of organizing health care is through health maintenance organizations (HMOs), where medical care providers receive reimbursement according to the number of patients they handle, and it is up to the providers to allocate resources between patients who receive more or fewer health care services.</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Adverse selection arises in insurance markets when insurance buyers know more about the risks they face than the insurance company. </a:t>
            </a:r>
          </a:p>
          <a:p>
            <a:endParaRPr lang="en-US" sz="2000" dirty="0">
              <a:solidFill>
                <a:schemeClr val="bg1"/>
              </a:solidFill>
            </a:endParaRPr>
          </a:p>
        </p:txBody>
      </p:sp>
    </p:spTree>
    <p:extLst>
      <p:ext uri="{BB962C8B-B14F-4D97-AF65-F5344CB8AC3E}">
        <p14:creationId xmlns:p14="http://schemas.microsoft.com/office/powerpoint/2010/main" val="74134309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cxnSp>
        <p:nvCxnSpPr>
          <p:cNvPr id="11" name="Straight Connector 10"/>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1524000" y="1410227"/>
            <a:ext cx="9144000"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42400331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130505"/>
            <a:ext cx="9144000" cy="1015663"/>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How Imperfect Information Can Affect Equilibrium Price and Quantity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48A78235-6E65-4666-86C8-245F69BEA05B}"/>
              </a:ext>
            </a:extLst>
          </p:cNvPr>
          <p:cNvGrpSpPr/>
          <p:nvPr/>
        </p:nvGrpSpPr>
        <p:grpSpPr>
          <a:xfrm>
            <a:off x="2135749" y="1620241"/>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6F376230-9C70-4600-A079-319A6912F2F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8E12D362-BE4E-4EF1-B163-E0C53FA92CED}"/>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presence of imperfect information can discourage both buyers and sellers from participating in the market.</a:t>
              </a:r>
            </a:p>
          </p:txBody>
        </p:sp>
      </p:grpSp>
      <p:grpSp>
        <p:nvGrpSpPr>
          <p:cNvPr id="11" name="Group 10">
            <a:extLst>
              <a:ext uri="{FF2B5EF4-FFF2-40B4-BE49-F238E27FC236}">
                <a16:creationId xmlns:a16="http://schemas.microsoft.com/office/drawing/2014/main" id="{FE920139-02A6-465C-89BE-7E034E308FC4}"/>
              </a:ext>
            </a:extLst>
          </p:cNvPr>
          <p:cNvGrpSpPr/>
          <p:nvPr/>
        </p:nvGrpSpPr>
        <p:grpSpPr>
          <a:xfrm>
            <a:off x="2135749" y="2525854"/>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59F28C33-1E81-489E-AA94-BDC9B7460AF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1DAC14FC-3C36-49AB-810D-81960E670BC0}"/>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Buyers may become reluctant to participate because they cannot determine the product's quality.</a:t>
              </a:r>
            </a:p>
          </p:txBody>
        </p:sp>
      </p:grpSp>
      <p:grpSp>
        <p:nvGrpSpPr>
          <p:cNvPr id="14" name="Group 13">
            <a:extLst>
              <a:ext uri="{FF2B5EF4-FFF2-40B4-BE49-F238E27FC236}">
                <a16:creationId xmlns:a16="http://schemas.microsoft.com/office/drawing/2014/main" id="{C51DC1ED-223E-4049-9DE9-2FD86B1D3520}"/>
              </a:ext>
            </a:extLst>
          </p:cNvPr>
          <p:cNvGrpSpPr/>
          <p:nvPr/>
        </p:nvGrpSpPr>
        <p:grpSpPr>
          <a:xfrm>
            <a:off x="2135749" y="3420572"/>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C2061BA8-2FD3-45FA-AD0E-761EE85995F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7594FA50-E4B8-4BA9-8CE1-2C9BBC99BAFC}"/>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Sellers of high-quality goods may be reluctant to participate because it is difficult to demonstrate the quality of their goods to buyers.</a:t>
              </a:r>
            </a:p>
          </p:txBody>
        </p:sp>
      </p:grpSp>
      <p:grpSp>
        <p:nvGrpSpPr>
          <p:cNvPr id="17" name="Group 16">
            <a:extLst>
              <a:ext uri="{FF2B5EF4-FFF2-40B4-BE49-F238E27FC236}">
                <a16:creationId xmlns:a16="http://schemas.microsoft.com/office/drawing/2014/main" id="{AFAEED48-D7FA-4D66-BA8D-46BABBA0AA91}"/>
              </a:ext>
            </a:extLst>
          </p:cNvPr>
          <p:cNvGrpSpPr/>
          <p:nvPr/>
        </p:nvGrpSpPr>
        <p:grpSpPr>
          <a:xfrm>
            <a:off x="2135749" y="4304821"/>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701E9258-731F-4A1E-8745-818B38F071D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FECDD18A-B587-45CF-B427-96196DFB3D74}"/>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Since buyers cannot determine which goods have higher quality, they are likely to be unwilling to pay a higher price for such goods.</a:t>
              </a:r>
            </a:p>
          </p:txBody>
        </p:sp>
      </p:grpSp>
    </p:spTree>
    <p:extLst>
      <p:ext uri="{BB962C8B-B14F-4D97-AF65-F5344CB8AC3E}">
        <p14:creationId xmlns:p14="http://schemas.microsoft.com/office/powerpoint/2010/main" val="41906310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437934"/>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Thin and Thick Markets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48A78235-6E65-4666-86C8-245F69BEA05B}"/>
              </a:ext>
            </a:extLst>
          </p:cNvPr>
          <p:cNvGrpSpPr/>
          <p:nvPr/>
        </p:nvGrpSpPr>
        <p:grpSpPr>
          <a:xfrm>
            <a:off x="2135749" y="1620241"/>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6F376230-9C70-4600-A079-319A6912F2F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8E12D362-BE4E-4EF1-B163-E0C53FA92CED}"/>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Economists sometimes refer to a market with few buyers and few sellers as a thin market.</a:t>
              </a:r>
            </a:p>
          </p:txBody>
        </p:sp>
      </p:grpSp>
      <p:grpSp>
        <p:nvGrpSpPr>
          <p:cNvPr id="11" name="Group 10">
            <a:extLst>
              <a:ext uri="{FF2B5EF4-FFF2-40B4-BE49-F238E27FC236}">
                <a16:creationId xmlns:a16="http://schemas.microsoft.com/office/drawing/2014/main" id="{FE920139-02A6-465C-89BE-7E034E308FC4}"/>
              </a:ext>
            </a:extLst>
          </p:cNvPr>
          <p:cNvGrpSpPr/>
          <p:nvPr/>
        </p:nvGrpSpPr>
        <p:grpSpPr>
          <a:xfrm>
            <a:off x="2135749" y="2525854"/>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59F28C33-1E81-489E-AA94-BDC9B7460AF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1DAC14FC-3C36-49AB-810D-81960E670BC0}"/>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By contrast, they call a market with many buyers and sellers a thick market.</a:t>
              </a:r>
            </a:p>
          </p:txBody>
        </p:sp>
      </p:grpSp>
      <p:grpSp>
        <p:nvGrpSpPr>
          <p:cNvPr id="14" name="Group 13">
            <a:extLst>
              <a:ext uri="{FF2B5EF4-FFF2-40B4-BE49-F238E27FC236}">
                <a16:creationId xmlns:a16="http://schemas.microsoft.com/office/drawing/2014/main" id="{C51DC1ED-223E-4049-9DE9-2FD86B1D3520}"/>
              </a:ext>
            </a:extLst>
          </p:cNvPr>
          <p:cNvGrpSpPr/>
          <p:nvPr/>
        </p:nvGrpSpPr>
        <p:grpSpPr>
          <a:xfrm>
            <a:off x="2135749" y="3420572"/>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C2061BA8-2FD3-45FA-AD0E-761EE85995F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7594FA50-E4B8-4BA9-8CE1-2C9BBC99BAFC}"/>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imperfect information is severe, and buyers and sellers are discouraged from participating, markets may become extremely thin.</a:t>
              </a:r>
            </a:p>
          </p:txBody>
        </p:sp>
      </p:grpSp>
    </p:spTree>
    <p:extLst>
      <p:ext uri="{BB962C8B-B14F-4D97-AF65-F5344CB8AC3E}">
        <p14:creationId xmlns:p14="http://schemas.microsoft.com/office/powerpoint/2010/main" val="4187312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130505"/>
            <a:ext cx="9144000" cy="1015663"/>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When Price Mixes with Imperfect Information about Quality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A610B5F4-335D-4FC6-AE36-EFD31F1FAFD0}"/>
              </a:ext>
            </a:extLst>
          </p:cNvPr>
          <p:cNvGrpSpPr/>
          <p:nvPr/>
        </p:nvGrpSpPr>
        <p:grpSpPr>
          <a:xfrm>
            <a:off x="2135749" y="1620241"/>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E07D49B0-5535-4C7F-BEB4-AFDD2922A87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1" name="TextBox 10">
              <a:extLst>
                <a:ext uri="{FF2B5EF4-FFF2-40B4-BE49-F238E27FC236}">
                  <a16:creationId xmlns:a16="http://schemas.microsoft.com/office/drawing/2014/main" id="{79D0172C-8913-4515-A4EA-A1B81018BC73}"/>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buyer confronted with imperfect information will often believe that the price reveals something about the product's quality.</a:t>
              </a:r>
            </a:p>
          </p:txBody>
        </p:sp>
      </p:grpSp>
      <p:grpSp>
        <p:nvGrpSpPr>
          <p:cNvPr id="12" name="Group 11">
            <a:extLst>
              <a:ext uri="{FF2B5EF4-FFF2-40B4-BE49-F238E27FC236}">
                <a16:creationId xmlns:a16="http://schemas.microsoft.com/office/drawing/2014/main" id="{B3F652D6-7082-4004-BD0C-AAEBECE86A59}"/>
              </a:ext>
            </a:extLst>
          </p:cNvPr>
          <p:cNvGrpSpPr/>
          <p:nvPr/>
        </p:nvGrpSpPr>
        <p:grpSpPr>
          <a:xfrm>
            <a:off x="2135749" y="2525854"/>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16A3D086-2459-44B6-92B9-87DB66AB154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56B1317B-1FB1-45B9-A4C4-54E29EC89136}"/>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a buyer may assume that an expensive gemstone must be of high quality, even though they are not an expert on gemstones.</a:t>
              </a:r>
            </a:p>
          </p:txBody>
        </p:sp>
      </p:grpSp>
      <p:grpSp>
        <p:nvGrpSpPr>
          <p:cNvPr id="15" name="Group 14">
            <a:extLst>
              <a:ext uri="{FF2B5EF4-FFF2-40B4-BE49-F238E27FC236}">
                <a16:creationId xmlns:a16="http://schemas.microsoft.com/office/drawing/2014/main" id="{59CA9D20-139C-4E67-80D4-CBFEB01C1915}"/>
              </a:ext>
            </a:extLst>
          </p:cNvPr>
          <p:cNvGrpSpPr/>
          <p:nvPr/>
        </p:nvGrpSpPr>
        <p:grpSpPr>
          <a:xfrm>
            <a:off x="2135749" y="3420572"/>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1BCBEE16-01A6-4539-9CC6-F2ECE21FECD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7E61719C-AE59-434F-88F5-03430517AA05}"/>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buyers use the market price to draw inferences about the product's quality, markets may have trouble reaching an equilibrium.</a:t>
              </a:r>
            </a:p>
          </p:txBody>
        </p:sp>
      </p:grpSp>
      <p:grpSp>
        <p:nvGrpSpPr>
          <p:cNvPr id="21" name="Group 20">
            <a:extLst>
              <a:ext uri="{FF2B5EF4-FFF2-40B4-BE49-F238E27FC236}">
                <a16:creationId xmlns:a16="http://schemas.microsoft.com/office/drawing/2014/main" id="{66D83E99-24BD-44E1-9962-449FBDCBCB1B}"/>
              </a:ext>
            </a:extLst>
          </p:cNvPr>
          <p:cNvGrpSpPr/>
          <p:nvPr/>
        </p:nvGrpSpPr>
        <p:grpSpPr>
          <a:xfrm>
            <a:off x="2135749" y="4315290"/>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C9FD4F3E-F613-4539-8212-9C9AD2B7422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3" name="TextBox 22">
              <a:extLst>
                <a:ext uri="{FF2B5EF4-FFF2-40B4-BE49-F238E27FC236}">
                  <a16:creationId xmlns:a16="http://schemas.microsoft.com/office/drawing/2014/main" id="{BA3776E9-FC14-48B5-A39B-70C4F99E10AE}"/>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idea that higher prices will increase quantity demanded, and vice versa, runs exactly counter to the basic model of demand and supply.</a:t>
              </a:r>
            </a:p>
          </p:txBody>
        </p:sp>
      </p:grpSp>
    </p:spTree>
    <p:extLst>
      <p:ext uri="{BB962C8B-B14F-4D97-AF65-F5344CB8AC3E}">
        <p14:creationId xmlns:p14="http://schemas.microsoft.com/office/powerpoint/2010/main" val="18064532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130505"/>
            <a:ext cx="9144000" cy="1015663"/>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Mechanisms to Reduce the Risk of Imperfect Information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A610B5F4-335D-4FC6-AE36-EFD31F1FAFD0}"/>
              </a:ext>
            </a:extLst>
          </p:cNvPr>
          <p:cNvGrpSpPr/>
          <p:nvPr/>
        </p:nvGrpSpPr>
        <p:grpSpPr>
          <a:xfrm>
            <a:off x="2135749" y="1620241"/>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E07D49B0-5535-4C7F-BEB4-AFDD2922A87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1" name="TextBox 10">
              <a:extLst>
                <a:ext uri="{FF2B5EF4-FFF2-40B4-BE49-F238E27FC236}">
                  <a16:creationId xmlns:a16="http://schemas.microsoft.com/office/drawing/2014/main" id="{79D0172C-8913-4515-A4EA-A1B81018BC73}"/>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Buyers and sellers in the goods market rely on reputation as well as guarantees, warranties, and service contracts to assure quality.</a:t>
              </a:r>
            </a:p>
          </p:txBody>
        </p:sp>
      </p:grpSp>
      <p:grpSp>
        <p:nvGrpSpPr>
          <p:cNvPr id="12" name="Group 11">
            <a:extLst>
              <a:ext uri="{FF2B5EF4-FFF2-40B4-BE49-F238E27FC236}">
                <a16:creationId xmlns:a16="http://schemas.microsoft.com/office/drawing/2014/main" id="{B3F652D6-7082-4004-BD0C-AAEBECE86A59}"/>
              </a:ext>
            </a:extLst>
          </p:cNvPr>
          <p:cNvGrpSpPr/>
          <p:nvPr/>
        </p:nvGrpSpPr>
        <p:grpSpPr>
          <a:xfrm>
            <a:off x="2135749" y="2525854"/>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16A3D086-2459-44B6-92B9-87DB66AB154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56B1317B-1FB1-45B9-A4C4-54E29EC89136}"/>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labor market uses occupational licenses and certifications to assure competency.</a:t>
              </a:r>
            </a:p>
          </p:txBody>
        </p:sp>
      </p:grpSp>
      <p:grpSp>
        <p:nvGrpSpPr>
          <p:cNvPr id="15" name="Group 14">
            <a:extLst>
              <a:ext uri="{FF2B5EF4-FFF2-40B4-BE49-F238E27FC236}">
                <a16:creationId xmlns:a16="http://schemas.microsoft.com/office/drawing/2014/main" id="{59CA9D20-139C-4E67-80D4-CBFEB01C1915}"/>
              </a:ext>
            </a:extLst>
          </p:cNvPr>
          <p:cNvGrpSpPr/>
          <p:nvPr/>
        </p:nvGrpSpPr>
        <p:grpSpPr>
          <a:xfrm>
            <a:off x="2135749" y="3420572"/>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1BCBEE16-01A6-4539-9CC6-F2ECE21FECD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7E61719C-AE59-434F-88F5-03430517AA05}"/>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financial capital market uses cosigners and collateral as insurance against unforeseen, detrimental events.</a:t>
              </a:r>
            </a:p>
          </p:txBody>
        </p:sp>
      </p:grpSp>
    </p:spTree>
    <p:extLst>
      <p:ext uri="{BB962C8B-B14F-4D97-AF65-F5344CB8AC3E}">
        <p14:creationId xmlns:p14="http://schemas.microsoft.com/office/powerpoint/2010/main" val="1584786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Money-Back Guarantee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a:extLst>
              <a:ext uri="{FF2B5EF4-FFF2-40B4-BE49-F238E27FC236}">
                <a16:creationId xmlns:a16="http://schemas.microsoft.com/office/drawing/2014/main" id="{7A5E80D0-B15B-40DE-98CB-8FCFB2B4FEDE}"/>
              </a:ext>
            </a:extLst>
          </p:cNvPr>
          <p:cNvGrpSpPr/>
          <p:nvPr/>
        </p:nvGrpSpPr>
        <p:grpSpPr>
          <a:xfrm>
            <a:off x="2135749" y="1620241"/>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7C5E571D-C137-4261-85DF-0F7D116392D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679721F8-7572-4BA9-AE04-4CF02E8AFCD7}"/>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goods market, the seller might offer a </a:t>
              </a:r>
              <a:r>
                <a:rPr lang="en-US" sz="2000" b="1" dirty="0">
                  <a:solidFill>
                    <a:schemeClr val="bg1"/>
                  </a:solidFill>
                </a:rPr>
                <a:t>money-back guarantee:</a:t>
              </a:r>
              <a:r>
                <a:rPr lang="en-US" sz="2000" dirty="0">
                  <a:solidFill>
                    <a:schemeClr val="bg1"/>
                  </a:solidFill>
                </a:rPr>
                <a:t> an agreement that functions as a promise of quality.</a:t>
              </a:r>
            </a:p>
          </p:txBody>
        </p:sp>
      </p:grpSp>
      <p:grpSp>
        <p:nvGrpSpPr>
          <p:cNvPr id="17" name="Group 16">
            <a:extLst>
              <a:ext uri="{FF2B5EF4-FFF2-40B4-BE49-F238E27FC236}">
                <a16:creationId xmlns:a16="http://schemas.microsoft.com/office/drawing/2014/main" id="{983CEB0A-89D7-46B9-A3E4-74720BFFB9E2}"/>
              </a:ext>
            </a:extLst>
          </p:cNvPr>
          <p:cNvGrpSpPr/>
          <p:nvPr/>
        </p:nvGrpSpPr>
        <p:grpSpPr>
          <a:xfrm>
            <a:off x="2135749" y="2525854"/>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0A644E43-2867-48B4-B48A-F90171A73A4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0C322C9D-1080-40A2-8B68-AF21C5983CC1}"/>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strategy may be especially important for a company that sells goods through mail-order catalogs or over the web.</a:t>
              </a:r>
            </a:p>
          </p:txBody>
        </p:sp>
      </p:grpSp>
      <p:grpSp>
        <p:nvGrpSpPr>
          <p:cNvPr id="20" name="Group 19">
            <a:extLst>
              <a:ext uri="{FF2B5EF4-FFF2-40B4-BE49-F238E27FC236}">
                <a16:creationId xmlns:a16="http://schemas.microsoft.com/office/drawing/2014/main" id="{646F5A35-F387-42F4-BE73-E39F2A9FA87B}"/>
              </a:ext>
            </a:extLst>
          </p:cNvPr>
          <p:cNvGrpSpPr/>
          <p:nvPr/>
        </p:nvGrpSpPr>
        <p:grpSpPr>
          <a:xfrm>
            <a:off x="2135749" y="3420572"/>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542BD1F3-FFA1-40E7-9B4C-E82AB195A57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87B8DD77-6CBB-4A5E-B006-6F5EAA5F9495}"/>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L.L. Bean started using money-back-guarantees in 1911, when the founder guaranteed satisfaction on newly-made hunting shoes.</a:t>
              </a:r>
            </a:p>
          </p:txBody>
        </p:sp>
      </p:grpSp>
      <p:grpSp>
        <p:nvGrpSpPr>
          <p:cNvPr id="23" name="Group 22">
            <a:extLst>
              <a:ext uri="{FF2B5EF4-FFF2-40B4-BE49-F238E27FC236}">
                <a16:creationId xmlns:a16="http://schemas.microsoft.com/office/drawing/2014/main" id="{3649DDCC-94F6-498A-8990-B18A58FFEE10}"/>
              </a:ext>
            </a:extLst>
          </p:cNvPr>
          <p:cNvGrpSpPr/>
          <p:nvPr/>
        </p:nvGrpSpPr>
        <p:grpSpPr>
          <a:xfrm>
            <a:off x="2135749" y="4315290"/>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DB9B7285-C764-477F-904C-C98FB806560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5" name="TextBox 24">
              <a:extLst>
                <a:ext uri="{FF2B5EF4-FFF2-40B4-BE49-F238E27FC236}">
                  <a16:creationId xmlns:a16="http://schemas.microsoft.com/office/drawing/2014/main" id="{D5C0941F-BFDC-4E55-8FFF-0BE201BD2105}"/>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Out of the first batch of 100 pairs that were sold, customers returned 90 pairs, which L.L. Bean repaired and replaced.</a:t>
              </a:r>
            </a:p>
          </p:txBody>
        </p:sp>
      </p:grpSp>
    </p:spTree>
    <p:extLst>
      <p:ext uri="{BB962C8B-B14F-4D97-AF65-F5344CB8AC3E}">
        <p14:creationId xmlns:p14="http://schemas.microsoft.com/office/powerpoint/2010/main" val="30242571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L.L. Bean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3" name="Group 22">
            <a:extLst>
              <a:ext uri="{FF2B5EF4-FFF2-40B4-BE49-F238E27FC236}">
                <a16:creationId xmlns:a16="http://schemas.microsoft.com/office/drawing/2014/main" id="{3649DDCC-94F6-498A-8990-B18A58FFEE10}"/>
              </a:ext>
            </a:extLst>
          </p:cNvPr>
          <p:cNvGrpSpPr/>
          <p:nvPr/>
        </p:nvGrpSpPr>
        <p:grpSpPr>
          <a:xfrm>
            <a:off x="2066922" y="4838815"/>
            <a:ext cx="8058154" cy="1680740"/>
            <a:chOff x="542923" y="1736761"/>
            <a:chExt cx="8058154" cy="1680740"/>
          </a:xfrm>
          <a:solidFill>
            <a:srgbClr val="627981"/>
          </a:solidFill>
        </p:grpSpPr>
        <p:sp>
          <p:nvSpPr>
            <p:cNvPr id="24" name="Rectangle 23">
              <a:extLst>
                <a:ext uri="{FF2B5EF4-FFF2-40B4-BE49-F238E27FC236}">
                  <a16:creationId xmlns:a16="http://schemas.microsoft.com/office/drawing/2014/main" id="{DB9B7285-C764-477F-904C-C98FB806560B}"/>
                </a:ext>
              </a:extLst>
            </p:cNvPr>
            <p:cNvSpPr/>
            <p:nvPr/>
          </p:nvSpPr>
          <p:spPr>
            <a:xfrm>
              <a:off x="542923" y="1736761"/>
              <a:ext cx="8058154" cy="16807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5" name="TextBox 24">
              <a:extLst>
                <a:ext uri="{FF2B5EF4-FFF2-40B4-BE49-F238E27FC236}">
                  <a16:creationId xmlns:a16="http://schemas.microsoft.com/office/drawing/2014/main" id="{D5C0941F-BFDC-4E55-8FFF-0BE201BD2105}"/>
                </a:ext>
              </a:extLst>
            </p:cNvPr>
            <p:cNvSpPr txBox="1"/>
            <p:nvPr/>
          </p:nvSpPr>
          <p:spPr>
            <a:xfrm>
              <a:off x="599388" y="1786285"/>
              <a:ext cx="7807571" cy="1631216"/>
            </a:xfrm>
            <a:prstGeom prst="rect">
              <a:avLst/>
            </a:prstGeom>
            <a:grpFill/>
          </p:spPr>
          <p:txBody>
            <a:bodyPr wrap="square" rtlCol="0">
              <a:spAutoFit/>
            </a:bodyPr>
            <a:lstStyle/>
            <a:p>
              <a:pPr algn="ctr"/>
              <a:r>
                <a:rPr lang="en-US" sz="2000" dirty="0">
                  <a:solidFill>
                    <a:schemeClr val="bg1"/>
                  </a:solidFill>
                </a:rPr>
                <a:t>Many firms today offer money-back-guarantees for a few weeks or months, but L.L. Bean offers a complete money-back guarantee. Customers can always return anything they have bought from L.L. Bean, no matter how many years later or what condition the product is in, for a full money-back guarantee.</a:t>
              </a:r>
            </a:p>
          </p:txBody>
        </p:sp>
      </p:grpSp>
      <p:pic>
        <p:nvPicPr>
          <p:cNvPr id="1026" name="Picture 2" descr="A photograph of L.L. Bean boots">
            <a:extLst>
              <a:ext uri="{FF2B5EF4-FFF2-40B4-BE49-F238E27FC236}">
                <a16:creationId xmlns:a16="http://schemas.microsoft.com/office/drawing/2014/main" id="{F43BF410-56F6-493B-A237-A428D296B4F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00447" y="1383374"/>
            <a:ext cx="3991103" cy="31995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0691219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379</TotalTime>
  <Words>4441</Words>
  <Application>Microsoft Office PowerPoint</Application>
  <PresentationFormat>Widescreen</PresentationFormat>
  <Paragraphs>290</Paragraphs>
  <Slides>36</Slides>
  <Notes>33</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36</vt:i4>
      </vt:variant>
    </vt:vector>
  </HeadingPairs>
  <TitlesOfParts>
    <vt:vector size="42" baseType="lpstr">
      <vt:lpstr>Arial</vt:lpstr>
      <vt:lpstr>Calibri</vt:lpstr>
      <vt:lpstr>Calibri Light</vt:lpstr>
      <vt:lpstr>Century Gothic</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Caitlin Edahl</dc:creator>
  <cp:lastModifiedBy>Kelsey Gamel</cp:lastModifiedBy>
  <cp:revision>43</cp:revision>
  <dcterms:created xsi:type="dcterms:W3CDTF">2017-06-16T13:06:21Z</dcterms:created>
  <dcterms:modified xsi:type="dcterms:W3CDTF">2023-08-07T15:31:35Z</dcterms:modified>
</cp:coreProperties>
</file>