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328" r:id="rId4"/>
    <p:sldId id="257" r:id="rId5"/>
    <p:sldId id="329" r:id="rId6"/>
    <p:sldId id="289" r:id="rId7"/>
    <p:sldId id="291" r:id="rId8"/>
    <p:sldId id="292" r:id="rId9"/>
    <p:sldId id="290" r:id="rId10"/>
    <p:sldId id="330" r:id="rId11"/>
    <p:sldId id="294" r:id="rId12"/>
    <p:sldId id="364" r:id="rId13"/>
    <p:sldId id="365"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called Voter Participation and Costs of Elections, we’ll look at how these two factors can affect the outcomes and aftermath of elections.	</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07947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have been proposals to increase turnout, including making registering to vote easier, keeping polls open longer, and moving election day to the weekend, they have not been adopted. Some states have made moves that critics say reduces voting even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67031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likely to vote in the next election? Why or why not?</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78614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Just as markets can face issues that lead to undesirable outcomes, a democratic system of government can also make mistakes. A democratic system can enact policies that do not benefit society as a whole. Also, a democratic system can fail to enact policies that would have benefited society as a whole. This chapter discusses some practical difficulties of democracy from an economic viewpoint.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United States has a lower voting participation rate than several other democratic countries. In the last few decades, only 55 to 65 percent of voting age citizens have voted in elections in the U.S. In countries like Germany, France, and Spain, that number is between 75 and 80 percent.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following countries have laws that require voting: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Australia, Belgium, Italy, Greece, Turkey, Singapore, most Latin American 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81745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have suggested why a utility-maximizing person might rationally decide not to vote or not care about an election. The Board of Elections measures the margin of victory in hundreds, thousands, or even millions of votes. A rational voter will recognize that one vote is extremely unlikely to make a difference. The theory of rational ignorance holds that people will not vote if the costs of voting is too high or they feel their vote will not be decisive.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Spending is a big part of elections. In the 2020 election, a total of 14 billion dollars was spent. Critics say raising that money entangles politicians with special interest groups, and some would prefer a system where spending was restricted.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how much restriction should there be? That 2020 spending was about one-fifteenth of one percent of the U.S. economy that year, and only one-fifth of one percent of total government spending programs. In other words, it’s a pretty small percentage of both.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on voting behavior has indicated that people who are more settled or "connected" to society vote more frequently. According to the Washington Post, more married people vote than single people. Those with a job vote more than the unemployed. Those who report that they know their neighbors and talk to them are more likely to vote than socially isolated people. Those with a higher income and level of education are also more likely to vote.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Politicians typically target their campaigns at people who are most likely to vote.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89664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9497"/>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Voter Participation and Costs of Elections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Future Turnout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2DD544E-BCA8-4CF7-BA50-7AEF74A45733}"/>
              </a:ext>
            </a:extLst>
          </p:cNvPr>
          <p:cNvSpPr txBox="1"/>
          <p:nvPr/>
        </p:nvSpPr>
        <p:spPr>
          <a:xfrm>
            <a:off x="3797709" y="1490217"/>
            <a:ext cx="4596581" cy="523220"/>
          </a:xfrm>
          <a:prstGeom prst="rect">
            <a:avLst/>
          </a:prstGeom>
          <a:noFill/>
        </p:spPr>
        <p:txBody>
          <a:bodyPr wrap="square" rtlCol="0">
            <a:spAutoFit/>
          </a:bodyPr>
          <a:lstStyle/>
          <a:p>
            <a:pPr algn="ctr"/>
            <a:r>
              <a:rPr lang="en-US" sz="2800" dirty="0"/>
              <a:t>Proposals to Increase Turnout</a:t>
            </a:r>
          </a:p>
        </p:txBody>
      </p:sp>
      <p:grpSp>
        <p:nvGrpSpPr>
          <p:cNvPr id="5" name="Group 4">
            <a:extLst>
              <a:ext uri="{FF2B5EF4-FFF2-40B4-BE49-F238E27FC236}">
                <a16:creationId xmlns:a16="http://schemas.microsoft.com/office/drawing/2014/main" id="{C5E15228-DA24-4575-B7A9-BEAAD04E245F}"/>
              </a:ext>
            </a:extLst>
          </p:cNvPr>
          <p:cNvGrpSpPr/>
          <p:nvPr/>
        </p:nvGrpSpPr>
        <p:grpSpPr>
          <a:xfrm>
            <a:off x="3374169" y="2593421"/>
            <a:ext cx="5443662" cy="693935"/>
            <a:chOff x="1906953" y="1849761"/>
            <a:chExt cx="5443662" cy="693935"/>
          </a:xfrm>
          <a:solidFill>
            <a:srgbClr val="5A7E83"/>
          </a:solidFill>
        </p:grpSpPr>
        <p:sp>
          <p:nvSpPr>
            <p:cNvPr id="6" name="Rectangle 5">
              <a:extLst>
                <a:ext uri="{FF2B5EF4-FFF2-40B4-BE49-F238E27FC236}">
                  <a16:creationId xmlns:a16="http://schemas.microsoft.com/office/drawing/2014/main" id="{2146883F-9E2E-418D-B7A0-2DEF099CD7F8}"/>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TextBox 6">
              <a:extLst>
                <a:ext uri="{FF2B5EF4-FFF2-40B4-BE49-F238E27FC236}">
                  <a16:creationId xmlns:a16="http://schemas.microsoft.com/office/drawing/2014/main" id="{6481E66B-AF54-4526-BA2C-7EA06F37E697}"/>
                </a:ext>
              </a:extLst>
            </p:cNvPr>
            <p:cNvSpPr txBox="1"/>
            <p:nvPr/>
          </p:nvSpPr>
          <p:spPr>
            <a:xfrm>
              <a:off x="1967835" y="1935118"/>
              <a:ext cx="5274381" cy="523220"/>
            </a:xfrm>
            <a:prstGeom prst="rect">
              <a:avLst/>
            </a:prstGeom>
            <a:grpFill/>
          </p:spPr>
          <p:txBody>
            <a:bodyPr wrap="square" rtlCol="0">
              <a:spAutoFit/>
            </a:bodyPr>
            <a:lstStyle/>
            <a:p>
              <a:pPr algn="ctr"/>
              <a:r>
                <a:rPr lang="en-US" sz="2800" dirty="0">
                  <a:solidFill>
                    <a:schemeClr val="bg1"/>
                  </a:solidFill>
                </a:rPr>
                <a:t>Make it easier to register to vote</a:t>
              </a:r>
            </a:p>
          </p:txBody>
        </p:sp>
      </p:grpSp>
      <p:grpSp>
        <p:nvGrpSpPr>
          <p:cNvPr id="8" name="Group 7">
            <a:extLst>
              <a:ext uri="{FF2B5EF4-FFF2-40B4-BE49-F238E27FC236}">
                <a16:creationId xmlns:a16="http://schemas.microsoft.com/office/drawing/2014/main" id="{2F31A30C-4C75-4E7D-ADBA-A8F95250AB45}"/>
              </a:ext>
            </a:extLst>
          </p:cNvPr>
          <p:cNvGrpSpPr/>
          <p:nvPr/>
        </p:nvGrpSpPr>
        <p:grpSpPr>
          <a:xfrm>
            <a:off x="3374169" y="3412185"/>
            <a:ext cx="5443662" cy="693935"/>
            <a:chOff x="1906953" y="2649539"/>
            <a:chExt cx="5443662" cy="693935"/>
          </a:xfrm>
          <a:solidFill>
            <a:srgbClr val="5A7E83"/>
          </a:solidFill>
        </p:grpSpPr>
        <p:sp>
          <p:nvSpPr>
            <p:cNvPr id="9" name="Rectangle 8">
              <a:extLst>
                <a:ext uri="{FF2B5EF4-FFF2-40B4-BE49-F238E27FC236}">
                  <a16:creationId xmlns:a16="http://schemas.microsoft.com/office/drawing/2014/main" id="{923FC319-EED7-4764-8B11-76D7002FF8BE}"/>
                </a:ext>
              </a:extLst>
            </p:cNvPr>
            <p:cNvSpPr/>
            <p:nvPr/>
          </p:nvSpPr>
          <p:spPr>
            <a:xfrm>
              <a:off x="1906953" y="2649539"/>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0" name="TextBox 9">
              <a:extLst>
                <a:ext uri="{FF2B5EF4-FFF2-40B4-BE49-F238E27FC236}">
                  <a16:creationId xmlns:a16="http://schemas.microsoft.com/office/drawing/2014/main" id="{2CF951D6-51C4-49F5-9A87-77DD67C7ED95}"/>
                </a:ext>
              </a:extLst>
            </p:cNvPr>
            <p:cNvSpPr txBox="1"/>
            <p:nvPr/>
          </p:nvSpPr>
          <p:spPr>
            <a:xfrm>
              <a:off x="1960460" y="2734896"/>
              <a:ext cx="5274381" cy="523220"/>
            </a:xfrm>
            <a:prstGeom prst="rect">
              <a:avLst/>
            </a:prstGeom>
            <a:grpFill/>
          </p:spPr>
          <p:txBody>
            <a:bodyPr wrap="square" rtlCol="0">
              <a:spAutoFit/>
            </a:bodyPr>
            <a:lstStyle/>
            <a:p>
              <a:pPr algn="ctr"/>
              <a:r>
                <a:rPr lang="en-US" sz="2800" dirty="0">
                  <a:solidFill>
                    <a:schemeClr val="bg1"/>
                  </a:solidFill>
                </a:rPr>
                <a:t>Keep polls open for more hours</a:t>
              </a:r>
            </a:p>
          </p:txBody>
        </p:sp>
      </p:grpSp>
      <p:grpSp>
        <p:nvGrpSpPr>
          <p:cNvPr id="11" name="Group 10">
            <a:extLst>
              <a:ext uri="{FF2B5EF4-FFF2-40B4-BE49-F238E27FC236}">
                <a16:creationId xmlns:a16="http://schemas.microsoft.com/office/drawing/2014/main" id="{BCAC3A9A-E152-4EDF-9051-A67B91457351}"/>
              </a:ext>
            </a:extLst>
          </p:cNvPr>
          <p:cNvGrpSpPr/>
          <p:nvPr/>
        </p:nvGrpSpPr>
        <p:grpSpPr>
          <a:xfrm>
            <a:off x="3374169" y="4230949"/>
            <a:ext cx="5443662" cy="693935"/>
            <a:chOff x="1906953" y="3449317"/>
            <a:chExt cx="5443662" cy="693935"/>
          </a:xfrm>
          <a:solidFill>
            <a:srgbClr val="5A7E83"/>
          </a:solidFill>
        </p:grpSpPr>
        <p:sp>
          <p:nvSpPr>
            <p:cNvPr id="12" name="Rectangle 11">
              <a:extLst>
                <a:ext uri="{FF2B5EF4-FFF2-40B4-BE49-F238E27FC236}">
                  <a16:creationId xmlns:a16="http://schemas.microsoft.com/office/drawing/2014/main" id="{5E7F3B16-7C32-454A-8E8F-58DF72A40672}"/>
                </a:ext>
              </a:extLst>
            </p:cNvPr>
            <p:cNvSpPr/>
            <p:nvPr/>
          </p:nvSpPr>
          <p:spPr>
            <a:xfrm>
              <a:off x="1906953" y="3449317"/>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3" name="TextBox 12">
              <a:extLst>
                <a:ext uri="{FF2B5EF4-FFF2-40B4-BE49-F238E27FC236}">
                  <a16:creationId xmlns:a16="http://schemas.microsoft.com/office/drawing/2014/main" id="{D7836693-8488-42AA-96D8-D8041F25F563}"/>
                </a:ext>
              </a:extLst>
            </p:cNvPr>
            <p:cNvSpPr txBox="1"/>
            <p:nvPr/>
          </p:nvSpPr>
          <p:spPr>
            <a:xfrm>
              <a:off x="1967835" y="3534674"/>
              <a:ext cx="5274381" cy="523220"/>
            </a:xfrm>
            <a:prstGeom prst="rect">
              <a:avLst/>
            </a:prstGeom>
            <a:grpFill/>
          </p:spPr>
          <p:txBody>
            <a:bodyPr wrap="square" rtlCol="0">
              <a:spAutoFit/>
            </a:bodyPr>
            <a:lstStyle/>
            <a:p>
              <a:pPr algn="ctr"/>
              <a:r>
                <a:rPr lang="en-US" sz="2800" dirty="0">
                  <a:solidFill>
                    <a:schemeClr val="bg1"/>
                  </a:solidFill>
                </a:rPr>
                <a:t>Move Election Day to the weekend</a:t>
              </a:r>
            </a:p>
          </p:txBody>
        </p:sp>
      </p:grpSp>
    </p:spTree>
    <p:extLst>
      <p:ext uri="{BB962C8B-B14F-4D97-AF65-F5344CB8AC3E}">
        <p14:creationId xmlns:p14="http://schemas.microsoft.com/office/powerpoint/2010/main" val="214532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06531"/>
            <a:ext cx="9273061" cy="1015663"/>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Are you likely to vote in the next election? Why or why not?</a:t>
            </a:r>
          </a:p>
          <a:p>
            <a:pPr algn="ctr"/>
            <a:endParaRPr lang="en-US" sz="2000" dirty="0">
              <a:solidFill>
                <a:schemeClr val="bg1"/>
              </a:solidFill>
            </a:endParaRPr>
          </a:p>
        </p:txBody>
      </p:sp>
      <p:pic>
        <p:nvPicPr>
          <p:cNvPr id="5" name="Picture 4" descr="A picture of a person holding buttons that say &quot;Vote&quot;">
            <a:extLst>
              <a:ext uri="{FF2B5EF4-FFF2-40B4-BE49-F238E27FC236}">
                <a16:creationId xmlns:a16="http://schemas.microsoft.com/office/drawing/2014/main" id="{03F7DC08-FB57-4BFF-9DD7-CCEB60437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271" y="2854012"/>
            <a:ext cx="2511456" cy="3767184"/>
          </a:xfrm>
          <a:prstGeom prst="rect">
            <a:avLst/>
          </a:prstGeom>
        </p:spPr>
      </p:pic>
    </p:spTree>
    <p:extLst>
      <p:ext uri="{BB962C8B-B14F-4D97-AF65-F5344CB8AC3E}">
        <p14:creationId xmlns:p14="http://schemas.microsoft.com/office/powerpoint/2010/main" val="174497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41132"/>
            <a:ext cx="9273061" cy="255454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theory of rational ignorance says voters will recognize that their single vote is extremely unlikely to influence the outcome of an election.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As a consequence, they will choose to remain uninformed about issues and not vote.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This theory helps explain why voter turnout is so low in the United States.</a:t>
            </a:r>
          </a:p>
          <a:p>
            <a:endParaRPr lang="en-US" sz="2000" dirty="0">
              <a:solidFill>
                <a:schemeClr val="bg1"/>
              </a:solidFill>
            </a:endParaRPr>
          </a:p>
        </p:txBody>
      </p:sp>
    </p:spTree>
    <p:extLst>
      <p:ext uri="{BB962C8B-B14F-4D97-AF65-F5344CB8AC3E}">
        <p14:creationId xmlns:p14="http://schemas.microsoft.com/office/powerpoint/2010/main" val="1511256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Just as markets can face issues that lead to undesirable outcomes, a democratic system of government can also make mistakes.</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democratic system can enact policies that do not benefit society as a whole.</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Also, a democratic system can fail to enact policies that would have benefited society as a whole.</a:t>
              </a:r>
            </a:p>
          </p:txBody>
        </p:sp>
      </p:grpSp>
      <p:grpSp>
        <p:nvGrpSpPr>
          <p:cNvPr id="13" name="Group 12">
            <a:extLst>
              <a:ext uri="{FF2B5EF4-FFF2-40B4-BE49-F238E27FC236}">
                <a16:creationId xmlns:a16="http://schemas.microsoft.com/office/drawing/2014/main" id="{C8D41D51-0B27-4C6E-95CB-12C6BD0BD92F}"/>
              </a:ext>
            </a:extLst>
          </p:cNvPr>
          <p:cNvGrpSpPr/>
          <p:nvPr/>
        </p:nvGrpSpPr>
        <p:grpSpPr>
          <a:xfrm>
            <a:off x="2135749" y="4296643"/>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3D99F3C-951A-4AD2-B502-457F7024FC7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EAC9382C-E629-4822-A04E-3760892185E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chapter discusses some practical difficulties of democracy from an economic viewpoint.</a:t>
              </a:r>
            </a:p>
          </p:txBody>
        </p:sp>
      </p:grpSp>
    </p:spTree>
    <p:extLst>
      <p:ext uri="{BB962C8B-B14F-4D97-AF65-F5344CB8AC3E}">
        <p14:creationId xmlns:p14="http://schemas.microsoft.com/office/powerpoint/2010/main" val="153553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Voter Participation in Presidential Elections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0735C23-03C0-457F-9842-90CC344E4DCE}"/>
              </a:ext>
            </a:extLst>
          </p:cNvPr>
          <p:cNvSpPr txBox="1"/>
          <p:nvPr/>
        </p:nvSpPr>
        <p:spPr>
          <a:xfrm>
            <a:off x="1881188" y="1807915"/>
            <a:ext cx="2939845" cy="523220"/>
          </a:xfrm>
          <a:prstGeom prst="rect">
            <a:avLst/>
          </a:prstGeom>
          <a:solidFill>
            <a:srgbClr val="5A7E83"/>
          </a:solidFill>
        </p:spPr>
        <p:txBody>
          <a:bodyPr wrap="square" rtlCol="0">
            <a:spAutoFit/>
          </a:bodyPr>
          <a:lstStyle/>
          <a:p>
            <a:pPr algn="ctr"/>
            <a:r>
              <a:rPr lang="en-US" sz="2800" dirty="0">
                <a:solidFill>
                  <a:schemeClr val="bg1"/>
                </a:solidFill>
              </a:rPr>
              <a:t>United States</a:t>
            </a:r>
          </a:p>
        </p:txBody>
      </p:sp>
      <p:sp>
        <p:nvSpPr>
          <p:cNvPr id="5" name="TextBox 4">
            <a:extLst>
              <a:ext uri="{FF2B5EF4-FFF2-40B4-BE49-F238E27FC236}">
                <a16:creationId xmlns:a16="http://schemas.microsoft.com/office/drawing/2014/main" id="{4FB046B1-E482-44F3-ACBE-7730F86ECFE0}"/>
              </a:ext>
            </a:extLst>
          </p:cNvPr>
          <p:cNvSpPr txBox="1"/>
          <p:nvPr/>
        </p:nvSpPr>
        <p:spPr>
          <a:xfrm>
            <a:off x="6440130" y="1807915"/>
            <a:ext cx="4227871" cy="523220"/>
          </a:xfrm>
          <a:prstGeom prst="rect">
            <a:avLst/>
          </a:prstGeom>
          <a:solidFill>
            <a:srgbClr val="5A7E83"/>
          </a:solidFill>
        </p:spPr>
        <p:txBody>
          <a:bodyPr wrap="square" rtlCol="0">
            <a:spAutoFit/>
          </a:bodyPr>
          <a:lstStyle/>
          <a:p>
            <a:pPr algn="ctr"/>
            <a:r>
              <a:rPr lang="en-US" sz="2800" dirty="0">
                <a:solidFill>
                  <a:schemeClr val="bg1"/>
                </a:solidFill>
              </a:rPr>
              <a:t>Germany, Spain, and France</a:t>
            </a:r>
          </a:p>
        </p:txBody>
      </p:sp>
      <p:sp>
        <p:nvSpPr>
          <p:cNvPr id="6" name="TextBox 5">
            <a:extLst>
              <a:ext uri="{FF2B5EF4-FFF2-40B4-BE49-F238E27FC236}">
                <a16:creationId xmlns:a16="http://schemas.microsoft.com/office/drawing/2014/main" id="{3FB16C6F-10A3-41A9-ABAE-17FF52100615}"/>
              </a:ext>
            </a:extLst>
          </p:cNvPr>
          <p:cNvSpPr txBox="1"/>
          <p:nvPr/>
        </p:nvSpPr>
        <p:spPr>
          <a:xfrm>
            <a:off x="1881187" y="2619112"/>
            <a:ext cx="2939845" cy="584775"/>
          </a:xfrm>
          <a:prstGeom prst="rect">
            <a:avLst/>
          </a:prstGeom>
          <a:solidFill>
            <a:srgbClr val="5A7E83"/>
          </a:solidFill>
        </p:spPr>
        <p:txBody>
          <a:bodyPr wrap="square" rtlCol="0">
            <a:spAutoFit/>
          </a:bodyPr>
          <a:lstStyle/>
          <a:p>
            <a:pPr algn="ctr"/>
            <a:r>
              <a:rPr lang="en-US" sz="3200" dirty="0">
                <a:solidFill>
                  <a:schemeClr val="bg1"/>
                </a:solidFill>
              </a:rPr>
              <a:t>55%</a:t>
            </a:r>
            <a:r>
              <a:rPr lang="en-US" sz="3200" dirty="0">
                <a:solidFill>
                  <a:schemeClr val="bg1"/>
                </a:solidFill>
                <a:latin typeface="Calibri" panose="020F0502020204030204" pitchFamily="34" charset="0"/>
                <a:cs typeface="Calibri" panose="020F0502020204030204" pitchFamily="34" charset="0"/>
              </a:rPr>
              <a:t>–65%</a:t>
            </a:r>
            <a:endParaRPr lang="en-US" sz="3200" dirty="0">
              <a:solidFill>
                <a:schemeClr val="bg1"/>
              </a:solidFill>
            </a:endParaRPr>
          </a:p>
        </p:txBody>
      </p:sp>
      <p:sp>
        <p:nvSpPr>
          <p:cNvPr id="7" name="TextBox 6">
            <a:extLst>
              <a:ext uri="{FF2B5EF4-FFF2-40B4-BE49-F238E27FC236}">
                <a16:creationId xmlns:a16="http://schemas.microsoft.com/office/drawing/2014/main" id="{CDA5CB4D-AA2B-4BD0-BFD0-F87DB4C6C861}"/>
              </a:ext>
            </a:extLst>
          </p:cNvPr>
          <p:cNvSpPr txBox="1"/>
          <p:nvPr/>
        </p:nvSpPr>
        <p:spPr>
          <a:xfrm>
            <a:off x="7084142" y="2613011"/>
            <a:ext cx="2939845" cy="584775"/>
          </a:xfrm>
          <a:prstGeom prst="rect">
            <a:avLst/>
          </a:prstGeom>
          <a:solidFill>
            <a:srgbClr val="5A7E83"/>
          </a:solidFill>
        </p:spPr>
        <p:txBody>
          <a:bodyPr wrap="square" rtlCol="0">
            <a:spAutoFit/>
          </a:bodyPr>
          <a:lstStyle/>
          <a:p>
            <a:pPr algn="ctr"/>
            <a:r>
              <a:rPr lang="en-US" sz="3200" dirty="0">
                <a:solidFill>
                  <a:schemeClr val="bg1"/>
                </a:solidFill>
              </a:rPr>
              <a:t>75%</a:t>
            </a:r>
            <a:r>
              <a:rPr lang="en-US" sz="3200" dirty="0">
                <a:solidFill>
                  <a:schemeClr val="bg1"/>
                </a:solidFill>
                <a:latin typeface="Calibri" panose="020F0502020204030204" pitchFamily="34" charset="0"/>
                <a:cs typeface="Calibri" panose="020F0502020204030204" pitchFamily="34" charset="0"/>
              </a:rPr>
              <a:t>–80%</a:t>
            </a:r>
            <a:endParaRPr lang="en-US" sz="3200" dirty="0">
              <a:solidFill>
                <a:schemeClr val="bg1"/>
              </a:solidFill>
            </a:endParaRPr>
          </a:p>
        </p:txBody>
      </p:sp>
      <p:pic>
        <p:nvPicPr>
          <p:cNvPr id="4" name="Graphic 3" descr="Trophy">
            <a:extLst>
              <a:ext uri="{FF2B5EF4-FFF2-40B4-BE49-F238E27FC236}">
                <a16:creationId xmlns:a16="http://schemas.microsoft.com/office/drawing/2014/main" id="{ACB60495-BBA6-4C79-B759-CB9125478D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8426" y="3524361"/>
            <a:ext cx="3215148" cy="3215148"/>
          </a:xfrm>
          <a:prstGeom prst="rect">
            <a:avLst/>
          </a:prstGeom>
        </p:spPr>
      </p:pic>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Voter Participation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someone putting a ballot into a box">
            <a:extLst>
              <a:ext uri="{FF2B5EF4-FFF2-40B4-BE49-F238E27FC236}">
                <a16:creationId xmlns:a16="http://schemas.microsoft.com/office/drawing/2014/main" id="{2DFB5C1B-25EA-4CF8-8ACD-332523B2E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142" y="1383374"/>
            <a:ext cx="3787716" cy="37877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3817455-33C7-4650-ABF7-ED5883B3791E}"/>
              </a:ext>
            </a:extLst>
          </p:cNvPr>
          <p:cNvSpPr txBox="1"/>
          <p:nvPr/>
        </p:nvSpPr>
        <p:spPr>
          <a:xfrm>
            <a:off x="2192214" y="5563418"/>
            <a:ext cx="7807571" cy="523220"/>
          </a:xfrm>
          <a:prstGeom prst="rect">
            <a:avLst/>
          </a:prstGeom>
          <a:solidFill>
            <a:srgbClr val="627981"/>
          </a:solidFill>
        </p:spPr>
        <p:txBody>
          <a:bodyPr wrap="square" rtlCol="0">
            <a:spAutoFit/>
          </a:bodyPr>
          <a:lstStyle/>
          <a:p>
            <a:pPr algn="ctr"/>
            <a:r>
              <a:rPr lang="en-US" sz="2800" dirty="0">
                <a:solidFill>
                  <a:schemeClr val="bg1"/>
                </a:solidFill>
              </a:rPr>
              <a:t>Voting is legally required in some countries.</a:t>
            </a:r>
          </a:p>
        </p:txBody>
      </p:sp>
    </p:spTree>
    <p:extLst>
      <p:ext uri="{BB962C8B-B14F-4D97-AF65-F5344CB8AC3E}">
        <p14:creationId xmlns:p14="http://schemas.microsoft.com/office/powerpoint/2010/main" val="408306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Do People Not Vote?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A8F481B-9491-4B3A-93B4-C2F40B00591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90F42E3A-5F06-4035-83A2-F88CF9B994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F2C5C630-2796-4BF8-B398-202FC7658D61}"/>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suggested why a utility-maximizing person might rationally decide not to vote or not care about an election.</a:t>
              </a:r>
            </a:p>
          </p:txBody>
        </p:sp>
      </p:grpSp>
      <p:grpSp>
        <p:nvGrpSpPr>
          <p:cNvPr id="10" name="Group 9">
            <a:extLst>
              <a:ext uri="{FF2B5EF4-FFF2-40B4-BE49-F238E27FC236}">
                <a16:creationId xmlns:a16="http://schemas.microsoft.com/office/drawing/2014/main" id="{8E675DDE-C356-447B-8278-BB8D44EC4A6D}"/>
              </a:ext>
            </a:extLst>
          </p:cNvPr>
          <p:cNvGrpSpPr/>
          <p:nvPr/>
        </p:nvGrpSpPr>
        <p:grpSpPr>
          <a:xfrm>
            <a:off x="2135749" y="2523086"/>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78CC735-0CB6-4987-A030-AE3D3BF3663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174C9508-68A7-4283-B2C9-3C8C7CA491AB}"/>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Board of Elections measures the margin of victory in hundreds, thousands, or even millions of votes.</a:t>
              </a:r>
            </a:p>
          </p:txBody>
        </p:sp>
      </p:grpSp>
      <p:grpSp>
        <p:nvGrpSpPr>
          <p:cNvPr id="13" name="Group 12">
            <a:extLst>
              <a:ext uri="{FF2B5EF4-FFF2-40B4-BE49-F238E27FC236}">
                <a16:creationId xmlns:a16="http://schemas.microsoft.com/office/drawing/2014/main" id="{68BAFEA1-4F33-4678-854C-6468B645EFBD}"/>
              </a:ext>
            </a:extLst>
          </p:cNvPr>
          <p:cNvGrpSpPr/>
          <p:nvPr/>
        </p:nvGrpSpPr>
        <p:grpSpPr>
          <a:xfrm>
            <a:off x="2135749" y="342593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8A460447-43C3-4300-90C2-14434179D4B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CFA08151-1E86-42DE-A65C-9502B1FFFCB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rational voter will recognize that one vote is extremely unlikely to make a difference.</a:t>
              </a:r>
            </a:p>
          </p:txBody>
        </p:sp>
      </p:grpSp>
      <p:grpSp>
        <p:nvGrpSpPr>
          <p:cNvPr id="16" name="Group 15">
            <a:extLst>
              <a:ext uri="{FF2B5EF4-FFF2-40B4-BE49-F238E27FC236}">
                <a16:creationId xmlns:a16="http://schemas.microsoft.com/office/drawing/2014/main" id="{21901C83-B780-4755-AB45-429039A6AC28}"/>
              </a:ext>
            </a:extLst>
          </p:cNvPr>
          <p:cNvGrpSpPr/>
          <p:nvPr/>
        </p:nvGrpSpPr>
        <p:grpSpPr>
          <a:xfrm>
            <a:off x="2135749" y="4320719"/>
            <a:ext cx="8058154" cy="1047195"/>
            <a:chOff x="542923" y="1736761"/>
            <a:chExt cx="8058154" cy="1047195"/>
          </a:xfrm>
          <a:solidFill>
            <a:srgbClr val="627981"/>
          </a:solidFill>
        </p:grpSpPr>
        <p:sp>
          <p:nvSpPr>
            <p:cNvPr id="17" name="Rectangle 16">
              <a:extLst>
                <a:ext uri="{FF2B5EF4-FFF2-40B4-BE49-F238E27FC236}">
                  <a16:creationId xmlns:a16="http://schemas.microsoft.com/office/drawing/2014/main" id="{B60EF2EE-A09F-4BE7-A5A0-068DEFA4BA31}"/>
                </a:ext>
              </a:extLst>
            </p:cNvPr>
            <p:cNvSpPr/>
            <p:nvPr/>
          </p:nvSpPr>
          <p:spPr>
            <a:xfrm>
              <a:off x="542923" y="1736761"/>
              <a:ext cx="8058154" cy="1047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FC7E7771-6929-4E0F-9409-F123189CF76A}"/>
                </a:ext>
              </a:extLst>
            </p:cNvPr>
            <p:cNvSpPr txBox="1"/>
            <p:nvPr/>
          </p:nvSpPr>
          <p:spPr>
            <a:xfrm>
              <a:off x="599388" y="176829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theory of </a:t>
              </a:r>
              <a:r>
                <a:rPr lang="en-US" sz="2000" b="1" dirty="0">
                  <a:solidFill>
                    <a:schemeClr val="bg1"/>
                  </a:solidFill>
                </a:rPr>
                <a:t>rational ignorance </a:t>
              </a:r>
              <a:r>
                <a:rPr lang="en-US" sz="2000" dirty="0">
                  <a:solidFill>
                    <a:schemeClr val="bg1"/>
                  </a:solidFill>
                </a:rPr>
                <a:t>holds that people will not vote if the costs of becoming informed and voting is too high or they feel their vote will not be decisive in the election.</a:t>
              </a:r>
            </a:p>
          </p:txBody>
        </p:sp>
      </p:grpSp>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Spending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25A117F-18DA-4AA8-81BC-74FD8F468F81}"/>
              </a:ext>
            </a:extLst>
          </p:cNvPr>
          <p:cNvSpPr txBox="1"/>
          <p:nvPr/>
        </p:nvSpPr>
        <p:spPr>
          <a:xfrm>
            <a:off x="2625048" y="1534936"/>
            <a:ext cx="6941902" cy="1077218"/>
          </a:xfrm>
          <a:prstGeom prst="rect">
            <a:avLst/>
          </a:prstGeom>
          <a:solidFill>
            <a:srgbClr val="5A7E83"/>
          </a:solidFill>
        </p:spPr>
        <p:txBody>
          <a:bodyPr wrap="square" rtlCol="0">
            <a:spAutoFit/>
          </a:bodyPr>
          <a:lstStyle/>
          <a:p>
            <a:pPr algn="ctr"/>
            <a:r>
              <a:rPr lang="en-US" sz="3200" dirty="0">
                <a:solidFill>
                  <a:schemeClr val="bg1"/>
                </a:solidFill>
              </a:rPr>
              <a:t>2020 elections for president, Congress, and states and local offices</a:t>
            </a:r>
          </a:p>
        </p:txBody>
      </p:sp>
      <p:sp>
        <p:nvSpPr>
          <p:cNvPr id="5" name="TextBox 4">
            <a:extLst>
              <a:ext uri="{FF2B5EF4-FFF2-40B4-BE49-F238E27FC236}">
                <a16:creationId xmlns:a16="http://schemas.microsoft.com/office/drawing/2014/main" id="{9E345832-7F36-4CA7-A626-EDA668F3D7B8}"/>
              </a:ext>
            </a:extLst>
          </p:cNvPr>
          <p:cNvSpPr txBox="1"/>
          <p:nvPr/>
        </p:nvSpPr>
        <p:spPr>
          <a:xfrm>
            <a:off x="4305456" y="2904481"/>
            <a:ext cx="3581088" cy="584775"/>
          </a:xfrm>
          <a:prstGeom prst="rect">
            <a:avLst/>
          </a:prstGeom>
          <a:solidFill>
            <a:srgbClr val="5A7E83"/>
          </a:solidFill>
        </p:spPr>
        <p:txBody>
          <a:bodyPr wrap="square" rtlCol="0">
            <a:spAutoFit/>
          </a:bodyPr>
          <a:lstStyle/>
          <a:p>
            <a:pPr algn="ctr"/>
            <a:r>
              <a:rPr lang="en-US" sz="3200" dirty="0">
                <a:solidFill>
                  <a:schemeClr val="bg1"/>
                </a:solidFill>
              </a:rPr>
              <a:t>$14 billion spent</a:t>
            </a:r>
          </a:p>
        </p:txBody>
      </p:sp>
      <p:pic>
        <p:nvPicPr>
          <p:cNvPr id="4" name="Graphic 3" descr="Handshake">
            <a:extLst>
              <a:ext uri="{FF2B5EF4-FFF2-40B4-BE49-F238E27FC236}">
                <a16:creationId xmlns:a16="http://schemas.microsoft.com/office/drawing/2014/main" id="{0FD2C550-1F8C-4B7A-B4A1-CE9096289C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5522" y="3397045"/>
            <a:ext cx="3460955" cy="3460955"/>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Breaking Down the Numbers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7B71824-9676-4594-BA62-D104AF0ED001}"/>
              </a:ext>
            </a:extLst>
          </p:cNvPr>
          <p:cNvSpPr/>
          <p:nvPr/>
        </p:nvSpPr>
        <p:spPr>
          <a:xfrm>
            <a:off x="2066923" y="3592374"/>
            <a:ext cx="8058154" cy="1067579"/>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nvGrpSpPr>
          <p:cNvPr id="10" name="Group 9">
            <a:extLst>
              <a:ext uri="{FF2B5EF4-FFF2-40B4-BE49-F238E27FC236}">
                <a16:creationId xmlns:a16="http://schemas.microsoft.com/office/drawing/2014/main" id="{C0B17F81-A186-469B-B2E1-E7F3D80F4A8F}"/>
              </a:ext>
            </a:extLst>
          </p:cNvPr>
          <p:cNvGrpSpPr/>
          <p:nvPr/>
        </p:nvGrpSpPr>
        <p:grpSpPr>
          <a:xfrm>
            <a:off x="2066923" y="2343051"/>
            <a:ext cx="8058154" cy="1067579"/>
            <a:chOff x="542923" y="1736761"/>
            <a:chExt cx="8058154" cy="806935"/>
          </a:xfrm>
          <a:solidFill>
            <a:srgbClr val="5A7E83"/>
          </a:solidFill>
        </p:grpSpPr>
        <p:sp>
          <p:nvSpPr>
            <p:cNvPr id="11" name="Rectangle 10">
              <a:extLst>
                <a:ext uri="{FF2B5EF4-FFF2-40B4-BE49-F238E27FC236}">
                  <a16:creationId xmlns:a16="http://schemas.microsoft.com/office/drawing/2014/main" id="{72F62AB1-B90D-4810-80CC-B4CCE2AD34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2" name="TextBox 11">
              <a:extLst>
                <a:ext uri="{FF2B5EF4-FFF2-40B4-BE49-F238E27FC236}">
                  <a16:creationId xmlns:a16="http://schemas.microsoft.com/office/drawing/2014/main" id="{98D1FE27-7FC1-4E0F-9AD8-2B40710C8464}"/>
                </a:ext>
              </a:extLst>
            </p:cNvPr>
            <p:cNvSpPr txBox="1"/>
            <p:nvPr/>
          </p:nvSpPr>
          <p:spPr>
            <a:xfrm>
              <a:off x="633045" y="1963120"/>
              <a:ext cx="7807571" cy="395478"/>
            </a:xfrm>
            <a:prstGeom prst="rect">
              <a:avLst/>
            </a:prstGeom>
            <a:grpFill/>
          </p:spPr>
          <p:txBody>
            <a:bodyPr wrap="square" rtlCol="0">
              <a:spAutoFit/>
            </a:bodyPr>
            <a:lstStyle/>
            <a:p>
              <a:pPr algn="ctr"/>
              <a:r>
                <a:rPr lang="en-US" sz="2800" dirty="0">
                  <a:solidFill>
                    <a:schemeClr val="bg1"/>
                  </a:solidFill>
                </a:rPr>
                <a:t>1/15th of 1% of overall U.S. economy in 2020</a:t>
              </a:r>
            </a:p>
          </p:txBody>
        </p:sp>
      </p:grpSp>
      <p:sp>
        <p:nvSpPr>
          <p:cNvPr id="2" name="TextBox 1">
            <a:extLst>
              <a:ext uri="{FF2B5EF4-FFF2-40B4-BE49-F238E27FC236}">
                <a16:creationId xmlns:a16="http://schemas.microsoft.com/office/drawing/2014/main" id="{32205F52-866B-4F3F-A892-05C7EB96E7B8}"/>
              </a:ext>
            </a:extLst>
          </p:cNvPr>
          <p:cNvSpPr txBox="1"/>
          <p:nvPr/>
        </p:nvSpPr>
        <p:spPr>
          <a:xfrm>
            <a:off x="4586747" y="1362986"/>
            <a:ext cx="3018504" cy="707886"/>
          </a:xfrm>
          <a:prstGeom prst="rect">
            <a:avLst/>
          </a:prstGeom>
          <a:noFill/>
        </p:spPr>
        <p:txBody>
          <a:bodyPr wrap="square" rtlCol="0">
            <a:spAutoFit/>
          </a:bodyPr>
          <a:lstStyle/>
          <a:p>
            <a:r>
              <a:rPr lang="en-US" sz="4000" dirty="0"/>
              <a:t>$14 billion =</a:t>
            </a:r>
          </a:p>
        </p:txBody>
      </p:sp>
      <p:sp>
        <p:nvSpPr>
          <p:cNvPr id="14" name="TextBox 13">
            <a:extLst>
              <a:ext uri="{FF2B5EF4-FFF2-40B4-BE49-F238E27FC236}">
                <a16:creationId xmlns:a16="http://schemas.microsoft.com/office/drawing/2014/main" id="{6077D7ED-F323-472B-A77F-FD906E52CE89}"/>
              </a:ext>
            </a:extLst>
          </p:cNvPr>
          <p:cNvSpPr txBox="1"/>
          <p:nvPr/>
        </p:nvSpPr>
        <p:spPr>
          <a:xfrm>
            <a:off x="2192214" y="3864553"/>
            <a:ext cx="7807571" cy="523219"/>
          </a:xfrm>
          <a:prstGeom prst="rect">
            <a:avLst/>
          </a:prstGeom>
          <a:solidFill>
            <a:srgbClr val="5A7E83"/>
          </a:solidFill>
        </p:spPr>
        <p:txBody>
          <a:bodyPr wrap="square" rtlCol="0">
            <a:spAutoFit/>
          </a:bodyPr>
          <a:lstStyle/>
          <a:p>
            <a:pPr algn="ctr"/>
            <a:r>
              <a:rPr lang="en-US" sz="2800" dirty="0">
                <a:solidFill>
                  <a:schemeClr val="bg1"/>
                </a:solidFill>
              </a:rPr>
              <a:t>1/5th of 1% of overall government spending in 2020</a:t>
            </a:r>
          </a:p>
        </p:txBody>
      </p:sp>
    </p:spTree>
    <p:extLst>
      <p:ext uri="{BB962C8B-B14F-4D97-AF65-F5344CB8AC3E}">
        <p14:creationId xmlns:p14="http://schemas.microsoft.com/office/powerpoint/2010/main" val="302425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Who Votes?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833222A-1C6E-4ACD-AA89-9830D3D3E10A}"/>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4F1E472-AA9F-4003-B667-1E913839169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579EA6A1-E92A-4921-87B7-57A6AEA7A8C0}"/>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Research on voting behavior has indicated that people who are more settled or "connected" to society vote more frequently.</a:t>
              </a:r>
            </a:p>
          </p:txBody>
        </p:sp>
      </p:grpSp>
      <p:grpSp>
        <p:nvGrpSpPr>
          <p:cNvPr id="16" name="Group 15">
            <a:extLst>
              <a:ext uri="{FF2B5EF4-FFF2-40B4-BE49-F238E27FC236}">
                <a16:creationId xmlns:a16="http://schemas.microsoft.com/office/drawing/2014/main" id="{00F15098-E538-4A3B-BE86-A04362DEF0FB}"/>
              </a:ext>
            </a:extLst>
          </p:cNvPr>
          <p:cNvGrpSpPr/>
          <p:nvPr/>
        </p:nvGrpSpPr>
        <p:grpSpPr>
          <a:xfrm>
            <a:off x="2135749" y="2523086"/>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6FE79E9-1C36-402F-9340-3794F913C9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67A212E0-D8F5-4281-9082-C882FBC66DE9}"/>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According to the </a:t>
              </a:r>
              <a:r>
                <a:rPr lang="en-US" sz="2000" i="1" dirty="0">
                  <a:solidFill>
                    <a:schemeClr val="bg1"/>
                  </a:solidFill>
                </a:rPr>
                <a:t>Washington Post</a:t>
              </a:r>
              <a:r>
                <a:rPr lang="en-US" sz="2000" dirty="0">
                  <a:solidFill>
                    <a:schemeClr val="bg1"/>
                  </a:solidFill>
                </a:rPr>
                <a:t>, more married people vote than single people.</a:t>
              </a:r>
            </a:p>
          </p:txBody>
        </p:sp>
      </p:grpSp>
      <p:grpSp>
        <p:nvGrpSpPr>
          <p:cNvPr id="19" name="Group 18">
            <a:extLst>
              <a:ext uri="{FF2B5EF4-FFF2-40B4-BE49-F238E27FC236}">
                <a16:creationId xmlns:a16="http://schemas.microsoft.com/office/drawing/2014/main" id="{80380481-F568-4944-B92F-A310E2FD3A6D}"/>
              </a:ext>
            </a:extLst>
          </p:cNvPr>
          <p:cNvGrpSpPr/>
          <p:nvPr/>
        </p:nvGrpSpPr>
        <p:grpSpPr>
          <a:xfrm>
            <a:off x="2135749" y="342593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12AAD69E-1307-409E-AF77-8EE9EBA27AF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C6DFCC0E-0675-42E3-B90E-1FC1C7387530}"/>
                </a:ext>
              </a:extLst>
            </p:cNvPr>
            <p:cNvSpPr txBox="1"/>
            <p:nvPr/>
          </p:nvSpPr>
          <p:spPr>
            <a:xfrm>
              <a:off x="599387"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with a job vote more than the unemployed.</a:t>
              </a:r>
            </a:p>
          </p:txBody>
        </p:sp>
      </p:grpSp>
      <p:grpSp>
        <p:nvGrpSpPr>
          <p:cNvPr id="22" name="Group 21">
            <a:extLst>
              <a:ext uri="{FF2B5EF4-FFF2-40B4-BE49-F238E27FC236}">
                <a16:creationId xmlns:a16="http://schemas.microsoft.com/office/drawing/2014/main" id="{7019E23A-C0D5-4FAD-B6F3-71E140105611}"/>
              </a:ext>
            </a:extLst>
          </p:cNvPr>
          <p:cNvGrpSpPr/>
          <p:nvPr/>
        </p:nvGrpSpPr>
        <p:grpSpPr>
          <a:xfrm>
            <a:off x="2135749" y="4320718"/>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0C55CB73-9921-4355-A148-FFE968D587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A4183566-8165-4A89-833E-DD37BEF2B729}"/>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report that they know their neighbors and talk to them are more likely to vote than socially isolated people.</a:t>
              </a:r>
            </a:p>
          </p:txBody>
        </p:sp>
      </p:grpSp>
      <p:grpSp>
        <p:nvGrpSpPr>
          <p:cNvPr id="25" name="Group 24">
            <a:extLst>
              <a:ext uri="{FF2B5EF4-FFF2-40B4-BE49-F238E27FC236}">
                <a16:creationId xmlns:a16="http://schemas.microsoft.com/office/drawing/2014/main" id="{EF2A0E00-BA17-43D5-B37C-30B59531215B}"/>
              </a:ext>
            </a:extLst>
          </p:cNvPr>
          <p:cNvGrpSpPr/>
          <p:nvPr/>
        </p:nvGrpSpPr>
        <p:grpSpPr>
          <a:xfrm>
            <a:off x="2135749" y="5223374"/>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B467512-5405-4634-95BB-8A540DD34F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CA97AFA6-483D-432F-9E21-D3ABA88B33FA}"/>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with a higher income and level of education are also more likely to vote.</a:t>
              </a:r>
            </a:p>
          </p:txBody>
        </p:sp>
      </p:grpSp>
    </p:spTree>
    <p:extLst>
      <p:ext uri="{BB962C8B-B14F-4D97-AF65-F5344CB8AC3E}">
        <p14:creationId xmlns:p14="http://schemas.microsoft.com/office/powerpoint/2010/main" val="180645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Who Votes?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F2A0E00-BA17-43D5-B37C-30B59531215B}"/>
              </a:ext>
            </a:extLst>
          </p:cNvPr>
          <p:cNvGrpSpPr/>
          <p:nvPr/>
        </p:nvGrpSpPr>
        <p:grpSpPr>
          <a:xfrm>
            <a:off x="2135749" y="5223374"/>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B467512-5405-4634-95BB-8A540DD34F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CA97AFA6-483D-432F-9E21-D3ABA88B33FA}"/>
                </a:ext>
              </a:extLst>
            </p:cNvPr>
            <p:cNvSpPr txBox="1"/>
            <p:nvPr/>
          </p:nvSpPr>
          <p:spPr>
            <a:xfrm>
              <a:off x="599387" y="1786285"/>
              <a:ext cx="7807571" cy="707886"/>
            </a:xfrm>
            <a:prstGeom prst="rect">
              <a:avLst/>
            </a:prstGeom>
            <a:grpFill/>
          </p:spPr>
          <p:txBody>
            <a:bodyPr wrap="square" rtlCol="0">
              <a:spAutoFit/>
            </a:bodyPr>
            <a:lstStyle/>
            <a:p>
              <a:pPr algn="ctr"/>
              <a:r>
                <a:rPr lang="en-US" sz="2000" dirty="0">
                  <a:solidFill>
                    <a:schemeClr val="bg1"/>
                  </a:solidFill>
                </a:rPr>
                <a:t>Politicians typically target their campaigns at people who are most likely to vote.</a:t>
              </a:r>
            </a:p>
          </p:txBody>
        </p:sp>
      </p:grpSp>
      <p:pic>
        <p:nvPicPr>
          <p:cNvPr id="2050" name="Picture 2" descr="A photograph of someone circling a group of human figures on a board">
            <a:extLst>
              <a:ext uri="{FF2B5EF4-FFF2-40B4-BE49-F238E27FC236}">
                <a16:creationId xmlns:a16="http://schemas.microsoft.com/office/drawing/2014/main" id="{291CBB4B-61FB-42AF-A7EC-047CCBDF9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275" y="1511714"/>
            <a:ext cx="3729446" cy="333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653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999</Words>
  <Application>Microsoft Office PowerPoint</Application>
  <PresentationFormat>Widescreen</PresentationFormat>
  <Paragraphs>98</Paragraphs>
  <Slides>13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29</cp:revision>
  <dcterms:created xsi:type="dcterms:W3CDTF">2017-06-16T13:06:21Z</dcterms:created>
  <dcterms:modified xsi:type="dcterms:W3CDTF">2023-08-07T16:01:25Z</dcterms:modified>
</cp:coreProperties>
</file>