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9"/>
  </p:notesMasterIdLst>
  <p:sldIdLst>
    <p:sldId id="256" r:id="rId3"/>
    <p:sldId id="367" r:id="rId4"/>
    <p:sldId id="257" r:id="rId5"/>
    <p:sldId id="289" r:id="rId6"/>
    <p:sldId id="299" r:id="rId7"/>
    <p:sldId id="290" r:id="rId8"/>
    <p:sldId id="291" r:id="rId9"/>
    <p:sldId id="365" r:id="rId10"/>
    <p:sldId id="366" r:id="rId11"/>
    <p:sldId id="293" r:id="rId12"/>
    <p:sldId id="368" r:id="rId13"/>
    <p:sldId id="294" r:id="rId14"/>
    <p:sldId id="295" r:id="rId15"/>
    <p:sldId id="296" r:id="rId16"/>
    <p:sldId id="297" r:id="rId17"/>
    <p:sldId id="364" r:id="rId18"/>
    <p:sldId id="386" r:id="rId19"/>
    <p:sldId id="387" r:id="rId20"/>
    <p:sldId id="388" r:id="rId21"/>
    <p:sldId id="258" r:id="rId22"/>
    <p:sldId id="287" r:id="rId23"/>
    <p:sldId id="259" r:id="rId24"/>
    <p:sldId id="280" r:id="rId25"/>
    <p:sldId id="281" r:id="rId26"/>
    <p:sldId id="260" r:id="rId27"/>
    <p:sldId id="389" r:id="rId28"/>
    <p:sldId id="283" r:id="rId29"/>
    <p:sldId id="390" r:id="rId30"/>
    <p:sldId id="391" r:id="rId31"/>
    <p:sldId id="369" r:id="rId32"/>
    <p:sldId id="286" r:id="rId33"/>
    <p:sldId id="375" r:id="rId34"/>
    <p:sldId id="376" r:id="rId35"/>
    <p:sldId id="377" r:id="rId36"/>
    <p:sldId id="378" r:id="rId37"/>
    <p:sldId id="379" r:id="rId38"/>
    <p:sldId id="302" r:id="rId39"/>
    <p:sldId id="380" r:id="rId40"/>
    <p:sldId id="381" r:id="rId41"/>
    <p:sldId id="382" r:id="rId42"/>
    <p:sldId id="298" r:id="rId43"/>
    <p:sldId id="383" r:id="rId44"/>
    <p:sldId id="300" r:id="rId45"/>
    <p:sldId id="384" r:id="rId46"/>
    <p:sldId id="385"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8.svg"/></Relationships>
</file>

<file path=ppt/slides/_rels/slide1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0.sv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36.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9.sv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2.png"/><Relationship Id="rId18" Type="http://schemas.openxmlformats.org/officeDocument/2006/relationships/image" Target="../media/image87.sv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1.svg"/><Relationship Id="rId17" Type="http://schemas.openxmlformats.org/officeDocument/2006/relationships/image" Target="../media/image86.png"/><Relationship Id="rId2" Type="http://schemas.openxmlformats.org/officeDocument/2006/relationships/notesSlide" Target="../notesSlides/notesSlide39.xml"/><Relationship Id="rId16" Type="http://schemas.openxmlformats.org/officeDocument/2006/relationships/image" Target="../media/image85.svg"/><Relationship Id="rId20" Type="http://schemas.openxmlformats.org/officeDocument/2006/relationships/image" Target="../media/image89.svg"/><Relationship Id="rId1" Type="http://schemas.openxmlformats.org/officeDocument/2006/relationships/slideLayout" Target="../slideLayouts/slideLayout1.xml"/><Relationship Id="rId6" Type="http://schemas.openxmlformats.org/officeDocument/2006/relationships/image" Target="../media/image77.svg"/><Relationship Id="rId11" Type="http://schemas.openxmlformats.org/officeDocument/2006/relationships/image" Target="../media/image80.png"/><Relationship Id="rId5" Type="http://schemas.openxmlformats.org/officeDocument/2006/relationships/image" Target="../media/image76.png"/><Relationship Id="rId15" Type="http://schemas.openxmlformats.org/officeDocument/2006/relationships/image" Target="../media/image84.png"/><Relationship Id="rId10" Type="http://schemas.openxmlformats.org/officeDocument/2006/relationships/image" Target="../media/image65.svg"/><Relationship Id="rId19" Type="http://schemas.openxmlformats.org/officeDocument/2006/relationships/image" Target="../media/image88.png"/><Relationship Id="rId4" Type="http://schemas.openxmlformats.org/officeDocument/2006/relationships/image" Target="../media/image75.svg"/><Relationship Id="rId9" Type="http://schemas.openxmlformats.org/officeDocument/2006/relationships/image" Target="../media/image64.png"/><Relationship Id="rId14" Type="http://schemas.openxmlformats.org/officeDocument/2006/relationships/image" Target="../media/image83.svg"/></Relationships>
</file>

<file path=ppt/slides/_rels/slide43.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97.png"/><Relationship Id="rId18" Type="http://schemas.openxmlformats.org/officeDocument/2006/relationships/image" Target="../media/image102.svg"/><Relationship Id="rId3" Type="http://schemas.openxmlformats.org/officeDocument/2006/relationships/image" Target="../media/image29.png"/><Relationship Id="rId7" Type="http://schemas.openxmlformats.org/officeDocument/2006/relationships/image" Target="../media/image66.png"/><Relationship Id="rId12" Type="http://schemas.openxmlformats.org/officeDocument/2006/relationships/image" Target="../media/image96.svg"/><Relationship Id="rId17" Type="http://schemas.openxmlformats.org/officeDocument/2006/relationships/image" Target="../media/image101.png"/><Relationship Id="rId2" Type="http://schemas.openxmlformats.org/officeDocument/2006/relationships/notesSlide" Target="../notesSlides/notesSlide40.xml"/><Relationship Id="rId16" Type="http://schemas.openxmlformats.org/officeDocument/2006/relationships/image" Target="../media/image100.svg"/><Relationship Id="rId20" Type="http://schemas.openxmlformats.org/officeDocument/2006/relationships/image" Target="../media/image104.svg"/><Relationship Id="rId1" Type="http://schemas.openxmlformats.org/officeDocument/2006/relationships/slideLayout" Target="../slideLayouts/slideLayout1.xml"/><Relationship Id="rId6" Type="http://schemas.openxmlformats.org/officeDocument/2006/relationships/image" Target="../media/image92.svg"/><Relationship Id="rId11" Type="http://schemas.openxmlformats.org/officeDocument/2006/relationships/image" Target="../media/image95.png"/><Relationship Id="rId5" Type="http://schemas.openxmlformats.org/officeDocument/2006/relationships/image" Target="../media/image91.png"/><Relationship Id="rId15" Type="http://schemas.openxmlformats.org/officeDocument/2006/relationships/image" Target="../media/image99.png"/><Relationship Id="rId10" Type="http://schemas.openxmlformats.org/officeDocument/2006/relationships/image" Target="../media/image94.svg"/><Relationship Id="rId19" Type="http://schemas.openxmlformats.org/officeDocument/2006/relationships/image" Target="../media/image103.png"/><Relationship Id="rId4" Type="http://schemas.openxmlformats.org/officeDocument/2006/relationships/image" Target="../media/image90.svg"/><Relationship Id="rId9" Type="http://schemas.openxmlformats.org/officeDocument/2006/relationships/image" Target="../media/image93.png"/><Relationship Id="rId14" Type="http://schemas.openxmlformats.org/officeDocument/2006/relationships/image" Target="../media/image98.svg"/></Relationships>
</file>

<file path=ppt/slides/_rels/slide4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6.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1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1.wmf"/><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8.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4.bin"/><Relationship Id="rId14"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Thumbs down sign">
            <a:extLst>
              <a:ext uri="{FF2B5EF4-FFF2-40B4-BE49-F238E27FC236}">
                <a16:creationId xmlns:a16="http://schemas.microsoft.com/office/drawing/2014/main" id="{31669E36-A715-4635-900F-9371BCDE69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descr="Thumbs up sign">
            <a:extLst>
              <a:ext uri="{FF2B5EF4-FFF2-40B4-BE49-F238E27FC236}">
                <a16:creationId xmlns:a16="http://schemas.microsoft.com/office/drawing/2014/main" id="{1ADD5099-0692-44C9-80AF-09DEDF8A0D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a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4" name="Group 4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91C9B666-28C8-4A6C-9EE2-76931B17343B}"/>
              </a:ext>
            </a:extLst>
          </p:cNvPr>
          <p:cNvGrpSpPr/>
          <p:nvPr/>
        </p:nvGrpSpPr>
        <p:grpSpPr>
          <a:xfrm>
            <a:off x="873023" y="2210960"/>
            <a:ext cx="4710010" cy="3916061"/>
            <a:chOff x="3557417" y="2469597"/>
            <a:chExt cx="4710010" cy="3916061"/>
          </a:xfrm>
        </p:grpSpPr>
        <p:cxnSp>
          <p:nvCxnSpPr>
            <p:cNvPr id="5" name="Straight Connector 4">
              <a:extLst>
                <a:ext uri="{FF2B5EF4-FFF2-40B4-BE49-F238E27FC236}">
                  <a16:creationId xmlns:a16="http://schemas.microsoft.com/office/drawing/2014/main" id="{420BBDFA-389F-4736-B692-C2D6DDAA722C}"/>
                </a:ext>
              </a:extLst>
            </p:cNvPr>
            <p:cNvCxnSpPr>
              <a:cxnSpLocks/>
            </p:cNvCxnSpPr>
            <p:nvPr/>
          </p:nvCxnSpPr>
          <p:spPr>
            <a:xfrm>
              <a:off x="4648657" y="2469597"/>
              <a:ext cx="0" cy="3200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B863B0F-3625-43F7-96FB-5B7C9E929AEB}"/>
                </a:ext>
              </a:extLst>
            </p:cNvPr>
            <p:cNvCxnSpPr>
              <a:cxnSpLocks/>
            </p:cNvCxnSpPr>
            <p:nvPr/>
          </p:nvCxnSpPr>
          <p:spPr>
            <a:xfrm flipH="1">
              <a:off x="4648657" y="5660165"/>
              <a:ext cx="32004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171BFFA-C85F-45A7-ADC8-F66321E2357C}"/>
                </a:ext>
              </a:extLst>
            </p:cNvPr>
            <p:cNvSpPr txBox="1"/>
            <p:nvPr/>
          </p:nvSpPr>
          <p:spPr>
            <a:xfrm>
              <a:off x="3557417" y="3663410"/>
              <a:ext cx="78579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utility</a:t>
              </a:r>
            </a:p>
          </p:txBody>
        </p:sp>
        <p:sp>
          <p:nvSpPr>
            <p:cNvPr id="8" name="TextBox 7">
              <a:extLst>
                <a:ext uri="{FF2B5EF4-FFF2-40B4-BE49-F238E27FC236}">
                  <a16:creationId xmlns:a16="http://schemas.microsoft.com/office/drawing/2014/main" id="{7687B6A0-719E-4836-B4AA-A0EB545433FA}"/>
                </a:ext>
              </a:extLst>
            </p:cNvPr>
            <p:cNvSpPr txBox="1"/>
            <p:nvPr/>
          </p:nvSpPr>
          <p:spPr>
            <a:xfrm>
              <a:off x="4853603" y="5985548"/>
              <a:ext cx="27905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units of goods consumed</a:t>
              </a:r>
            </a:p>
          </p:txBody>
        </p:sp>
        <p:sp>
          <p:nvSpPr>
            <p:cNvPr id="9" name="TextBox 8">
              <a:extLst>
                <a:ext uri="{FF2B5EF4-FFF2-40B4-BE49-F238E27FC236}">
                  <a16:creationId xmlns:a16="http://schemas.microsoft.com/office/drawing/2014/main" id="{259A21DF-1698-4421-B2FF-7C6597374EBC}"/>
                </a:ext>
              </a:extLst>
            </p:cNvPr>
            <p:cNvSpPr txBox="1"/>
            <p:nvPr/>
          </p:nvSpPr>
          <p:spPr>
            <a:xfrm>
              <a:off x="6659230" y="5045367"/>
              <a:ext cx="16081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marginal utility</a:t>
              </a:r>
            </a:p>
          </p:txBody>
        </p:sp>
        <p:sp>
          <p:nvSpPr>
            <p:cNvPr id="10" name="TextBox 9">
              <a:extLst>
                <a:ext uri="{FF2B5EF4-FFF2-40B4-BE49-F238E27FC236}">
                  <a16:creationId xmlns:a16="http://schemas.microsoft.com/office/drawing/2014/main" id="{4738FBE1-AB80-4A99-A02E-736AD8000EB7}"/>
                </a:ext>
              </a:extLst>
            </p:cNvPr>
            <p:cNvSpPr txBox="1"/>
            <p:nvPr/>
          </p:nvSpPr>
          <p:spPr>
            <a:xfrm>
              <a:off x="6095999" y="3229149"/>
              <a:ext cx="1210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72C4"/>
                  </a:solidFill>
                  <a:effectLst/>
                  <a:uLnTx/>
                  <a:uFillTx/>
                  <a:latin typeface="Calibri" panose="020F0502020204030204"/>
                  <a:ea typeface="+mn-ea"/>
                  <a:cs typeface="+mn-cs"/>
                </a:rPr>
                <a:t>total utility</a:t>
              </a:r>
            </a:p>
          </p:txBody>
        </p:sp>
        <p:cxnSp>
          <p:nvCxnSpPr>
            <p:cNvPr id="7" name="Straight Connector 6">
              <a:extLst>
                <a:ext uri="{FF2B5EF4-FFF2-40B4-BE49-F238E27FC236}">
                  <a16:creationId xmlns:a16="http://schemas.microsoft.com/office/drawing/2014/main" id="{781285C6-6635-4B3E-A846-631EEADA0DCF}"/>
                </a:ext>
              </a:extLst>
            </p:cNvPr>
            <p:cNvCxnSpPr>
              <a:cxnSpLocks/>
            </p:cNvCxnSpPr>
            <p:nvPr/>
          </p:nvCxnSpPr>
          <p:spPr>
            <a:xfrm>
              <a:off x="4648657" y="4503174"/>
              <a:ext cx="2509227" cy="114716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pic>
          <p:nvPicPr>
            <p:cNvPr id="43" name="Graphic 42" descr="Line arrow: Clockwise curve">
              <a:extLst>
                <a:ext uri="{FF2B5EF4-FFF2-40B4-BE49-F238E27FC236}">
                  <a16:creationId xmlns:a16="http://schemas.microsoft.com/office/drawing/2014/main" id="{65073972-96C8-4A5C-869C-59A27039CD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654548">
              <a:off x="5095860" y="2559069"/>
              <a:ext cx="1614819" cy="3008903"/>
            </a:xfrm>
            <a:prstGeom prst="rect">
              <a:avLst/>
            </a:prstGeom>
          </p:spPr>
        </p:pic>
      </p:grpSp>
      <p:grpSp>
        <p:nvGrpSpPr>
          <p:cNvPr id="27" name="Group 26">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miling face with no fill">
            <a:extLst>
              <a:ext uri="{FF2B5EF4-FFF2-40B4-BE49-F238E27FC236}">
                <a16:creationId xmlns:a16="http://schemas.microsoft.com/office/drawing/2014/main" id="{5F746644-F411-4DA1-AD38-DADF086A3A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05826" y="2651760"/>
            <a:ext cx="1554480" cy="1554480"/>
          </a:xfrm>
          <a:prstGeom prst="rect">
            <a:avLst/>
          </a:prstGeom>
        </p:spPr>
      </p:pic>
      <p:pic>
        <p:nvPicPr>
          <p:cNvPr id="5" name="Graphic 4" descr="Neutral face with no fill">
            <a:extLst>
              <a:ext uri="{FF2B5EF4-FFF2-40B4-BE49-F238E27FC236}">
                <a16:creationId xmlns:a16="http://schemas.microsoft.com/office/drawing/2014/main" id="{29EBF9AB-4CA7-4568-BDBC-46A932B8C3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31694" y="2651760"/>
            <a:ext cx="1554480" cy="1554480"/>
          </a:xfrm>
          <a:prstGeom prst="rect">
            <a:avLst/>
          </a:prstGeom>
        </p:spPr>
      </p:pic>
      <p:pic>
        <p:nvPicPr>
          <p:cNvPr id="7" name="Graphic 6" descr="Grinning face with no fill">
            <a:extLst>
              <a:ext uri="{FF2B5EF4-FFF2-40B4-BE49-F238E27FC236}">
                <a16:creationId xmlns:a16="http://schemas.microsoft.com/office/drawing/2014/main" id="{64CC47BB-B97E-4368-866A-CCC5997D396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18760" y="2651760"/>
            <a:ext cx="1554480" cy="1554480"/>
          </a:xfrm>
          <a:prstGeom prst="rect">
            <a:avLst/>
          </a:prstGeom>
        </p:spPr>
      </p:pic>
      <p:pic>
        <p:nvPicPr>
          <p:cNvPr id="9" name="Graphic 8" descr="Pizza">
            <a:extLst>
              <a:ext uri="{FF2B5EF4-FFF2-40B4-BE49-F238E27FC236}">
                <a16:creationId xmlns:a16="http://schemas.microsoft.com/office/drawing/2014/main" id="{A32C447B-158C-450C-B01D-5957AB915E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923331">
            <a:off x="2785436" y="3434237"/>
            <a:ext cx="914400" cy="914400"/>
          </a:xfrm>
          <a:prstGeom prst="rect">
            <a:avLst/>
          </a:prstGeom>
        </p:spPr>
      </p:pic>
      <p:sp>
        <p:nvSpPr>
          <p:cNvPr id="10" name="Rectangle 9">
            <a:extLst>
              <a:ext uri="{FF2B5EF4-FFF2-40B4-BE49-F238E27FC236}">
                <a16:creationId xmlns:a16="http://schemas.microsoft.com/office/drawing/2014/main" id="{134BA425-1888-48DA-86C8-8F73CA48A877}"/>
              </a:ext>
            </a:extLst>
          </p:cNvPr>
          <p:cNvSpPr/>
          <p:nvPr/>
        </p:nvSpPr>
        <p:spPr>
          <a:xfrm>
            <a:off x="1955678" y="4396135"/>
            <a:ext cx="1054776"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1</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st</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3" name="Rectangle 12">
            <a:extLst>
              <a:ext uri="{FF2B5EF4-FFF2-40B4-BE49-F238E27FC236}">
                <a16:creationId xmlns:a16="http://schemas.microsoft.com/office/drawing/2014/main" id="{B19445EA-7E5C-434A-BC9E-A325909C5C2B}"/>
              </a:ext>
            </a:extLst>
          </p:cNvPr>
          <p:cNvSpPr/>
          <p:nvPr/>
        </p:nvSpPr>
        <p:spPr>
          <a:xfrm>
            <a:off x="5540399" y="4396135"/>
            <a:ext cx="11112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2</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nd</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4" name="Rectangle 13">
            <a:extLst>
              <a:ext uri="{FF2B5EF4-FFF2-40B4-BE49-F238E27FC236}">
                <a16:creationId xmlns:a16="http://schemas.microsoft.com/office/drawing/2014/main" id="{A6720412-D0D0-495A-8631-2DAED3BE329F}"/>
              </a:ext>
            </a:extLst>
          </p:cNvPr>
          <p:cNvSpPr/>
          <p:nvPr/>
        </p:nvSpPr>
        <p:spPr>
          <a:xfrm>
            <a:off x="1054130" y="1998123"/>
            <a:ext cx="286443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GREAT!"</a:t>
            </a:r>
          </a:p>
        </p:txBody>
      </p:sp>
      <p:sp>
        <p:nvSpPr>
          <p:cNvPr id="15" name="Rectangle 14">
            <a:extLst>
              <a:ext uri="{FF2B5EF4-FFF2-40B4-BE49-F238E27FC236}">
                <a16:creationId xmlns:a16="http://schemas.microsoft.com/office/drawing/2014/main" id="{AF305DF7-D15E-49E6-98BA-9F2E3080415A}"/>
              </a:ext>
            </a:extLst>
          </p:cNvPr>
          <p:cNvSpPr/>
          <p:nvPr/>
        </p:nvSpPr>
        <p:spPr>
          <a:xfrm>
            <a:off x="4756146" y="1998123"/>
            <a:ext cx="267970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good!"</a:t>
            </a:r>
          </a:p>
        </p:txBody>
      </p:sp>
      <p:sp>
        <p:nvSpPr>
          <p:cNvPr id="16" name="Rectangle 15">
            <a:extLst>
              <a:ext uri="{FF2B5EF4-FFF2-40B4-BE49-F238E27FC236}">
                <a16:creationId xmlns:a16="http://schemas.microsoft.com/office/drawing/2014/main" id="{D38CF649-FEBC-415A-BCEC-8F1AC12D44FC}"/>
              </a:ext>
            </a:extLst>
          </p:cNvPr>
          <p:cNvSpPr/>
          <p:nvPr/>
        </p:nvSpPr>
        <p:spPr>
          <a:xfrm>
            <a:off x="8111413" y="1998123"/>
            <a:ext cx="319504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 don’t want anymore."</a:t>
            </a:r>
          </a:p>
        </p:txBody>
      </p:sp>
      <p:sp>
        <p:nvSpPr>
          <p:cNvPr id="17" name="Rectangle 16">
            <a:extLst>
              <a:ext uri="{FF2B5EF4-FFF2-40B4-BE49-F238E27FC236}">
                <a16:creationId xmlns:a16="http://schemas.microsoft.com/office/drawing/2014/main" id="{28154331-8BDE-491A-BC3E-EDB25995615F}"/>
              </a:ext>
            </a:extLst>
          </p:cNvPr>
          <p:cNvSpPr/>
          <p:nvPr/>
        </p:nvSpPr>
        <p:spPr>
          <a:xfrm>
            <a:off x="8700613" y="4396135"/>
            <a:ext cx="201664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many pieces later</a:t>
            </a:r>
          </a:p>
        </p:txBody>
      </p:sp>
      <p:sp>
        <p:nvSpPr>
          <p:cNvPr id="11" name="Arrow: Right 10">
            <a:extLst>
              <a:ext uri="{FF2B5EF4-FFF2-40B4-BE49-F238E27FC236}">
                <a16:creationId xmlns:a16="http://schemas.microsoft.com/office/drawing/2014/main" id="{CF9D01B2-5B2A-4439-ABB6-AF07A08F1459}"/>
              </a:ext>
            </a:extLst>
          </p:cNvPr>
          <p:cNvSpPr/>
          <p:nvPr/>
        </p:nvSpPr>
        <p:spPr>
          <a:xfrm>
            <a:off x="3872784" y="3186684"/>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Arrow: Right 19">
            <a:extLst>
              <a:ext uri="{FF2B5EF4-FFF2-40B4-BE49-F238E27FC236}">
                <a16:creationId xmlns:a16="http://schemas.microsoft.com/office/drawing/2014/main" id="{5ACED529-CD96-4931-95DD-1610023E5914}"/>
              </a:ext>
            </a:extLst>
          </p:cNvPr>
          <p:cNvSpPr/>
          <p:nvPr/>
        </p:nvSpPr>
        <p:spPr>
          <a:xfrm>
            <a:off x="7413263" y="3180910"/>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topwatch">
            <a:extLst>
              <a:ext uri="{FF2B5EF4-FFF2-40B4-BE49-F238E27FC236}">
                <a16:creationId xmlns:a16="http://schemas.microsoft.com/office/drawing/2014/main" id="{7C306C6E-BDFF-4346-AEB9-2C5C90702A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descr="Dollar">
            <a:extLst>
              <a:ext uri="{FF2B5EF4-FFF2-40B4-BE49-F238E27FC236}">
                <a16:creationId xmlns:a16="http://schemas.microsoft.com/office/drawing/2014/main" id="{14DFE7A9-DCAC-4B26-887A-0C354B1808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22" name="Group 21">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0541"/>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Open book">
            <a:extLst>
              <a:ext uri="{FF2B5EF4-FFF2-40B4-BE49-F238E27FC236}">
                <a16:creationId xmlns:a16="http://schemas.microsoft.com/office/drawing/2014/main" id="{919A5E49-D269-47D2-AA9F-AC4B2B1A42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descr="Farm scene">
            <a:extLst>
              <a:ext uri="{FF2B5EF4-FFF2-40B4-BE49-F238E27FC236}">
                <a16:creationId xmlns:a16="http://schemas.microsoft.com/office/drawing/2014/main" id="{64BE6478-C5AB-4E9F-A05B-E5E3E6F6CE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descr="Excavator">
            <a:extLst>
              <a:ext uri="{FF2B5EF4-FFF2-40B4-BE49-F238E27FC236}">
                <a16:creationId xmlns:a16="http://schemas.microsoft.com/office/drawing/2014/main" id="{DE60B7EE-2D4D-4AA5-85B5-B098D75603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grpSp>
        <p:nvGrpSpPr>
          <p:cNvPr id="9" name="Group 8">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pic>
        <p:nvPicPr>
          <p:cNvPr id="15" name="Picture 14" descr="The production possibilities frontier for a tradeoff between health care and education.">
            <a:extLst>
              <a:ext uri="{FF2B5EF4-FFF2-40B4-BE49-F238E27FC236}">
                <a16:creationId xmlns:a16="http://schemas.microsoft.com/office/drawing/2014/main" id="{AD5C37C2-A884-4CE4-BD20-80EC480324D8}"/>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3BC103E4-1D3E-4FBF-ABB4-FFDDF3A0CDEC}"/>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2" name="TextBox 21">
            <a:extLst>
              <a:ext uri="{FF2B5EF4-FFF2-40B4-BE49-F238E27FC236}">
                <a16:creationId xmlns:a16="http://schemas.microsoft.com/office/drawing/2014/main" id="{15810250-DC26-4547-8A4C-3BE5500DDC06}"/>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grpSp>
        <p:nvGrpSpPr>
          <p:cNvPr id="23" name="Group 22">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The production possibilities frontier for a tradeoff between health care and education.">
            <a:extLst>
              <a:ext uri="{FF2B5EF4-FFF2-40B4-BE49-F238E27FC236}">
                <a16:creationId xmlns:a16="http://schemas.microsoft.com/office/drawing/2014/main" id="{328FD976-08E7-4CBF-8DE1-2D856D7C9240}"/>
              </a:ext>
            </a:extLst>
          </p:cNvPr>
          <p:cNvPicPr>
            <a:picLocks noChangeAspect="1"/>
          </p:cNvPicPr>
          <p:nvPr/>
        </p:nvPicPr>
        <p:blipFill>
          <a:blip r:embed="rId3"/>
          <a:stretch>
            <a:fillRect/>
          </a:stretch>
        </p:blipFill>
        <p:spPr>
          <a:xfrm>
            <a:off x="4143756" y="1636819"/>
            <a:ext cx="3904488" cy="4359302"/>
          </a:xfrm>
          <a:prstGeom prst="rect">
            <a:avLst/>
          </a:prstGeom>
        </p:spPr>
      </p:pic>
      <p:sp>
        <p:nvSpPr>
          <p:cNvPr id="22" name="TextBox 21">
            <a:extLst>
              <a:ext uri="{FF2B5EF4-FFF2-40B4-BE49-F238E27FC236}">
                <a16:creationId xmlns:a16="http://schemas.microsoft.com/office/drawing/2014/main" id="{D6312D8F-3D0B-447A-B6CB-72B59F62088F}"/>
              </a:ext>
            </a:extLst>
          </p:cNvPr>
          <p:cNvSpPr txBox="1"/>
          <p:nvPr/>
        </p:nvSpPr>
        <p:spPr>
          <a:xfrm>
            <a:off x="3378227" y="1267487"/>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3" name="TextBox 22">
            <a:extLst>
              <a:ext uri="{FF2B5EF4-FFF2-40B4-BE49-F238E27FC236}">
                <a16:creationId xmlns:a16="http://schemas.microsoft.com/office/drawing/2014/main" id="{E155A8E6-50F6-4B7E-B025-5933AC29D924}"/>
              </a:ext>
            </a:extLst>
          </p:cNvPr>
          <p:cNvSpPr txBox="1"/>
          <p:nvPr/>
        </p:nvSpPr>
        <p:spPr>
          <a:xfrm>
            <a:off x="8048244" y="5626789"/>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3" name="Flowchart: Connector 2">
            <a:extLst>
              <a:ext uri="{FF2B5EF4-FFF2-40B4-BE49-F238E27FC236}">
                <a16:creationId xmlns:a16="http://schemas.microsoft.com/office/drawing/2014/main" id="{1A40EC9E-EC20-4B94-98B1-69953F5E21A6}"/>
              </a:ext>
            </a:extLst>
          </p:cNvPr>
          <p:cNvSpPr/>
          <p:nvPr/>
        </p:nvSpPr>
        <p:spPr>
          <a:xfrm>
            <a:off x="3941379" y="2073143"/>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lowchart: Connector 8">
            <a:extLst>
              <a:ext uri="{FF2B5EF4-FFF2-40B4-BE49-F238E27FC236}">
                <a16:creationId xmlns:a16="http://schemas.microsoft.com/office/drawing/2014/main" id="{6D4CAE38-5C8B-4AAA-9785-25ADBA3AC2A2}"/>
              </a:ext>
            </a:extLst>
          </p:cNvPr>
          <p:cNvSpPr/>
          <p:nvPr/>
        </p:nvSpPr>
        <p:spPr>
          <a:xfrm>
            <a:off x="7057696" y="5488262"/>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6193507A-2EA3-4B47-9510-890C86B35372}"/>
              </a:ext>
            </a:extLst>
          </p:cNvPr>
          <p:cNvGrpSpPr/>
          <p:nvPr/>
        </p:nvGrpSpPr>
        <p:grpSpPr>
          <a:xfrm>
            <a:off x="513035" y="2016116"/>
            <a:ext cx="2736306" cy="760440"/>
            <a:chOff x="542923" y="1736761"/>
            <a:chExt cx="8058154" cy="806935"/>
          </a:xfrm>
          <a:solidFill>
            <a:srgbClr val="627981"/>
          </a:solidFill>
        </p:grpSpPr>
        <p:sp>
          <p:nvSpPr>
            <p:cNvPr id="11" name="Rectangle 10">
              <a:extLst>
                <a:ext uri="{FF2B5EF4-FFF2-40B4-BE49-F238E27FC236}">
                  <a16:creationId xmlns:a16="http://schemas.microsoft.com/office/drawing/2014/main" id="{8275DA06-259B-46E9-9B17-529E561E2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1B69A38-90FC-4165-B061-CFA2915F1DB7}"/>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health care</a:t>
              </a:r>
            </a:p>
          </p:txBody>
        </p:sp>
      </p:grpSp>
      <p:grpSp>
        <p:nvGrpSpPr>
          <p:cNvPr id="13" name="Group 12">
            <a:extLst>
              <a:ext uri="{FF2B5EF4-FFF2-40B4-BE49-F238E27FC236}">
                <a16:creationId xmlns:a16="http://schemas.microsoft.com/office/drawing/2014/main" id="{2A7B141D-A77A-4F9C-87FD-B998137272D4}"/>
              </a:ext>
            </a:extLst>
          </p:cNvPr>
          <p:cNvGrpSpPr/>
          <p:nvPr/>
        </p:nvGrpSpPr>
        <p:grpSpPr>
          <a:xfrm>
            <a:off x="8702431" y="4609965"/>
            <a:ext cx="2736306" cy="760440"/>
            <a:chOff x="542923" y="1736761"/>
            <a:chExt cx="8058154" cy="806935"/>
          </a:xfrm>
          <a:solidFill>
            <a:srgbClr val="627981"/>
          </a:solidFill>
        </p:grpSpPr>
        <p:sp>
          <p:nvSpPr>
            <p:cNvPr id="14" name="Rectangle 13">
              <a:extLst>
                <a:ext uri="{FF2B5EF4-FFF2-40B4-BE49-F238E27FC236}">
                  <a16:creationId xmlns:a16="http://schemas.microsoft.com/office/drawing/2014/main" id="{01DA58C2-A26F-4D32-A1BF-18189C614B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573419-BA27-41F7-A8B1-F41E9DD13F7A}"/>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education</a:t>
              </a:r>
            </a:p>
          </p:txBody>
        </p:sp>
      </p:grpSp>
      <p:cxnSp>
        <p:nvCxnSpPr>
          <p:cNvPr id="6" name="Straight Arrow Connector 5">
            <a:extLst>
              <a:ext uri="{FF2B5EF4-FFF2-40B4-BE49-F238E27FC236}">
                <a16:creationId xmlns:a16="http://schemas.microsoft.com/office/drawing/2014/main" id="{CA655C10-40D4-4FB3-920D-62C4A1E08AF2}"/>
              </a:ext>
            </a:extLst>
          </p:cNvPr>
          <p:cNvCxnSpPr>
            <a:cxnSpLocks/>
            <a:stCxn id="11" idx="3"/>
            <a:endCxn id="3" idx="2"/>
          </p:cNvCxnSpPr>
          <p:nvPr/>
        </p:nvCxnSpPr>
        <p:spPr>
          <a:xfrm>
            <a:off x="3249341" y="2396336"/>
            <a:ext cx="69203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A9674B2-A431-4291-B7AB-BE561A439ADF}"/>
              </a:ext>
            </a:extLst>
          </p:cNvPr>
          <p:cNvCxnSpPr>
            <a:cxnSpLocks/>
          </p:cNvCxnSpPr>
          <p:nvPr/>
        </p:nvCxnSpPr>
        <p:spPr>
          <a:xfrm flipH="1">
            <a:off x="7719847" y="4988505"/>
            <a:ext cx="982584" cy="610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D8D018A6-EADE-4DF1-AA35-9AA57966BC81}"/>
              </a:ext>
            </a:extLst>
          </p:cNvPr>
          <p:cNvSpPr/>
          <p:nvPr/>
        </p:nvSpPr>
        <p:spPr>
          <a:xfrm>
            <a:off x="1881188" y="3799831"/>
            <a:ext cx="4029078"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6" name="Picture 15" descr="A graph that shows movement from Point A to Point B which indicates a small drop in health care and a large gain in education.">
            <a:extLst>
              <a:ext uri="{FF2B5EF4-FFF2-40B4-BE49-F238E27FC236}">
                <a16:creationId xmlns:a16="http://schemas.microsoft.com/office/drawing/2014/main" id="{EC9A8E5F-C35E-4BF1-8AC7-0A53277A400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655B639A-F407-43D2-8661-E1C4E588B01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8" name="TextBox 17">
            <a:extLst>
              <a:ext uri="{FF2B5EF4-FFF2-40B4-BE49-F238E27FC236}">
                <a16:creationId xmlns:a16="http://schemas.microsoft.com/office/drawing/2014/main" id="{5EA32DBB-A1F0-4107-83E4-B351632F1154}"/>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9" name="Flowchart: Connector 18">
            <a:extLst>
              <a:ext uri="{FF2B5EF4-FFF2-40B4-BE49-F238E27FC236}">
                <a16:creationId xmlns:a16="http://schemas.microsoft.com/office/drawing/2014/main" id="{6C84E913-E219-4C95-8D24-48AD79D4F224}"/>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lowchart: Connector 19">
            <a:extLst>
              <a:ext uri="{FF2B5EF4-FFF2-40B4-BE49-F238E27FC236}">
                <a16:creationId xmlns:a16="http://schemas.microsoft.com/office/drawing/2014/main" id="{BAD6CC4E-9239-4436-9A19-298F4CF39BD7}"/>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Straight Arrow Connector 3">
            <a:extLst>
              <a:ext uri="{FF2B5EF4-FFF2-40B4-BE49-F238E27FC236}">
                <a16:creationId xmlns:a16="http://schemas.microsoft.com/office/drawing/2014/main" id="{418D0B25-F201-4540-B0AC-3AE87B97D63F}"/>
              </a:ext>
            </a:extLst>
          </p:cNvPr>
          <p:cNvCxnSpPr>
            <a:cxnSpLocks/>
            <a:stCxn id="19"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2EA6A50E-4311-49EC-B9E9-F74E38C7572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7" name="TextBox 6">
            <a:extLst>
              <a:ext uri="{FF2B5EF4-FFF2-40B4-BE49-F238E27FC236}">
                <a16:creationId xmlns:a16="http://schemas.microsoft.com/office/drawing/2014/main" id="{EBB0474C-8C43-4A07-954C-AA3160076FA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8E81A339-4419-4B48-B8A0-E02238102F7F}"/>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1" name="Flowchart: Connector 10">
            <a:extLst>
              <a:ext uri="{FF2B5EF4-FFF2-40B4-BE49-F238E27FC236}">
                <a16:creationId xmlns:a16="http://schemas.microsoft.com/office/drawing/2014/main" id="{F05C28A3-1C49-41E1-8776-2D5767BE4E66}"/>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16E70EA9-64DC-48F6-B775-A773EE3B3C69}"/>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3" name="Straight Arrow Connector 12">
            <a:extLst>
              <a:ext uri="{FF2B5EF4-FFF2-40B4-BE49-F238E27FC236}">
                <a16:creationId xmlns:a16="http://schemas.microsoft.com/office/drawing/2014/main" id="{CAE2AF64-51A3-4C04-BAF5-943151DD1C29}"/>
              </a:ext>
            </a:extLst>
          </p:cNvPr>
          <p:cNvCxnSpPr>
            <a:cxnSpLocks/>
            <a:stCxn id="11"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trashcan with an X covering it.">
            <a:extLst>
              <a:ext uri="{FF2B5EF4-FFF2-40B4-BE49-F238E27FC236}">
                <a16:creationId xmlns:a16="http://schemas.microsoft.com/office/drawing/2014/main" id="{8182AFE1-3D65-40FA-83CE-3857CFD791C0}"/>
              </a:ext>
            </a:extLst>
          </p:cNvPr>
          <p:cNvGrpSpPr/>
          <p:nvPr/>
        </p:nvGrpSpPr>
        <p:grpSpPr>
          <a:xfrm>
            <a:off x="4827707" y="4353044"/>
            <a:ext cx="2286000" cy="2618098"/>
            <a:chOff x="4953000" y="2662742"/>
            <a:chExt cx="2286000" cy="2618098"/>
          </a:xfrm>
        </p:grpSpPr>
        <p:pic>
          <p:nvPicPr>
            <p:cNvPr id="4" name="Graphic 3" descr="Garbage">
              <a:extLst>
                <a:ext uri="{FF2B5EF4-FFF2-40B4-BE49-F238E27FC236}">
                  <a16:creationId xmlns:a16="http://schemas.microsoft.com/office/drawing/2014/main" id="{5EE57715-0C9A-4389-8406-8D110E35656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53000" y="2662742"/>
              <a:ext cx="2286000" cy="2286000"/>
            </a:xfrm>
            <a:prstGeom prst="rect">
              <a:avLst/>
            </a:prstGeom>
          </p:spPr>
        </p:pic>
        <p:sp>
          <p:nvSpPr>
            <p:cNvPr id="5" name="Multiplication Sign 4">
              <a:extLst>
                <a:ext uri="{FF2B5EF4-FFF2-40B4-BE49-F238E27FC236}">
                  <a16:creationId xmlns:a16="http://schemas.microsoft.com/office/drawing/2014/main" id="{99FDCC08-622D-4F6E-9E1E-03311CBC00C2}"/>
                </a:ext>
              </a:extLst>
            </p:cNvPr>
            <p:cNvSpPr/>
            <p:nvPr/>
          </p:nvSpPr>
          <p:spPr>
            <a:xfrm rot="403395">
              <a:off x="5412441" y="2889454"/>
              <a:ext cx="1367117" cy="2391386"/>
            </a:xfrm>
            <a:prstGeom prst="mathMultiply">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cxnSp>
        <p:nvCxnSpPr>
          <p:cNvPr id="6" name="Straight Arrow Connector 5">
            <a:extLst>
              <a:ext uri="{FF2B5EF4-FFF2-40B4-BE49-F238E27FC236}">
                <a16:creationId xmlns:a16="http://schemas.microsoft.com/office/drawing/2014/main" id="{C39AB680-BFA5-4C7A-A3E1-BD6B0E148C21}"/>
              </a:ext>
            </a:extLst>
          </p:cNvPr>
          <p:cNvCxnSpPr/>
          <p:nvPr/>
        </p:nvCxnSpPr>
        <p:spPr>
          <a:xfrm flipH="1">
            <a:off x="8607972" y="2617076"/>
            <a:ext cx="756745" cy="7329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33026F7-3E00-4F83-93C8-83E267C920DF}"/>
              </a:ext>
            </a:extLst>
          </p:cNvPr>
          <p:cNvSpPr txBox="1"/>
          <p:nvPr/>
        </p:nvSpPr>
        <p:spPr>
          <a:xfrm>
            <a:off x="8749863" y="1970745"/>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Any point along the PPF displays productive efficiency</a:t>
            </a:r>
          </a:p>
        </p:txBody>
      </p:sp>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sp>
        <p:nvSpPr>
          <p:cNvPr id="2" name="Oval 1">
            <a:extLst>
              <a:ext uri="{FF2B5EF4-FFF2-40B4-BE49-F238E27FC236}">
                <a16:creationId xmlns:a16="http://schemas.microsoft.com/office/drawing/2014/main" id="{8248FC5F-141A-4E30-BC67-181D3A907AF6}"/>
              </a:ext>
            </a:extLst>
          </p:cNvPr>
          <p:cNvSpPr/>
          <p:nvPr/>
        </p:nvSpPr>
        <p:spPr>
          <a:xfrm>
            <a:off x="7520152" y="2585545"/>
            <a:ext cx="378372" cy="3783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63BD73C-3D34-4EE1-B11F-08DB547FEF66}"/>
              </a:ext>
            </a:extLst>
          </p:cNvPr>
          <p:cNvSpPr txBox="1"/>
          <p:nvPr/>
        </p:nvSpPr>
        <p:spPr>
          <a:xfrm>
            <a:off x="8513380" y="1939214"/>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Only one point on the PPF displays allocative efficiency</a:t>
            </a:r>
          </a:p>
        </p:txBody>
      </p:sp>
      <p:cxnSp>
        <p:nvCxnSpPr>
          <p:cNvPr id="5" name="Straight Arrow Connector 4">
            <a:extLst>
              <a:ext uri="{FF2B5EF4-FFF2-40B4-BE49-F238E27FC236}">
                <a16:creationId xmlns:a16="http://schemas.microsoft.com/office/drawing/2014/main" id="{FC29F93E-7115-4D80-B342-719FDB240475}"/>
              </a:ext>
            </a:extLst>
          </p:cNvPr>
          <p:cNvCxnSpPr>
            <a:cxnSpLocks/>
          </p:cNvCxnSpPr>
          <p:nvPr/>
        </p:nvCxnSpPr>
        <p:spPr>
          <a:xfrm flipH="1">
            <a:off x="7934082" y="2585545"/>
            <a:ext cx="579298" cy="1618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PFs, one for Brazil and one for the U.S., that show the tradeoff between sugar cane and wheat.">
            <a:extLst>
              <a:ext uri="{FF2B5EF4-FFF2-40B4-BE49-F238E27FC236}">
                <a16:creationId xmlns:a16="http://schemas.microsoft.com/office/drawing/2014/main" id="{6287FAA5-BA79-4352-8956-6780F8933C17}"/>
              </a:ext>
            </a:extLst>
          </p:cNvPr>
          <p:cNvPicPr>
            <a:picLocks noChangeAspect="1"/>
          </p:cNvPicPr>
          <p:nvPr/>
        </p:nvPicPr>
        <p:blipFill>
          <a:blip r:embed="rId3"/>
          <a:stretch>
            <a:fillRect/>
          </a:stretch>
        </p:blipFill>
        <p:spPr>
          <a:xfrm>
            <a:off x="1708032" y="2139412"/>
            <a:ext cx="8602781" cy="4380143"/>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10" name="TextBox 9">
            <a:extLst>
              <a:ext uri="{FF2B5EF4-FFF2-40B4-BE49-F238E27FC236}">
                <a16:creationId xmlns:a16="http://schemas.microsoft.com/office/drawing/2014/main" id="{36E9F6C2-AC26-4FC3-80BE-8F5D194D3C9C}"/>
              </a:ext>
            </a:extLst>
          </p:cNvPr>
          <p:cNvSpPr txBox="1"/>
          <p:nvPr/>
        </p:nvSpPr>
        <p:spPr>
          <a:xfrm>
            <a:off x="3713465"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sugar cane</a:t>
            </a:r>
          </a:p>
        </p:txBody>
      </p:sp>
      <p:sp>
        <p:nvSpPr>
          <p:cNvPr id="11" name="TextBox 10">
            <a:extLst>
              <a:ext uri="{FF2B5EF4-FFF2-40B4-BE49-F238E27FC236}">
                <a16:creationId xmlns:a16="http://schemas.microsoft.com/office/drawing/2014/main" id="{3867A572-779F-4A74-ACFC-ACD6A73C2A23}"/>
              </a:ext>
            </a:extLst>
          </p:cNvPr>
          <p:cNvSpPr txBox="1"/>
          <p:nvPr/>
        </p:nvSpPr>
        <p:spPr>
          <a:xfrm>
            <a:off x="8308213"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wheat</a:t>
            </a:r>
          </a:p>
        </p:txBody>
      </p:sp>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11662FAF-CDB2-4282-A006-48CA0F15F63C}"/>
              </a:ext>
              <a:ext uri="{C183D7F6-B498-43B3-948B-1728B52AA6E4}">
                <adec:decorative xmlns:adec="http://schemas.microsoft.com/office/drawing/2017/decorative" val="1"/>
              </a:ext>
            </a:extLst>
          </p:cNvPr>
          <p:cNvGrpSpPr/>
          <p:nvPr/>
        </p:nvGrpSpPr>
        <p:grpSpPr>
          <a:xfrm>
            <a:off x="1881188" y="1671145"/>
            <a:ext cx="3701846" cy="4822825"/>
            <a:chOff x="4245076" y="2210883"/>
            <a:chExt cx="3701846" cy="3701846"/>
          </a:xfrm>
        </p:grpSpPr>
        <p:pic>
          <p:nvPicPr>
            <p:cNvPr id="4" name="Graphic 3" descr="A scale balancing the terms &quot;wants&quot; and &quot;resources&quot;">
              <a:extLst>
                <a:ext uri="{FF2B5EF4-FFF2-40B4-BE49-F238E27FC236}">
                  <a16:creationId xmlns:a16="http://schemas.microsoft.com/office/drawing/2014/main" id="{834B706B-243B-4F72-8433-A7F200F19B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45076" y="2210883"/>
              <a:ext cx="3701846" cy="3701846"/>
            </a:xfrm>
            <a:prstGeom prst="rect">
              <a:avLst/>
            </a:prstGeom>
          </p:spPr>
        </p:pic>
        <p:sp>
          <p:nvSpPr>
            <p:cNvPr id="5" name="TextBox 4">
              <a:extLst>
                <a:ext uri="{FF2B5EF4-FFF2-40B4-BE49-F238E27FC236}">
                  <a16:creationId xmlns:a16="http://schemas.microsoft.com/office/drawing/2014/main" id="{430CEF8D-E5D7-4F73-A7C2-75ED641188EE}"/>
                </a:ext>
              </a:extLst>
            </p:cNvPr>
            <p:cNvSpPr txBox="1"/>
            <p:nvPr/>
          </p:nvSpPr>
          <p:spPr>
            <a:xfrm>
              <a:off x="4616819" y="4061806"/>
              <a:ext cx="74424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wants</a:t>
              </a:r>
            </a:p>
          </p:txBody>
        </p:sp>
        <p:sp>
          <p:nvSpPr>
            <p:cNvPr id="8" name="TextBox 7">
              <a:extLst>
                <a:ext uri="{FF2B5EF4-FFF2-40B4-BE49-F238E27FC236}">
                  <a16:creationId xmlns:a16="http://schemas.microsoft.com/office/drawing/2014/main" id="{256907B2-27ED-4F71-9F82-2EFAC808061F}"/>
                </a:ext>
              </a:extLst>
            </p:cNvPr>
            <p:cNvSpPr txBox="1"/>
            <p:nvPr/>
          </p:nvSpPr>
          <p:spPr>
            <a:xfrm>
              <a:off x="6641352" y="4060834"/>
              <a:ext cx="109036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resources</a:t>
              </a:r>
            </a:p>
          </p:txBody>
        </p:sp>
      </p:grpSp>
      <p:grpSp>
        <p:nvGrpSpPr>
          <p:cNvPr id="9" name="Group 8">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88828" y="2214037"/>
            <a:ext cx="921434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Confronting Objections to the Economic Approach</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Economic Approach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pic>
        <p:nvPicPr>
          <p:cNvPr id="6" name="Graphic 5" descr="Thought outline">
            <a:extLst>
              <a:ext uri="{FF2B5EF4-FFF2-40B4-BE49-F238E27FC236}">
                <a16:creationId xmlns:a16="http://schemas.microsoft.com/office/drawing/2014/main" id="{DC04D9F5-F9EE-48BF-84BE-836D37BE2B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3579" y="1420083"/>
            <a:ext cx="2446283" cy="2446283"/>
          </a:xfrm>
          <a:prstGeom prst="rect">
            <a:avLst/>
          </a:prstGeom>
        </p:spPr>
      </p:pic>
      <p:pic>
        <p:nvPicPr>
          <p:cNvPr id="8" name="Graphic 7" descr="Court with solid fill">
            <a:extLst>
              <a:ext uri="{FF2B5EF4-FFF2-40B4-BE49-F238E27FC236}">
                <a16:creationId xmlns:a16="http://schemas.microsoft.com/office/drawing/2014/main" id="{D88DEB3A-7913-4AB8-A3FB-1FD5A39CD5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6797" y="2951966"/>
            <a:ext cx="914400" cy="914400"/>
          </a:xfrm>
          <a:prstGeom prst="rect">
            <a:avLst/>
          </a:prstGeom>
        </p:spPr>
      </p:pic>
      <p:pic>
        <p:nvPicPr>
          <p:cNvPr id="12" name="Graphic 11" descr="Thought bubble outline">
            <a:extLst>
              <a:ext uri="{FF2B5EF4-FFF2-40B4-BE49-F238E27FC236}">
                <a16:creationId xmlns:a16="http://schemas.microsoft.com/office/drawing/2014/main" id="{47AF5EEE-E9E1-4236-9F4E-067314DAA5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5827990" y="1280784"/>
            <a:ext cx="2106007" cy="2106007"/>
          </a:xfrm>
          <a:prstGeom prst="rect">
            <a:avLst/>
          </a:prstGeom>
        </p:spPr>
      </p:pic>
      <p:pic>
        <p:nvPicPr>
          <p:cNvPr id="14" name="Graphic 13" descr="Question mark with solid fill">
            <a:extLst>
              <a:ext uri="{FF2B5EF4-FFF2-40B4-BE49-F238E27FC236}">
                <a16:creationId xmlns:a16="http://schemas.microsoft.com/office/drawing/2014/main" id="{9E28826F-FF5D-4295-ADC9-3AE24E0C993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639659" y="1651984"/>
            <a:ext cx="914400" cy="914400"/>
          </a:xfrm>
          <a:prstGeom prst="rect">
            <a:avLst/>
          </a:prstGeom>
        </p:spPr>
      </p:pic>
      <p:pic>
        <p:nvPicPr>
          <p:cNvPr id="20" name="Graphic 19" descr="Question mark with solid fill">
            <a:extLst>
              <a:ext uri="{FF2B5EF4-FFF2-40B4-BE49-F238E27FC236}">
                <a16:creationId xmlns:a16="http://schemas.microsoft.com/office/drawing/2014/main" id="{6A3252DA-3C2D-4366-A4EE-025500C92D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23793" y="1629609"/>
            <a:ext cx="914400" cy="914400"/>
          </a:xfrm>
          <a:prstGeom prst="rect">
            <a:avLst/>
          </a:prstGeom>
        </p:spPr>
      </p:pic>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Two Common Objections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0A78ABB-C651-4697-BA66-26DE38A0B028}"/>
              </a:ext>
            </a:extLst>
          </p:cNvPr>
          <p:cNvGrpSpPr/>
          <p:nvPr/>
        </p:nvGrpSpPr>
        <p:grpSpPr>
          <a:xfrm>
            <a:off x="2291769" y="1946487"/>
            <a:ext cx="7608462" cy="3252040"/>
            <a:chOff x="365111" y="1821206"/>
            <a:chExt cx="8443024" cy="3298655"/>
          </a:xfrm>
          <a:solidFill>
            <a:srgbClr val="5A7E83"/>
          </a:solidFill>
        </p:grpSpPr>
        <p:grpSp>
          <p:nvGrpSpPr>
            <p:cNvPr id="5" name="Group 4">
              <a:extLst>
                <a:ext uri="{FF2B5EF4-FFF2-40B4-BE49-F238E27FC236}">
                  <a16:creationId xmlns:a16="http://schemas.microsoft.com/office/drawing/2014/main" id="{5121A45E-5DCE-4683-B535-50A2C82485A0}"/>
                </a:ext>
              </a:extLst>
            </p:cNvPr>
            <p:cNvGrpSpPr/>
            <p:nvPr/>
          </p:nvGrpSpPr>
          <p:grpSpPr>
            <a:xfrm>
              <a:off x="365111" y="1821206"/>
              <a:ext cx="8443024" cy="3298655"/>
              <a:chOff x="365111" y="1821206"/>
              <a:chExt cx="8443024" cy="3298655"/>
            </a:xfrm>
            <a:grpFill/>
          </p:grpSpPr>
          <p:sp>
            <p:nvSpPr>
              <p:cNvPr id="8" name="Rectangle 7">
                <a:extLst>
                  <a:ext uri="{FF2B5EF4-FFF2-40B4-BE49-F238E27FC236}">
                    <a16:creationId xmlns:a16="http://schemas.microsoft.com/office/drawing/2014/main" id="{EA67AB95-C106-4B06-8462-D9E91B575B40}"/>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A4A874A-811E-4983-964A-D317864C2066}"/>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3AD81BA-2ADF-4B1B-909F-87DF8DD9D32C}"/>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6" name="TextBox 5">
              <a:extLst>
                <a:ext uri="{FF2B5EF4-FFF2-40B4-BE49-F238E27FC236}">
                  <a16:creationId xmlns:a16="http://schemas.microsoft.com/office/drawing/2014/main" id="{D08731D9-CCF7-43EF-B784-F9257C40DF7D}"/>
                </a:ext>
              </a:extLst>
            </p:cNvPr>
            <p:cNvSpPr txBox="1"/>
            <p:nvPr/>
          </p:nvSpPr>
          <p:spPr>
            <a:xfrm>
              <a:off x="748359" y="2191938"/>
              <a:ext cx="3325552" cy="2341412"/>
            </a:xfrm>
            <a:prstGeom prst="rect">
              <a:avLst/>
            </a:prstGeom>
            <a:grpFill/>
          </p:spPr>
          <p:txBody>
            <a:bodyPr wrap="square" rtlCol="0" anchor="ctr">
              <a:spAutoFit/>
            </a:bodyPr>
            <a:lstStyle/>
            <a:p>
              <a:pPr algn="ctr"/>
              <a:r>
                <a:rPr lang="en-US" sz="3600" dirty="0">
                  <a:solidFill>
                    <a:schemeClr val="bg1"/>
                  </a:solidFill>
                </a:rPr>
                <a:t>People, firms, and society do not act like this</a:t>
              </a:r>
            </a:p>
          </p:txBody>
        </p:sp>
        <p:sp>
          <p:nvSpPr>
            <p:cNvPr id="7" name="TextBox 6">
              <a:extLst>
                <a:ext uri="{FF2B5EF4-FFF2-40B4-BE49-F238E27FC236}">
                  <a16:creationId xmlns:a16="http://schemas.microsoft.com/office/drawing/2014/main" id="{9B4FD2FF-440D-4481-9AED-ED7F75989F72}"/>
                </a:ext>
              </a:extLst>
            </p:cNvPr>
            <p:cNvSpPr txBox="1"/>
            <p:nvPr/>
          </p:nvSpPr>
          <p:spPr>
            <a:xfrm>
              <a:off x="5049554" y="2191937"/>
              <a:ext cx="3325552" cy="2341412"/>
            </a:xfrm>
            <a:prstGeom prst="rect">
              <a:avLst/>
            </a:prstGeom>
            <a:grpFill/>
          </p:spPr>
          <p:txBody>
            <a:bodyPr wrap="square" rtlCol="0" anchor="ctr">
              <a:spAutoFit/>
            </a:bodyPr>
            <a:lstStyle/>
            <a:p>
              <a:pPr algn="ctr"/>
              <a:r>
                <a:rPr lang="en-US" sz="3600" dirty="0">
                  <a:solidFill>
                    <a:schemeClr val="bg1"/>
                  </a:solidFill>
                </a:rPr>
                <a:t>People, firms, and society should not act this way</a:t>
              </a:r>
            </a:p>
          </p:txBody>
        </p:sp>
      </p:grpSp>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tore silhouette">
            <a:extLst>
              <a:ext uri="{FF2B5EF4-FFF2-40B4-BE49-F238E27FC236}">
                <a16:creationId xmlns:a16="http://schemas.microsoft.com/office/drawing/2014/main" id="{41F57470-B7CE-49B0-A85D-A737CB91FFE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6471" y="4161980"/>
            <a:ext cx="2267966" cy="2267966"/>
          </a:xfrm>
          <a:prstGeom prst="rect">
            <a:avLst/>
          </a:prstGeom>
        </p:spPr>
      </p:pic>
      <p:pic>
        <p:nvPicPr>
          <p:cNvPr id="11" name="Graphic 10" descr="Users">
            <a:extLst>
              <a:ext uri="{FF2B5EF4-FFF2-40B4-BE49-F238E27FC236}">
                <a16:creationId xmlns:a16="http://schemas.microsoft.com/office/drawing/2014/main" id="{EF7DD1BD-B1CD-41B2-9695-01CE3DF1D7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08740" y="4972835"/>
            <a:ext cx="1858298" cy="1858298"/>
          </a:xfrm>
          <a:prstGeom prst="rect">
            <a:avLst/>
          </a:prstGeom>
        </p:spPr>
      </p:pic>
      <p:sp>
        <p:nvSpPr>
          <p:cNvPr id="12" name="Speech Bubble: Oval 11" descr="A speech bubble that says, &quot;Let's maximize utility.&quot;">
            <a:extLst>
              <a:ext uri="{FF2B5EF4-FFF2-40B4-BE49-F238E27FC236}">
                <a16:creationId xmlns:a16="http://schemas.microsoft.com/office/drawing/2014/main" id="{E26C249A-8848-4ECB-AA76-B5F9F64AB9C9}"/>
              </a:ext>
            </a:extLst>
          </p:cNvPr>
          <p:cNvSpPr/>
          <p:nvPr/>
        </p:nvSpPr>
        <p:spPr>
          <a:xfrm>
            <a:off x="1496133" y="4582577"/>
            <a:ext cx="1661653" cy="1025596"/>
          </a:xfrm>
          <a:prstGeom prst="wedgeEllipseCallout">
            <a:avLst>
              <a:gd name="adj1" fmla="val 43072"/>
              <a:gd name="adj2" fmla="val 5291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Let’s maximize utility!</a:t>
            </a:r>
          </a:p>
        </p:txBody>
      </p:sp>
      <p:sp>
        <p:nvSpPr>
          <p:cNvPr id="13" name="Thought Bubble: Cloud 12" descr="Thought bubble">
            <a:extLst>
              <a:ext uri="{FF2B5EF4-FFF2-40B4-BE49-F238E27FC236}">
                <a16:creationId xmlns:a16="http://schemas.microsoft.com/office/drawing/2014/main" id="{DAAF6CAF-E27C-440C-B454-0E38E2628216}"/>
              </a:ext>
            </a:extLst>
          </p:cNvPr>
          <p:cNvSpPr/>
          <p:nvPr/>
        </p:nvSpPr>
        <p:spPr>
          <a:xfrm>
            <a:off x="4281953" y="4023845"/>
            <a:ext cx="1769801" cy="1166185"/>
          </a:xfrm>
          <a:prstGeom prst="cloudCallout">
            <a:avLst>
              <a:gd name="adj1" fmla="val -35833"/>
              <a:gd name="adj2" fmla="val 7599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descr="Miniature budget constraint">
            <a:extLst>
              <a:ext uri="{FF2B5EF4-FFF2-40B4-BE49-F238E27FC236}">
                <a16:creationId xmlns:a16="http://schemas.microsoft.com/office/drawing/2014/main" id="{138743FF-7DA8-4AD3-8327-371DBF1A3FFE}"/>
              </a:ext>
            </a:extLst>
          </p:cNvPr>
          <p:cNvGrpSpPr>
            <a:grpSpLocks noChangeAspect="1"/>
          </p:cNvGrpSpPr>
          <p:nvPr/>
        </p:nvGrpSpPr>
        <p:grpSpPr>
          <a:xfrm>
            <a:off x="4868599" y="4206486"/>
            <a:ext cx="698730" cy="698731"/>
            <a:chOff x="5781368" y="3364157"/>
            <a:chExt cx="1584667" cy="1584668"/>
          </a:xfrm>
        </p:grpSpPr>
        <p:cxnSp>
          <p:nvCxnSpPr>
            <p:cNvPr id="19" name="Straight Connector 18">
              <a:extLst>
                <a:ext uri="{FF2B5EF4-FFF2-40B4-BE49-F238E27FC236}">
                  <a16:creationId xmlns:a16="http://schemas.microsoft.com/office/drawing/2014/main" id="{72916F87-7712-40BB-9175-3CB8DF115DA3}"/>
                </a:ext>
              </a:extLst>
            </p:cNvPr>
            <p:cNvCxnSpPr>
              <a:cxnSpLocks/>
            </p:cNvCxnSpPr>
            <p:nvPr/>
          </p:nvCxnSpPr>
          <p:spPr>
            <a:xfrm>
              <a:off x="5781368" y="3670480"/>
              <a:ext cx="1218318" cy="124808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8C3B23E-970A-4EA7-8F3B-995BBA7E9DC6}"/>
                </a:ext>
              </a:extLst>
            </p:cNvPr>
            <p:cNvCxnSpPr>
              <a:cxnSpLocks/>
            </p:cNvCxnSpPr>
            <p:nvPr/>
          </p:nvCxnSpPr>
          <p:spPr>
            <a:xfrm flipV="1">
              <a:off x="5781368" y="3364157"/>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20DC19A-4E7A-4B6C-8C0E-A10C7D3C566A}"/>
                </a:ext>
              </a:extLst>
            </p:cNvPr>
            <p:cNvCxnSpPr>
              <a:cxnSpLocks/>
            </p:cNvCxnSpPr>
            <p:nvPr/>
          </p:nvCxnSpPr>
          <p:spPr>
            <a:xfrm rot="5400000" flipV="1">
              <a:off x="6573702" y="4156491"/>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descr="Arrow point from the users to the store">
            <a:extLst>
              <a:ext uri="{FF2B5EF4-FFF2-40B4-BE49-F238E27FC236}">
                <a16:creationId xmlns:a16="http://schemas.microsoft.com/office/drawing/2014/main" id="{22943DB8-D60E-4999-95C7-CF3D4A55E0B8}"/>
              </a:ext>
            </a:extLst>
          </p:cNvPr>
          <p:cNvCxnSpPr>
            <a:cxnSpLocks/>
            <a:stCxn id="11" idx="3"/>
          </p:cNvCxnSpPr>
          <p:nvPr/>
        </p:nvCxnSpPr>
        <p:spPr>
          <a:xfrm>
            <a:off x="4667038" y="5901984"/>
            <a:ext cx="2741565"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Money">
            <a:extLst>
              <a:ext uri="{FF2B5EF4-FFF2-40B4-BE49-F238E27FC236}">
                <a16:creationId xmlns:a16="http://schemas.microsoft.com/office/drawing/2014/main" id="{D974ED98-1CA8-4DA9-B707-50264EFA99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35022" y="2799452"/>
            <a:ext cx="1298880" cy="129888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Piggy Bank">
            <a:extLst>
              <a:ext uri="{FF2B5EF4-FFF2-40B4-BE49-F238E27FC236}">
                <a16:creationId xmlns:a16="http://schemas.microsoft.com/office/drawing/2014/main" id="{ACEA9438-25F4-47C0-90D4-32D5545924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493681">
            <a:off x="2724256" y="1997074"/>
            <a:ext cx="1464286" cy="1464286"/>
          </a:xfrm>
          <a:prstGeom prst="rect">
            <a:avLst/>
          </a:prstGeom>
        </p:spPr>
      </p:pic>
      <p:pic>
        <p:nvPicPr>
          <p:cNvPr id="9" name="Graphic 8" descr="Tag">
            <a:extLst>
              <a:ext uri="{FF2B5EF4-FFF2-40B4-BE49-F238E27FC236}">
                <a16:creationId xmlns:a16="http://schemas.microsoft.com/office/drawing/2014/main" id="{1596EB34-BF3A-4991-8EFB-A483622014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48233" y="1936561"/>
            <a:ext cx="1335239" cy="1335239"/>
          </a:xfrm>
          <a:prstGeom prst="rect">
            <a:avLst/>
          </a:prstGeom>
        </p:spPr>
      </p:pic>
      <p:sp>
        <p:nvSpPr>
          <p:cNvPr id="10" name="TextBox 9" descr="Equals sign">
            <a:extLst>
              <a:ext uri="{FF2B5EF4-FFF2-40B4-BE49-F238E27FC236}">
                <a16:creationId xmlns:a16="http://schemas.microsoft.com/office/drawing/2014/main" id="{8B54C6FD-9E78-4114-8B62-25127B8A6B81}"/>
              </a:ext>
            </a:extLst>
          </p:cNvPr>
          <p:cNvSpPr txBox="1"/>
          <p:nvPr/>
        </p:nvSpPr>
        <p:spPr>
          <a:xfrm>
            <a:off x="5820585" y="2378090"/>
            <a:ext cx="1244251" cy="2646878"/>
          </a:xfrm>
          <a:prstGeom prst="rect">
            <a:avLst/>
          </a:prstGeom>
          <a:noFill/>
        </p:spPr>
        <p:txBody>
          <a:bodyPr wrap="none" rtlCol="0">
            <a:spAutoFit/>
          </a:bodyPr>
          <a:lstStyle/>
          <a:p>
            <a:r>
              <a:rPr lang="en-US" sz="16600" dirty="0"/>
              <a:t>=</a:t>
            </a:r>
            <a:endParaRPr lang="en-US" sz="6000" dirty="0"/>
          </a:p>
        </p:txBody>
      </p:sp>
      <p:sp>
        <p:nvSpPr>
          <p:cNvPr id="13" name="TextBox 12">
            <a:extLst>
              <a:ext uri="{FF2B5EF4-FFF2-40B4-BE49-F238E27FC236}">
                <a16:creationId xmlns:a16="http://schemas.microsoft.com/office/drawing/2014/main" id="{9D0857C5-EFD5-4EB6-B297-F48148DF210D}"/>
              </a:ext>
            </a:extLst>
          </p:cNvPr>
          <p:cNvSpPr txBox="1"/>
          <p:nvPr/>
        </p:nvSpPr>
        <p:spPr>
          <a:xfrm>
            <a:off x="6837353" y="2916699"/>
            <a:ext cx="3830648" cy="1569660"/>
          </a:xfrm>
          <a:prstGeom prst="rect">
            <a:avLst/>
          </a:prstGeom>
          <a:noFill/>
        </p:spPr>
        <p:txBody>
          <a:bodyPr wrap="square" rtlCol="0">
            <a:spAutoFit/>
          </a:bodyPr>
          <a:lstStyle/>
          <a:p>
            <a:pPr algn="ctr"/>
            <a:r>
              <a:rPr lang="en-US" sz="4800" dirty="0"/>
              <a:t>Economic decisions</a:t>
            </a:r>
          </a:p>
        </p:txBody>
      </p:sp>
      <p:pic>
        <p:nvPicPr>
          <p:cNvPr id="5" name="Graphic 4" descr="Shopping cart with various goods">
            <a:extLst>
              <a:ext uri="{FF2B5EF4-FFF2-40B4-BE49-F238E27FC236}">
                <a16:creationId xmlns:a16="http://schemas.microsoft.com/office/drawing/2014/main" id="{E64DF2D2-2B7D-450A-9519-8F6DAA1A3B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2335881" y="2262822"/>
            <a:ext cx="3097161" cy="3097161"/>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Should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24" name="Group 23">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grpSp>
        <p:nvGrpSpPr>
          <p:cNvPr id="31" name="Group 30">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7819150-837B-4EFE-8257-C5F7443EE48F}"/>
              </a:ext>
            </a:extLst>
          </p:cNvPr>
          <p:cNvSpPr/>
          <p:nvPr/>
        </p:nvSpPr>
        <p:spPr>
          <a:xfrm>
            <a:off x="1523999" y="1292772"/>
            <a:ext cx="9144000" cy="522674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and Normative Statements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8DF0FFA-89DE-41E3-A939-492C6DF511F9}"/>
              </a:ext>
            </a:extLst>
          </p:cNvPr>
          <p:cNvSpPr/>
          <p:nvPr/>
        </p:nvSpPr>
        <p:spPr>
          <a:xfrm>
            <a:off x="1881188" y="1437933"/>
            <a:ext cx="6303264" cy="461665"/>
          </a:xfrm>
          <a:prstGeom prst="rect">
            <a:avLst/>
          </a:prstGeom>
        </p:spPr>
        <p:txBody>
          <a:bodyPr wrap="none">
            <a:spAutoFit/>
          </a:bodyPr>
          <a:lstStyle/>
          <a:p>
            <a:r>
              <a:rPr lang="en-US" sz="2400" b="1" dirty="0">
                <a:solidFill>
                  <a:schemeClr val="bg1"/>
                </a:solidFill>
              </a:rPr>
              <a:t>Positive Statements </a:t>
            </a:r>
            <a:r>
              <a:rPr lang="en-US" sz="2400" dirty="0">
                <a:solidFill>
                  <a:schemeClr val="bg1"/>
                </a:solidFill>
              </a:rPr>
              <a:t>= factual; prove true or false</a:t>
            </a:r>
          </a:p>
        </p:txBody>
      </p:sp>
      <p:sp>
        <p:nvSpPr>
          <p:cNvPr id="3" name="Rectangle 2">
            <a:extLst>
              <a:ext uri="{FF2B5EF4-FFF2-40B4-BE49-F238E27FC236}">
                <a16:creationId xmlns:a16="http://schemas.microsoft.com/office/drawing/2014/main" id="{6D5DF9B6-7BD4-4A46-8B72-7FBBC3AE4A97}"/>
              </a:ext>
            </a:extLst>
          </p:cNvPr>
          <p:cNvSpPr/>
          <p:nvPr/>
        </p:nvSpPr>
        <p:spPr>
          <a:xfrm>
            <a:off x="2872445" y="2080391"/>
            <a:ext cx="2061334" cy="461665"/>
          </a:xfrm>
          <a:prstGeom prst="rect">
            <a:avLst/>
          </a:prstGeom>
          <a:ln>
            <a:noFill/>
          </a:ln>
        </p:spPr>
        <p:txBody>
          <a:bodyPr wrap="none">
            <a:spAutoFit/>
          </a:bodyPr>
          <a:lstStyle/>
          <a:p>
            <a:r>
              <a:rPr lang="en-US" sz="2400" dirty="0">
                <a:solidFill>
                  <a:schemeClr val="bg1"/>
                </a:solidFill>
              </a:rPr>
              <a:t>How things are</a:t>
            </a:r>
          </a:p>
        </p:txBody>
      </p:sp>
      <p:sp>
        <p:nvSpPr>
          <p:cNvPr id="4" name="Rectangle 3">
            <a:extLst>
              <a:ext uri="{FF2B5EF4-FFF2-40B4-BE49-F238E27FC236}">
                <a16:creationId xmlns:a16="http://schemas.microsoft.com/office/drawing/2014/main" id="{A1EAB613-E169-4AEF-81D5-A8C96882A9FC}"/>
              </a:ext>
            </a:extLst>
          </p:cNvPr>
          <p:cNvSpPr/>
          <p:nvPr/>
        </p:nvSpPr>
        <p:spPr>
          <a:xfrm>
            <a:off x="2485332" y="2943457"/>
            <a:ext cx="7891648" cy="461665"/>
          </a:xfrm>
          <a:prstGeom prst="rect">
            <a:avLst/>
          </a:prstGeom>
        </p:spPr>
        <p:txBody>
          <a:bodyPr wrap="none">
            <a:spAutoFit/>
          </a:bodyPr>
          <a:lstStyle/>
          <a:p>
            <a:r>
              <a:rPr lang="en-US" sz="2400" dirty="0">
                <a:solidFill>
                  <a:schemeClr val="bg1"/>
                </a:solidFill>
              </a:rPr>
              <a:t>Eating excessive amounts of sugar will cause health problems.</a:t>
            </a:r>
          </a:p>
        </p:txBody>
      </p:sp>
      <p:sp>
        <p:nvSpPr>
          <p:cNvPr id="5" name="Rectangle 4">
            <a:extLst>
              <a:ext uri="{FF2B5EF4-FFF2-40B4-BE49-F238E27FC236}">
                <a16:creationId xmlns:a16="http://schemas.microsoft.com/office/drawing/2014/main" id="{DBDDA65C-A231-42FC-8860-697C77DC3F01}"/>
              </a:ext>
            </a:extLst>
          </p:cNvPr>
          <p:cNvSpPr/>
          <p:nvPr/>
        </p:nvSpPr>
        <p:spPr>
          <a:xfrm>
            <a:off x="1881188" y="4130233"/>
            <a:ext cx="7930761" cy="461665"/>
          </a:xfrm>
          <a:prstGeom prst="rect">
            <a:avLst/>
          </a:prstGeom>
        </p:spPr>
        <p:txBody>
          <a:bodyPr wrap="none">
            <a:spAutoFit/>
          </a:bodyPr>
          <a:lstStyle/>
          <a:p>
            <a:r>
              <a:rPr lang="en-US" sz="2400" b="1" dirty="0">
                <a:solidFill>
                  <a:schemeClr val="bg1"/>
                </a:solidFill>
              </a:rPr>
              <a:t>Normative Statements </a:t>
            </a:r>
            <a:r>
              <a:rPr lang="en-US" sz="2400" dirty="0">
                <a:solidFill>
                  <a:schemeClr val="bg1"/>
                </a:solidFill>
              </a:rPr>
              <a:t>= subjective; cannot prove true or false</a:t>
            </a:r>
          </a:p>
        </p:txBody>
      </p:sp>
      <p:sp>
        <p:nvSpPr>
          <p:cNvPr id="6" name="Rectangle 5">
            <a:extLst>
              <a:ext uri="{FF2B5EF4-FFF2-40B4-BE49-F238E27FC236}">
                <a16:creationId xmlns:a16="http://schemas.microsoft.com/office/drawing/2014/main" id="{A9096800-0552-4982-9673-3335BF4C17C9}"/>
              </a:ext>
            </a:extLst>
          </p:cNvPr>
          <p:cNvSpPr/>
          <p:nvPr/>
        </p:nvSpPr>
        <p:spPr>
          <a:xfrm>
            <a:off x="2872445" y="4772691"/>
            <a:ext cx="2879699" cy="461665"/>
          </a:xfrm>
          <a:prstGeom prst="rect">
            <a:avLst/>
          </a:prstGeom>
        </p:spPr>
        <p:txBody>
          <a:bodyPr wrap="none">
            <a:spAutoFit/>
          </a:bodyPr>
          <a:lstStyle/>
          <a:p>
            <a:r>
              <a:rPr lang="en-US" sz="2400" dirty="0">
                <a:solidFill>
                  <a:schemeClr val="bg1"/>
                </a:solidFill>
              </a:rPr>
              <a:t>How things should be</a:t>
            </a:r>
          </a:p>
        </p:txBody>
      </p:sp>
      <p:sp>
        <p:nvSpPr>
          <p:cNvPr id="7" name="Rectangle 6">
            <a:extLst>
              <a:ext uri="{FF2B5EF4-FFF2-40B4-BE49-F238E27FC236}">
                <a16:creationId xmlns:a16="http://schemas.microsoft.com/office/drawing/2014/main" id="{DE91CD31-DF55-4580-8446-06334ABC92A9}"/>
              </a:ext>
            </a:extLst>
          </p:cNvPr>
          <p:cNvSpPr/>
          <p:nvPr/>
        </p:nvSpPr>
        <p:spPr>
          <a:xfrm>
            <a:off x="2487293" y="5635757"/>
            <a:ext cx="7487050" cy="461665"/>
          </a:xfrm>
          <a:prstGeom prst="rect">
            <a:avLst/>
          </a:prstGeom>
        </p:spPr>
        <p:txBody>
          <a:bodyPr wrap="none">
            <a:spAutoFit/>
          </a:bodyPr>
          <a:lstStyle/>
          <a:p>
            <a:r>
              <a:rPr lang="en-US" sz="2400" dirty="0">
                <a:solidFill>
                  <a:schemeClr val="bg1"/>
                </a:solidFill>
              </a:rPr>
              <a:t>North Carolina has the best barbeque in the United States.</a:t>
            </a:r>
          </a:p>
        </p:txBody>
      </p:sp>
      <p:sp>
        <p:nvSpPr>
          <p:cNvPr id="8" name="Arrow: Bent-Up 7">
            <a:extLst>
              <a:ext uri="{FF2B5EF4-FFF2-40B4-BE49-F238E27FC236}">
                <a16:creationId xmlns:a16="http://schemas.microsoft.com/office/drawing/2014/main" id="{B074FE36-0E34-4E17-8D2B-D7677328A142}"/>
              </a:ext>
            </a:extLst>
          </p:cNvPr>
          <p:cNvSpPr/>
          <p:nvPr/>
        </p:nvSpPr>
        <p:spPr>
          <a:xfrm rot="5400000">
            <a:off x="2194236" y="18249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Arrow: Bent-Up 10">
            <a:extLst>
              <a:ext uri="{FF2B5EF4-FFF2-40B4-BE49-F238E27FC236}">
                <a16:creationId xmlns:a16="http://schemas.microsoft.com/office/drawing/2014/main" id="{D7C6F045-1416-4C1E-BFE0-694200555296}"/>
              </a:ext>
            </a:extLst>
          </p:cNvPr>
          <p:cNvSpPr/>
          <p:nvPr/>
        </p:nvSpPr>
        <p:spPr>
          <a:xfrm rot="5400000">
            <a:off x="2215588" y="45172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Do Individuals Make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Burger and drink">
            <a:extLst>
              <a:ext uri="{FF2B5EF4-FFF2-40B4-BE49-F238E27FC236}">
                <a16:creationId xmlns:a16="http://schemas.microsoft.com/office/drawing/2014/main" id="{D8F600A3-321F-4518-AE00-8781C810CB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41462" y="3674466"/>
            <a:ext cx="1686231" cy="1686231"/>
          </a:xfrm>
          <a:prstGeom prst="rect">
            <a:avLst/>
          </a:prstGeom>
        </p:spPr>
      </p:pic>
      <p:pic>
        <p:nvPicPr>
          <p:cNvPr id="7" name="Graphic 6" descr="Bus">
            <a:extLst>
              <a:ext uri="{FF2B5EF4-FFF2-40B4-BE49-F238E27FC236}">
                <a16:creationId xmlns:a16="http://schemas.microsoft.com/office/drawing/2014/main" id="{ADFCE03C-63C3-4303-B3FA-7D39CBECC007}"/>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46660" y="3869510"/>
            <a:ext cx="1686231" cy="1686232"/>
          </a:xfrm>
          <a:prstGeom prst="rect">
            <a:avLst/>
          </a:prstGeom>
        </p:spPr>
      </p:pic>
      <p:cxnSp>
        <p:nvCxnSpPr>
          <p:cNvPr id="9" name="Straight Arrow Connector 8">
            <a:extLst>
              <a:ext uri="{FF2B5EF4-FFF2-40B4-BE49-F238E27FC236}">
                <a16:creationId xmlns:a16="http://schemas.microsoft.com/office/drawing/2014/main" id="{E7CDB978-3C71-45DD-B402-353BC30BC0B3}"/>
              </a:ext>
            </a:extLst>
          </p:cNvPr>
          <p:cNvCxnSpPr>
            <a:cxnSpLocks/>
          </p:cNvCxnSpPr>
          <p:nvPr/>
        </p:nvCxnSpPr>
        <p:spPr>
          <a:xfrm>
            <a:off x="6332260" y="3412310"/>
            <a:ext cx="793754"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descr="Dollar bills">
            <a:extLst>
              <a:ext uri="{FF2B5EF4-FFF2-40B4-BE49-F238E27FC236}">
                <a16:creationId xmlns:a16="http://schemas.microsoft.com/office/drawing/2014/main" id="{C47F57C9-A862-4937-BC85-9C12DDF7EDC7}"/>
              </a:ext>
              <a:ext uri="{C183D7F6-B498-43B3-948B-1728B52AA6E4}">
                <adec:decorative xmlns:adec="http://schemas.microsoft.com/office/drawing/2017/decorative" val="0"/>
              </a:ext>
            </a:extLst>
          </p:cNvPr>
          <p:cNvGrpSpPr/>
          <p:nvPr/>
        </p:nvGrpSpPr>
        <p:grpSpPr>
          <a:xfrm>
            <a:off x="5118879" y="1383374"/>
            <a:ext cx="1686232" cy="2044988"/>
            <a:chOff x="5019369" y="1383374"/>
            <a:chExt cx="1686232" cy="2044988"/>
          </a:xfrm>
        </p:grpSpPr>
        <p:pic>
          <p:nvPicPr>
            <p:cNvPr id="3" name="Graphic 2" descr="Money">
              <a:extLst>
                <a:ext uri="{FF2B5EF4-FFF2-40B4-BE49-F238E27FC236}">
                  <a16:creationId xmlns:a16="http://schemas.microsoft.com/office/drawing/2014/main" id="{50694EE5-DF07-4DFB-A885-5FED5995D47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19369" y="1383374"/>
              <a:ext cx="1686232" cy="1686232"/>
            </a:xfrm>
            <a:prstGeom prst="rect">
              <a:avLst/>
            </a:prstGeom>
          </p:spPr>
        </p:pic>
        <p:sp>
          <p:nvSpPr>
            <p:cNvPr id="10" name="TextBox 9">
              <a:extLst>
                <a:ext uri="{FF2B5EF4-FFF2-40B4-BE49-F238E27FC236}">
                  <a16:creationId xmlns:a16="http://schemas.microsoft.com/office/drawing/2014/main" id="{26F628C7-6C46-4548-830A-0786E36655A6}"/>
                </a:ext>
              </a:extLst>
            </p:cNvPr>
            <p:cNvSpPr txBox="1"/>
            <p:nvPr/>
          </p:nvSpPr>
          <p:spPr>
            <a:xfrm>
              <a:off x="5460082" y="2843587"/>
              <a:ext cx="809837" cy="584775"/>
            </a:xfrm>
            <a:prstGeom prst="rect">
              <a:avLst/>
            </a:prstGeom>
            <a:noFill/>
          </p:spPr>
          <p:txBody>
            <a:bodyPr wrap="none" rtlCol="0">
              <a:spAutoFit/>
            </a:bodyPr>
            <a:lstStyle/>
            <a:p>
              <a:r>
                <a:rPr lang="en-US" sz="3200" dirty="0"/>
                <a:t>$20</a:t>
              </a:r>
            </a:p>
          </p:txBody>
        </p:sp>
      </p:grpSp>
      <p:cxnSp>
        <p:nvCxnSpPr>
          <p:cNvPr id="15" name="Straight Arrow Connector 14">
            <a:extLst>
              <a:ext uri="{FF2B5EF4-FFF2-40B4-BE49-F238E27FC236}">
                <a16:creationId xmlns:a16="http://schemas.microsoft.com/office/drawing/2014/main" id="{14FA7F5B-E60C-4E80-A6FF-A64D9696847F}"/>
              </a:ext>
            </a:extLst>
          </p:cNvPr>
          <p:cNvCxnSpPr>
            <a:cxnSpLocks/>
          </p:cNvCxnSpPr>
          <p:nvPr/>
        </p:nvCxnSpPr>
        <p:spPr>
          <a:xfrm flipH="1">
            <a:off x="4682359" y="3412310"/>
            <a:ext cx="873040"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5F7D137-E840-44D8-AFF6-A4A9653A3716}"/>
              </a:ext>
            </a:extLst>
          </p:cNvPr>
          <p:cNvSpPr txBox="1"/>
          <p:nvPr/>
        </p:nvSpPr>
        <p:spPr>
          <a:xfrm>
            <a:off x="3683853" y="5183714"/>
            <a:ext cx="601447" cy="584775"/>
          </a:xfrm>
          <a:prstGeom prst="rect">
            <a:avLst/>
          </a:prstGeom>
          <a:noFill/>
        </p:spPr>
        <p:txBody>
          <a:bodyPr wrap="none" rtlCol="0">
            <a:spAutoFit/>
          </a:bodyPr>
          <a:lstStyle/>
          <a:p>
            <a:r>
              <a:rPr lang="en-US" sz="3200" dirty="0"/>
              <a:t>$2</a:t>
            </a:r>
          </a:p>
        </p:txBody>
      </p:sp>
      <p:sp>
        <p:nvSpPr>
          <p:cNvPr id="13" name="TextBox 12">
            <a:extLst>
              <a:ext uri="{FF2B5EF4-FFF2-40B4-BE49-F238E27FC236}">
                <a16:creationId xmlns:a16="http://schemas.microsoft.com/office/drawing/2014/main" id="{A8BE43A4-3931-404B-AD80-7E1F19CC207D}"/>
              </a:ext>
            </a:extLst>
          </p:cNvPr>
          <p:cNvSpPr txBox="1"/>
          <p:nvPr/>
        </p:nvSpPr>
        <p:spPr>
          <a:xfrm>
            <a:off x="7605978" y="5183714"/>
            <a:ext cx="601447" cy="584775"/>
          </a:xfrm>
          <a:prstGeom prst="rect">
            <a:avLst/>
          </a:prstGeom>
          <a:noFill/>
        </p:spPr>
        <p:txBody>
          <a:bodyPr wrap="none" rtlCol="0">
            <a:spAutoFit/>
          </a:bodyPr>
          <a:lstStyle/>
          <a:p>
            <a:r>
              <a:rPr lang="en-US" sz="3200" dirty="0"/>
              <a:t>$1</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
        <p:nvSpPr>
          <p:cNvPr id="2" name="Oval 1">
            <a:extLst>
              <a:ext uri="{FF2B5EF4-FFF2-40B4-BE49-F238E27FC236}">
                <a16:creationId xmlns:a16="http://schemas.microsoft.com/office/drawing/2014/main" id="{516A4061-F0CA-40C4-8732-C22E67271773}"/>
              </a:ext>
            </a:extLst>
          </p:cNvPr>
          <p:cNvSpPr/>
          <p:nvPr/>
        </p:nvSpPr>
        <p:spPr>
          <a:xfrm>
            <a:off x="4934607" y="2711669"/>
            <a:ext cx="993227"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EA588CD-0150-4BED-AB24-539B6F7BA7A4}"/>
              </a:ext>
            </a:extLst>
          </p:cNvPr>
          <p:cNvSpPr/>
          <p:nvPr/>
        </p:nvSpPr>
        <p:spPr>
          <a:xfrm>
            <a:off x="5935716" y="3936124"/>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3F159FF-20BF-43E1-BC25-27375415DB82}"/>
              </a:ext>
            </a:extLst>
          </p:cNvPr>
          <p:cNvSpPr/>
          <p:nvPr/>
        </p:nvSpPr>
        <p:spPr>
          <a:xfrm>
            <a:off x="5927834" y="5146780"/>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cxnSp>
        <p:nvCxnSpPr>
          <p:cNvPr id="4" name="Straight Arrow Connector 3">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0357431-C3FE-4F4A-B52C-935A9FC1D3EB}"/>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Personal Choice and 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cxnSp>
        <p:nvCxnSpPr>
          <p:cNvPr id="6" name="Straight Arrow Connector 5" descr="Arrow pointing from self-interested behavior to positive social results">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pic>
        <p:nvPicPr>
          <p:cNvPr id="14" name="Graphic 13" descr="City">
            <a:extLst>
              <a:ext uri="{FF2B5EF4-FFF2-40B4-BE49-F238E27FC236}">
                <a16:creationId xmlns:a16="http://schemas.microsoft.com/office/drawing/2014/main" id="{351BB09F-4D98-4E70-B4E5-7BB1BFC36F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9894" y="4006700"/>
            <a:ext cx="1397966" cy="1397966"/>
          </a:xfrm>
          <a:prstGeom prst="rect">
            <a:avLst/>
          </a:prstGeom>
        </p:spPr>
      </p:pic>
      <p:pic>
        <p:nvPicPr>
          <p:cNvPr id="16" name="Graphic 15" descr="Building">
            <a:extLst>
              <a:ext uri="{FF2B5EF4-FFF2-40B4-BE49-F238E27FC236}">
                <a16:creationId xmlns:a16="http://schemas.microsoft.com/office/drawing/2014/main" id="{7CB83097-55CF-4A83-9DA2-83E9AD1DEA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03407" y="3616367"/>
            <a:ext cx="1200626" cy="1200626"/>
          </a:xfrm>
          <a:prstGeom prst="rect">
            <a:avLst/>
          </a:prstGeom>
        </p:spPr>
      </p:pic>
      <p:pic>
        <p:nvPicPr>
          <p:cNvPr id="18" name="Graphic 17" descr="Laptop">
            <a:extLst>
              <a:ext uri="{FF2B5EF4-FFF2-40B4-BE49-F238E27FC236}">
                <a16:creationId xmlns:a16="http://schemas.microsoft.com/office/drawing/2014/main" id="{3247B94F-AECB-4B02-BF90-241A0F3A0E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03516" y="4663954"/>
            <a:ext cx="1297857" cy="1297857"/>
          </a:xfrm>
          <a:prstGeom prst="rect">
            <a:avLst/>
          </a:prstGeom>
        </p:spPr>
      </p:pic>
      <p:pic>
        <p:nvPicPr>
          <p:cNvPr id="20" name="Graphic 19" descr="Users">
            <a:extLst>
              <a:ext uri="{FF2B5EF4-FFF2-40B4-BE49-F238E27FC236}">
                <a16:creationId xmlns:a16="http://schemas.microsoft.com/office/drawing/2014/main" id="{8FBA3ACB-8AC9-4398-BF83-B80B1AE751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90627" y="3441553"/>
            <a:ext cx="2520258" cy="2520258"/>
          </a:xfrm>
          <a:prstGeom prst="rect">
            <a:avLst/>
          </a:prstGeom>
        </p:spPr>
      </p:pic>
      <p:pic>
        <p:nvPicPr>
          <p:cNvPr id="27" name="Graphic 26" descr="Credit card">
            <a:extLst>
              <a:ext uri="{FF2B5EF4-FFF2-40B4-BE49-F238E27FC236}">
                <a16:creationId xmlns:a16="http://schemas.microsoft.com/office/drawing/2014/main" id="{1BF9E6CC-7FAA-43BB-A76C-F576E5B8C8D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462299" y="4308051"/>
            <a:ext cx="331382" cy="331382"/>
          </a:xfrm>
          <a:prstGeom prst="rect">
            <a:avLst/>
          </a:prstGeom>
        </p:spPr>
      </p:pic>
      <p:pic>
        <p:nvPicPr>
          <p:cNvPr id="29" name="Graphic 28" descr="Present">
            <a:extLst>
              <a:ext uri="{FF2B5EF4-FFF2-40B4-BE49-F238E27FC236}">
                <a16:creationId xmlns:a16="http://schemas.microsoft.com/office/drawing/2014/main" id="{4784F2D5-2C3D-4EC3-A9FE-73EDFF51C21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52298" y="5656607"/>
            <a:ext cx="799657" cy="799657"/>
          </a:xfrm>
          <a:prstGeom prst="rect">
            <a:avLst/>
          </a:prstGeom>
        </p:spPr>
      </p:pic>
      <p:pic>
        <p:nvPicPr>
          <p:cNvPr id="31" name="Graphic 30" descr="Thumbs up sign">
            <a:extLst>
              <a:ext uri="{FF2B5EF4-FFF2-40B4-BE49-F238E27FC236}">
                <a16:creationId xmlns:a16="http://schemas.microsoft.com/office/drawing/2014/main" id="{A32D0716-EC04-43FC-970D-A23F3D7B3CD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70262" y="2510344"/>
            <a:ext cx="799657" cy="799657"/>
          </a:xfrm>
          <a:prstGeom prst="rect">
            <a:avLst/>
          </a:prstGeom>
        </p:spPr>
      </p:pic>
      <p:pic>
        <p:nvPicPr>
          <p:cNvPr id="33" name="Graphic 32" descr="Magnifying glass">
            <a:extLst>
              <a:ext uri="{FF2B5EF4-FFF2-40B4-BE49-F238E27FC236}">
                <a16:creationId xmlns:a16="http://schemas.microsoft.com/office/drawing/2014/main" id="{CCBA873E-5A10-4B5B-97A3-03925AA5522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5400000">
            <a:off x="3862867" y="4100824"/>
            <a:ext cx="1397966" cy="1397966"/>
          </a:xfrm>
          <a:prstGeom prst="rect">
            <a:avLst/>
          </a:prstGeom>
        </p:spPr>
      </p:pic>
      <p:pic>
        <p:nvPicPr>
          <p:cNvPr id="38" name="Graphic 37" descr="Heart">
            <a:extLst>
              <a:ext uri="{FF2B5EF4-FFF2-40B4-BE49-F238E27FC236}">
                <a16:creationId xmlns:a16="http://schemas.microsoft.com/office/drawing/2014/main" id="{FDE4E146-4215-4618-8D88-C6E0E34A132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121843" y="3599499"/>
            <a:ext cx="407201" cy="407201"/>
          </a:xfrm>
          <a:prstGeom prst="rect">
            <a:avLst/>
          </a:prstGeom>
        </p:spPr>
      </p:pic>
      <p:pic>
        <p:nvPicPr>
          <p:cNvPr id="40" name="Graphic 39" descr="Heart">
            <a:extLst>
              <a:ext uri="{FF2B5EF4-FFF2-40B4-BE49-F238E27FC236}">
                <a16:creationId xmlns:a16="http://schemas.microsoft.com/office/drawing/2014/main" id="{2D853E78-9707-4B34-A03E-B0865F06920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46040" y="3900850"/>
            <a:ext cx="407201" cy="407201"/>
          </a:xfrm>
          <a:prstGeom prst="rect">
            <a:avLst/>
          </a:prstGeom>
        </p:spPr>
      </p:pic>
      <p:pic>
        <p:nvPicPr>
          <p:cNvPr id="41" name="Graphic 40" descr="Heart">
            <a:extLst>
              <a:ext uri="{FF2B5EF4-FFF2-40B4-BE49-F238E27FC236}">
                <a16:creationId xmlns:a16="http://schemas.microsoft.com/office/drawing/2014/main" id="{FB06BFDD-52DF-42EE-8A87-375C7DA328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374411" y="3599499"/>
            <a:ext cx="407201" cy="407201"/>
          </a:xfrm>
          <a:prstGeom prst="rect">
            <a:avLst/>
          </a:prstGeom>
        </p:spPr>
      </p:pic>
      <p:pic>
        <p:nvPicPr>
          <p:cNvPr id="42" name="Graphic 41" descr="Credit card">
            <a:extLst>
              <a:ext uri="{FF2B5EF4-FFF2-40B4-BE49-F238E27FC236}">
                <a16:creationId xmlns:a16="http://schemas.microsoft.com/office/drawing/2014/main" id="{6A173E17-F411-49AA-8B86-5F3C75C41F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27990" y="4585119"/>
            <a:ext cx="331382" cy="331382"/>
          </a:xfrm>
          <a:prstGeom prst="rect">
            <a:avLst/>
          </a:prstGeom>
        </p:spPr>
      </p:pic>
      <p:sp>
        <p:nvSpPr>
          <p:cNvPr id="43" name="Arrow: Curved Down 42" descr="Arrow pointing from users to goods and services">
            <a:extLst>
              <a:ext uri="{FF2B5EF4-FFF2-40B4-BE49-F238E27FC236}">
                <a16:creationId xmlns:a16="http://schemas.microsoft.com/office/drawing/2014/main" id="{B512DD8E-192E-4281-8F06-96D875B80C08}"/>
              </a:ext>
            </a:extLst>
          </p:cNvPr>
          <p:cNvSpPr/>
          <p:nvPr/>
        </p:nvSpPr>
        <p:spPr>
          <a:xfrm>
            <a:off x="3293806" y="2572488"/>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Arrow: Curved Down 45" descr="Arrow pointing from goods and services to users">
            <a:extLst>
              <a:ext uri="{FF2B5EF4-FFF2-40B4-BE49-F238E27FC236}">
                <a16:creationId xmlns:a16="http://schemas.microsoft.com/office/drawing/2014/main" id="{5B4961F1-5E89-4D95-B073-8B41AF8B929E}"/>
              </a:ext>
            </a:extLst>
          </p:cNvPr>
          <p:cNvSpPr/>
          <p:nvPr/>
        </p:nvSpPr>
        <p:spPr>
          <a:xfrm flipH="1" flipV="1">
            <a:off x="3098973" y="5656607"/>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4A4A492D-DCFD-4874-8456-01A51BBE8D68}"/>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Social Results</a:t>
            </a:r>
          </a:p>
        </p:txBody>
      </p:sp>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miling face with no fill">
            <a:extLst>
              <a:ext uri="{FF2B5EF4-FFF2-40B4-BE49-F238E27FC236}">
                <a16:creationId xmlns:a16="http://schemas.microsoft.com/office/drawing/2014/main" id="{41468714-8DB3-496E-80E0-4BC151D433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48383" y="3924118"/>
            <a:ext cx="2695235" cy="2695235"/>
          </a:xfrm>
          <a:prstGeom prst="rect">
            <a:avLst/>
          </a:prstGeom>
        </p:spPr>
      </p:pic>
      <p:pic>
        <p:nvPicPr>
          <p:cNvPr id="6" name="Graphic 5" descr="Handshake">
            <a:extLst>
              <a:ext uri="{FF2B5EF4-FFF2-40B4-BE49-F238E27FC236}">
                <a16:creationId xmlns:a16="http://schemas.microsoft.com/office/drawing/2014/main" id="{0A9B3E26-1025-468B-BB0C-0B29742E0E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3152" y="2690583"/>
            <a:ext cx="1239354" cy="1239354"/>
          </a:xfrm>
          <a:prstGeom prst="rect">
            <a:avLst/>
          </a:prstGeom>
        </p:spPr>
      </p:pic>
      <p:pic>
        <p:nvPicPr>
          <p:cNvPr id="9" name="Graphic 8" descr="Money">
            <a:extLst>
              <a:ext uri="{FF2B5EF4-FFF2-40B4-BE49-F238E27FC236}">
                <a16:creationId xmlns:a16="http://schemas.microsoft.com/office/drawing/2014/main" id="{1BC065A9-815B-4C3A-91D6-99C2BC540D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6406" y="2267995"/>
            <a:ext cx="672846" cy="672846"/>
          </a:xfrm>
          <a:prstGeom prst="rect">
            <a:avLst/>
          </a:prstGeom>
        </p:spPr>
      </p:pic>
      <p:pic>
        <p:nvPicPr>
          <p:cNvPr id="11" name="Graphic 10" descr="Car">
            <a:extLst>
              <a:ext uri="{FF2B5EF4-FFF2-40B4-BE49-F238E27FC236}">
                <a16:creationId xmlns:a16="http://schemas.microsoft.com/office/drawing/2014/main" id="{A040B7A8-1886-44F6-841B-7A8554A4D45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16178" y="2425645"/>
            <a:ext cx="1052345" cy="1052345"/>
          </a:xfrm>
          <a:prstGeom prst="rect">
            <a:avLst/>
          </a:prstGeom>
        </p:spPr>
      </p:pic>
      <p:pic>
        <p:nvPicPr>
          <p:cNvPr id="13" name="Graphic 12" descr="Couch">
            <a:extLst>
              <a:ext uri="{FF2B5EF4-FFF2-40B4-BE49-F238E27FC236}">
                <a16:creationId xmlns:a16="http://schemas.microsoft.com/office/drawing/2014/main" id="{8EF29E1E-EF55-43BC-9090-0583A6837D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80695" y="2951818"/>
            <a:ext cx="1130827" cy="1130827"/>
          </a:xfrm>
          <a:prstGeom prst="rect">
            <a:avLst/>
          </a:prstGeom>
        </p:spPr>
      </p:pic>
      <p:pic>
        <p:nvPicPr>
          <p:cNvPr id="15" name="Graphic 14" descr="Lamp">
            <a:extLst>
              <a:ext uri="{FF2B5EF4-FFF2-40B4-BE49-F238E27FC236}">
                <a16:creationId xmlns:a16="http://schemas.microsoft.com/office/drawing/2014/main" id="{B1044EC4-B0AA-4060-B1B1-9D27C2A09B7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92060" y="2878480"/>
            <a:ext cx="914400" cy="914400"/>
          </a:xfrm>
          <a:prstGeom prst="rect">
            <a:avLst/>
          </a:prstGeom>
        </p:spPr>
      </p:pic>
      <p:pic>
        <p:nvPicPr>
          <p:cNvPr id="17" name="Graphic 16" descr="Envelope">
            <a:extLst>
              <a:ext uri="{FF2B5EF4-FFF2-40B4-BE49-F238E27FC236}">
                <a16:creationId xmlns:a16="http://schemas.microsoft.com/office/drawing/2014/main" id="{9E32B222-BD6F-4E57-AAE9-5C0D98DFDC4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301644" y="2236940"/>
            <a:ext cx="997025" cy="997025"/>
          </a:xfrm>
          <a:prstGeom prst="rect">
            <a:avLst/>
          </a:prstGeom>
        </p:spPr>
      </p:pic>
      <p:pic>
        <p:nvPicPr>
          <p:cNvPr id="19" name="Graphic 18" descr="Dollar">
            <a:extLst>
              <a:ext uri="{FF2B5EF4-FFF2-40B4-BE49-F238E27FC236}">
                <a16:creationId xmlns:a16="http://schemas.microsoft.com/office/drawing/2014/main" id="{FBAAF089-4521-407D-BD7D-9ED1DF1303E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470223" y="1800305"/>
            <a:ext cx="659865" cy="659865"/>
          </a:xfrm>
          <a:prstGeom prst="rect">
            <a:avLst/>
          </a:prstGeom>
        </p:spPr>
      </p:pic>
      <p:pic>
        <p:nvPicPr>
          <p:cNvPr id="21" name="Graphic 20" descr="Box">
            <a:extLst>
              <a:ext uri="{FF2B5EF4-FFF2-40B4-BE49-F238E27FC236}">
                <a16:creationId xmlns:a16="http://schemas.microsoft.com/office/drawing/2014/main" id="{BDDBC62C-788A-46AD-9E33-3072C7AB40D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34684" y="2313235"/>
            <a:ext cx="914400" cy="914400"/>
          </a:xfrm>
          <a:prstGeom prst="rect">
            <a:avLst/>
          </a:prstGeom>
        </p:spPr>
      </p:pic>
      <p:sp>
        <p:nvSpPr>
          <p:cNvPr id="25" name="Thought Bubble: Cloud 24" descr="Thought bubble">
            <a:extLst>
              <a:ext uri="{FF2B5EF4-FFF2-40B4-BE49-F238E27FC236}">
                <a16:creationId xmlns:a16="http://schemas.microsoft.com/office/drawing/2014/main" id="{4F508795-097B-463B-9E26-00CA587ED833}"/>
              </a:ext>
            </a:extLst>
          </p:cNvPr>
          <p:cNvSpPr/>
          <p:nvPr/>
        </p:nvSpPr>
        <p:spPr>
          <a:xfrm flipH="1">
            <a:off x="304799" y="1351315"/>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hought Bubble: Cloud 26" descr="Thought bubble">
            <a:extLst>
              <a:ext uri="{FF2B5EF4-FFF2-40B4-BE49-F238E27FC236}">
                <a16:creationId xmlns:a16="http://schemas.microsoft.com/office/drawing/2014/main" id="{CDC12ADF-6287-4AB5-9D84-E74E6B52795F}"/>
              </a:ext>
            </a:extLst>
          </p:cNvPr>
          <p:cNvSpPr/>
          <p:nvPr/>
        </p:nvSpPr>
        <p:spPr>
          <a:xfrm>
            <a:off x="7842200" y="1351314"/>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6869AF97-48F7-4112-8A76-AD300F80BE82}"/>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Self-Interest vs Selfishness</a:t>
            </a:r>
          </a:p>
        </p:txBody>
      </p:sp>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EBA6C8A3-8063-2E23-B5D6-4E90E8A1FCF1}"/>
              </a:ext>
            </a:extLst>
          </p:cNvPr>
          <p:cNvPicPr>
            <a:picLocks noChangeAspect="1"/>
          </p:cNvPicPr>
          <p:nvPr/>
        </p:nvPicPr>
        <p:blipFill>
          <a:blip r:embed="rId3"/>
          <a:stretch>
            <a:fillRect/>
          </a:stretch>
        </p:blipFill>
        <p:spPr>
          <a:xfrm>
            <a:off x="3461703" y="1451268"/>
            <a:ext cx="4879856" cy="3570166"/>
          </a:xfrm>
          <a:prstGeom prst="rect">
            <a:avLst/>
          </a:prstGeom>
        </p:spPr>
      </p:pic>
      <p:pic>
        <p:nvPicPr>
          <p:cNvPr id="7" name="Picture 6">
            <a:extLst>
              <a:ext uri="{FF2B5EF4-FFF2-40B4-BE49-F238E27FC236}">
                <a16:creationId xmlns:a16="http://schemas.microsoft.com/office/drawing/2014/main" id="{5BA1D076-1BCF-4273-8D1B-4038AF3AFC9E}"/>
              </a:ext>
            </a:extLst>
          </p:cNvPr>
          <p:cNvPicPr>
            <a:picLocks noChangeAspect="1"/>
          </p:cNvPicPr>
          <p:nvPr/>
        </p:nvPicPr>
        <p:blipFill>
          <a:blip r:embed="rId4"/>
          <a:stretch>
            <a:fillRect/>
          </a:stretch>
        </p:blipFill>
        <p:spPr>
          <a:xfrm>
            <a:off x="3931949" y="5089808"/>
            <a:ext cx="4328100" cy="1435014"/>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Axis Values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822F6BF2-8A67-4B16-9566-F7B01794E2D6}"/>
                  </a:ext>
                </a:extLst>
              </p:cNvPr>
              <p:cNvSpPr txBox="1"/>
              <p:nvPr/>
            </p:nvSpPr>
            <p:spPr>
              <a:xfrm>
                <a:off x="4689365" y="5222197"/>
                <a:ext cx="2813271" cy="5187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US" sz="2400" i="1" smtClean="0">
                              <a:solidFill>
                                <a:schemeClr val="bg1"/>
                              </a:solidFill>
                              <a:latin typeface="Cambria Math" panose="02040503050406030204" pitchFamily="18" charset="0"/>
                            </a:rPr>
                          </m:ctrlPr>
                        </m:boxPr>
                        <m:e>
                          <m:argPr>
                            <m:argSz m:val="-1"/>
                          </m:argPr>
                          <m:f>
                            <m:fPr>
                              <m:ctrlPr>
                                <a:rPr lang="en-US" sz="2400" i="1" smtClean="0">
                                  <a:solidFill>
                                    <a:schemeClr val="bg1"/>
                                  </a:solidFill>
                                  <a:latin typeface="Cambria Math" panose="02040503050406030204" pitchFamily="18" charset="0"/>
                                </a:rPr>
                              </m:ctrlPr>
                            </m:fPr>
                            <m:num>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2</m:t>
                              </m:r>
                              <m:r>
                                <a:rPr lang="en-US" sz="2400" i="0">
                                  <a:solidFill>
                                    <a:schemeClr val="bg1"/>
                                  </a:solidFill>
                                  <a:latin typeface="Cambria Math" panose="02040503050406030204" pitchFamily="18" charset="0"/>
                                </a:rPr>
                                <m:t>0</m:t>
                              </m:r>
                            </m:num>
                            <m:den>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4</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per</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burger</m:t>
                              </m:r>
                            </m:den>
                          </m:f>
                          <m:r>
                            <a:rPr lang="en-US" sz="2400" i="0">
                              <a:solidFill>
                                <a:schemeClr val="bg1"/>
                              </a:solidFill>
                              <a:latin typeface="Cambria Math" panose="02040503050406030204" pitchFamily="18" charset="0"/>
                            </a:rPr>
                            <m:t> = 5 </m:t>
                          </m:r>
                          <m:r>
                            <m:rPr>
                              <m:sty m:val="p"/>
                            </m:rPr>
                            <a:rPr lang="en-US" sz="2400" i="0">
                              <a:solidFill>
                                <a:schemeClr val="bg1"/>
                              </a:solidFill>
                              <a:latin typeface="Cambria Math" panose="02040503050406030204" pitchFamily="18" charset="0"/>
                            </a:rPr>
                            <m:t>burgers</m:t>
                          </m:r>
                        </m:e>
                      </m:box>
                    </m:oMath>
                  </m:oMathPara>
                </a14:m>
                <a:endParaRPr lang="en-US" sz="2400" dirty="0">
                  <a:solidFill>
                    <a:schemeClr val="bg1"/>
                  </a:solidFill>
                </a:endParaRPr>
              </a:p>
            </p:txBody>
          </p:sp>
        </mc:Choice>
        <mc:Fallback>
          <p:sp>
            <p:nvSpPr>
              <p:cNvPr id="3" name="TextBox 2">
                <a:extLst>
                  <a:ext uri="{FF2B5EF4-FFF2-40B4-BE49-F238E27FC236}">
                    <a16:creationId xmlns:a16="http://schemas.microsoft.com/office/drawing/2014/main" id="{822F6BF2-8A67-4B16-9566-F7B01794E2D6}"/>
                  </a:ext>
                </a:extLst>
              </p:cNvPr>
              <p:cNvSpPr txBox="1">
                <a:spLocks noRot="1" noChangeAspect="1" noMove="1" noResize="1" noEditPoints="1" noAdjustHandles="1" noChangeArrowheads="1" noChangeShapeType="1" noTextEdit="1"/>
              </p:cNvSpPr>
              <p:nvPr/>
            </p:nvSpPr>
            <p:spPr>
              <a:xfrm>
                <a:off x="4689365" y="5222197"/>
                <a:ext cx="2813271" cy="5187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6D93DBC6-9D3A-453D-9078-34EF63177E09}"/>
                  </a:ext>
                </a:extLst>
              </p:cNvPr>
              <p:cNvSpPr txBox="1"/>
              <p:nvPr/>
            </p:nvSpPr>
            <p:spPr>
              <a:xfrm>
                <a:off x="3098265" y="5807315"/>
                <a:ext cx="5942494" cy="51674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box>
                        <m:boxPr>
                          <m:ctrlPr>
                            <a:rPr lang="en-US" sz="2400" i="1" smtClean="0">
                              <a:solidFill>
                                <a:schemeClr val="bg1"/>
                              </a:solidFill>
                              <a:latin typeface="Cambria Math" panose="02040503050406030204" pitchFamily="18" charset="0"/>
                            </a:rPr>
                          </m:ctrlPr>
                        </m:boxPr>
                        <m:e>
                          <m:argPr>
                            <m:argSz m:val="-1"/>
                          </m:argPr>
                          <m:f>
                            <m:fPr>
                              <m:ctrlPr>
                                <a:rPr lang="en-US" sz="2400" i="1">
                                  <a:solidFill>
                                    <a:schemeClr val="bg1"/>
                                  </a:solidFill>
                                  <a:latin typeface="Cambria Math" panose="02040503050406030204" pitchFamily="18" charset="0"/>
                                </a:rPr>
                              </m:ctrlPr>
                            </m:fPr>
                            <m:num>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2</m:t>
                              </m:r>
                              <m:r>
                                <a:rPr lang="en-US" sz="2400" i="0">
                                  <a:solidFill>
                                    <a:schemeClr val="bg1"/>
                                  </a:solidFill>
                                  <a:latin typeface="Cambria Math" panose="02040503050406030204" pitchFamily="18" charset="0"/>
                                </a:rPr>
                                <m:t>0</m:t>
                              </m:r>
                            </m:num>
                            <m:den>
                              <m:r>
                                <a:rPr lang="en-US" sz="2400" i="0">
                                  <a:solidFill>
                                    <a:schemeClr val="bg1"/>
                                  </a:solidFill>
                                  <a:latin typeface="Cambria Math" panose="02040503050406030204" pitchFamily="18" charset="0"/>
                                </a:rPr>
                                <m:t>$</m:t>
                              </m:r>
                              <m:r>
                                <a:rPr lang="en-US" sz="2400" b="0" i="0" smtClean="0">
                                  <a:solidFill>
                                    <a:schemeClr val="bg1"/>
                                  </a:solidFill>
                                  <a:latin typeface="Cambria Math" panose="02040503050406030204" pitchFamily="18" charset="0"/>
                                </a:rPr>
                                <m:t>1</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per</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bus</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ticket</m:t>
                              </m:r>
                              <m:r>
                                <a:rPr lang="en-US" sz="2400" i="0">
                                  <a:solidFill>
                                    <a:schemeClr val="bg1"/>
                                  </a:solidFill>
                                  <a:latin typeface="Cambria Math" panose="02040503050406030204" pitchFamily="18" charset="0"/>
                                </a:rPr>
                                <m:t> </m:t>
                              </m:r>
                            </m:den>
                          </m:f>
                          <m:r>
                            <a:rPr lang="en-US" sz="2400" i="0">
                              <a:solidFill>
                                <a:schemeClr val="bg1"/>
                              </a:solidFill>
                              <a:latin typeface="Cambria Math" panose="02040503050406030204" pitchFamily="18" charset="0"/>
                            </a:rPr>
                            <m:t>= 20 </m:t>
                          </m:r>
                          <m:r>
                            <m:rPr>
                              <m:sty m:val="p"/>
                            </m:rPr>
                            <a:rPr lang="en-US" sz="2400" i="0">
                              <a:solidFill>
                                <a:schemeClr val="bg1"/>
                              </a:solidFill>
                              <a:latin typeface="Cambria Math" panose="02040503050406030204" pitchFamily="18" charset="0"/>
                            </a:rPr>
                            <m:t>bus</m:t>
                          </m:r>
                          <m:r>
                            <a:rPr lang="en-US" sz="2400" i="0">
                              <a:solidFill>
                                <a:schemeClr val="bg1"/>
                              </a:solidFill>
                              <a:latin typeface="Cambria Math" panose="02040503050406030204" pitchFamily="18" charset="0"/>
                            </a:rPr>
                            <m:t> </m:t>
                          </m:r>
                          <m:r>
                            <m:rPr>
                              <m:sty m:val="p"/>
                            </m:rPr>
                            <a:rPr lang="en-US" sz="2400" i="0">
                              <a:solidFill>
                                <a:schemeClr val="bg1"/>
                              </a:solidFill>
                              <a:latin typeface="Cambria Math" panose="02040503050406030204" pitchFamily="18" charset="0"/>
                            </a:rPr>
                            <m:t>tickets</m:t>
                          </m:r>
                        </m:e>
                      </m:box>
                    </m:oMath>
                  </m:oMathPara>
                </a14:m>
                <a:endParaRPr lang="en-US" sz="2400" dirty="0">
                  <a:solidFill>
                    <a:srgbClr val="FF0000"/>
                  </a:solidFill>
                </a:endParaRPr>
              </a:p>
            </p:txBody>
          </p:sp>
        </mc:Choice>
        <mc:Fallback>
          <p:sp>
            <p:nvSpPr>
              <p:cNvPr id="9" name="TextBox 8">
                <a:extLst>
                  <a:ext uri="{FF2B5EF4-FFF2-40B4-BE49-F238E27FC236}">
                    <a16:creationId xmlns:a16="http://schemas.microsoft.com/office/drawing/2014/main" id="{6D93DBC6-9D3A-453D-9078-34EF63177E09}"/>
                  </a:ext>
                </a:extLst>
              </p:cNvPr>
              <p:cNvSpPr txBox="1">
                <a:spLocks noRot="1" noChangeAspect="1" noMove="1" noResize="1" noEditPoints="1" noAdjustHandles="1" noChangeArrowheads="1" noChangeShapeType="1" noTextEdit="1"/>
              </p:cNvSpPr>
              <p:nvPr/>
            </p:nvSpPr>
            <p:spPr>
              <a:xfrm>
                <a:off x="3098265" y="5807315"/>
                <a:ext cx="5942494" cy="516745"/>
              </a:xfrm>
              <a:prstGeom prst="rect">
                <a:avLst/>
              </a:prstGeom>
              <a:blipFill>
                <a:blip r:embed="rId6"/>
                <a:stretch>
                  <a:fillRect b="-1190"/>
                </a:stretch>
              </a:blipFill>
            </p:spPr>
            <p:txBody>
              <a:bodyPr/>
              <a:lstStyle/>
              <a:p>
                <a:r>
                  <a:rPr lang="en-US">
                    <a:noFill/>
                  </a:rPr>
                  <a:t> </a:t>
                </a:r>
              </a:p>
            </p:txBody>
          </p:sp>
        </mc:Fallback>
      </mc:AlternateContent>
      <p:sp>
        <p:nvSpPr>
          <p:cNvPr id="6" name="Oval 5">
            <a:extLst>
              <a:ext uri="{FF2B5EF4-FFF2-40B4-BE49-F238E27FC236}">
                <a16:creationId xmlns:a16="http://schemas.microsoft.com/office/drawing/2014/main" id="{76F38B61-5EC0-66C4-A739-853EB0FA6220}"/>
              </a:ext>
            </a:extLst>
          </p:cNvPr>
          <p:cNvSpPr/>
          <p:nvPr/>
        </p:nvSpPr>
        <p:spPr>
          <a:xfrm>
            <a:off x="7132349" y="4064000"/>
            <a:ext cx="589251" cy="632868"/>
          </a:xfrm>
          <a:prstGeom prst="ellipse">
            <a:avLst/>
          </a:prstGeom>
          <a:noFill/>
          <a:ln w="38100">
            <a:solidFill>
              <a:srgbClr val="6279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6B1D1AB-C505-BC8D-B32E-03CAA43E679C}"/>
              </a:ext>
            </a:extLst>
          </p:cNvPr>
          <p:cNvSpPr/>
          <p:nvPr/>
        </p:nvSpPr>
        <p:spPr>
          <a:xfrm>
            <a:off x="3850669" y="1858516"/>
            <a:ext cx="589251" cy="632868"/>
          </a:xfrm>
          <a:prstGeom prst="ellipse">
            <a:avLst/>
          </a:prstGeom>
          <a:noFill/>
          <a:ln w="38100">
            <a:solidFill>
              <a:srgbClr val="6279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09BFD3A6-FF45-1FF2-6472-AFDA5CFBE249}"/>
              </a:ext>
            </a:extLst>
          </p:cNvPr>
          <p:cNvPicPr>
            <a:picLocks noChangeAspect="1"/>
          </p:cNvPicPr>
          <p:nvPr/>
        </p:nvPicPr>
        <p:blipFill>
          <a:blip r:embed="rId3"/>
          <a:stretch>
            <a:fillRect/>
          </a:stretch>
        </p:blipFill>
        <p:spPr>
          <a:xfrm>
            <a:off x="3324836" y="1141576"/>
            <a:ext cx="5219724" cy="3818818"/>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Budget Constraint: Burgers vs. Bus Tickets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indent="-342900">
                <a:buFont typeface="Arial" panose="020B0604020202020204" pitchFamily="34" charset="0"/>
                <a:buChar char="•"/>
              </a:pPr>
              <a:r>
                <a:rPr lang="en-US" sz="2100" dirty="0">
                  <a:solidFill>
                    <a:schemeClr val="bg1"/>
                  </a:solidFill>
                </a:rPr>
                <a:t>A </a:t>
              </a:r>
              <a:r>
                <a:rPr lang="en-US" sz="2100" b="1" dirty="0">
                  <a:solidFill>
                    <a:schemeClr val="bg1"/>
                  </a:solidFill>
                </a:rPr>
                <a:t>budget constraint </a:t>
              </a:r>
              <a:r>
                <a:rPr lang="en-US" sz="2100" dirty="0">
                  <a:solidFill>
                    <a:schemeClr val="bg1"/>
                  </a:solidFill>
                </a:rPr>
                <a:t>shows the possible combinations of two goods that are affordable given an individual’s limited income.</a:t>
              </a:r>
            </a:p>
            <a:p>
              <a:pPr marL="342900" indent="-342900">
                <a:buFont typeface="Arial" panose="020B0604020202020204" pitchFamily="34" charset="0"/>
                <a:buChar char="•"/>
              </a:pPr>
              <a:r>
                <a:rPr lang="en-US" sz="2100" dirty="0">
                  <a:solidFill>
                    <a:schemeClr val="bg1"/>
                  </a:solidFill>
                </a:rPr>
                <a:t>Any point along the budget constraint represents an affordable combination of burgers and bus tickets given a $20 budget.</a:t>
              </a:r>
            </a:p>
          </p:txBody>
        </p:sp>
      </p:grpSp>
      <p:pic>
        <p:nvPicPr>
          <p:cNvPr id="2" name="Picture 1">
            <a:extLst>
              <a:ext uri="{FF2B5EF4-FFF2-40B4-BE49-F238E27FC236}">
                <a16:creationId xmlns:a16="http://schemas.microsoft.com/office/drawing/2014/main" id="{04CB9FC1-30B1-4CE6-BC3E-0ABF8D7E6FE6}"/>
              </a:ext>
            </a:extLst>
          </p:cNvPr>
          <p:cNvPicPr>
            <a:picLocks noChangeAspect="1"/>
          </p:cNvPicPr>
          <p:nvPr/>
        </p:nvPicPr>
        <p:blipFill>
          <a:blip r:embed="rId4"/>
          <a:stretch>
            <a:fillRect/>
          </a:stretch>
        </p:blipFill>
        <p:spPr>
          <a:xfrm>
            <a:off x="3750874" y="1533358"/>
            <a:ext cx="688908" cy="707197"/>
          </a:xfrm>
          <a:prstGeom prst="rect">
            <a:avLst/>
          </a:prstGeom>
        </p:spPr>
      </p:pic>
      <p:sp>
        <p:nvSpPr>
          <p:cNvPr id="22" name="Oval 21">
            <a:extLst>
              <a:ext uri="{FF2B5EF4-FFF2-40B4-BE49-F238E27FC236}">
                <a16:creationId xmlns:a16="http://schemas.microsoft.com/office/drawing/2014/main" id="{D540264B-D506-4712-AB4E-E2E5442E185D}"/>
              </a:ext>
            </a:extLst>
          </p:cNvPr>
          <p:cNvSpPr/>
          <p:nvPr/>
        </p:nvSpPr>
        <p:spPr>
          <a:xfrm>
            <a:off x="7290807" y="3943238"/>
            <a:ext cx="638475" cy="650395"/>
          </a:xfrm>
          <a:prstGeom prst="ellipse">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7F1A30D4-A674-47F4-A9F6-09F44FC7E16D}"/>
              </a:ext>
            </a:extLst>
          </p:cNvPr>
          <p:cNvCxnSpPr>
            <a:cxnSpLocks/>
          </p:cNvCxnSpPr>
          <p:nvPr/>
        </p:nvCxnSpPr>
        <p:spPr>
          <a:xfrm>
            <a:off x="4104069" y="1920254"/>
            <a:ext cx="3492989" cy="232662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B081A5B-90E1-4F1D-A51F-B4AC028F327C}"/>
              </a:ext>
            </a:extLst>
          </p:cNvPr>
          <p:cNvCxnSpPr>
            <a:cxnSpLocks/>
          </p:cNvCxnSpPr>
          <p:nvPr/>
        </p:nvCxnSpPr>
        <p:spPr>
          <a:xfrm flipH="1">
            <a:off x="5205404" y="208434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0080C5E-67DD-4154-AB77-9D933D920EF1}"/>
              </a:ext>
            </a:extLst>
          </p:cNvPr>
          <p:cNvCxnSpPr>
            <a:cxnSpLocks/>
          </p:cNvCxnSpPr>
          <p:nvPr/>
        </p:nvCxnSpPr>
        <p:spPr>
          <a:xfrm flipH="1">
            <a:off x="5936271" y="2567099"/>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E6AA72B-3CAE-4889-AB4F-27D86DDBB074}"/>
              </a:ext>
            </a:extLst>
          </p:cNvPr>
          <p:cNvCxnSpPr>
            <a:cxnSpLocks/>
          </p:cNvCxnSpPr>
          <p:nvPr/>
        </p:nvCxnSpPr>
        <p:spPr>
          <a:xfrm flipH="1">
            <a:off x="6621723" y="305098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294EC55-9DBA-4473-B158-393774BC73F5}"/>
              </a:ext>
            </a:extLst>
          </p:cNvPr>
          <p:cNvCxnSpPr>
            <a:cxnSpLocks/>
          </p:cNvCxnSpPr>
          <p:nvPr/>
        </p:nvCxnSpPr>
        <p:spPr>
          <a:xfrm flipH="1">
            <a:off x="7775158" y="1625715"/>
            <a:ext cx="42465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A17AEE2A-E5F4-592C-6639-3E9AF6B4A89B}"/>
              </a:ext>
            </a:extLst>
          </p:cNvPr>
          <p:cNvPicPr>
            <a:picLocks noChangeAspect="1"/>
          </p:cNvPicPr>
          <p:nvPr/>
        </p:nvPicPr>
        <p:blipFill>
          <a:blip r:embed="rId3"/>
          <a:stretch>
            <a:fillRect/>
          </a:stretch>
        </p:blipFill>
        <p:spPr>
          <a:xfrm>
            <a:off x="962922" y="1186119"/>
            <a:ext cx="4879856" cy="3570166"/>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Slope of the Budget Constraint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a budget constraint gives </a:t>
              </a:r>
              <a:r>
                <a:rPr lang="en-US" sz="2000" b="1" dirty="0">
                  <a:solidFill>
                    <a:schemeClr val="bg1"/>
                  </a:solidFill>
                </a:rPr>
                <a:t>opportunity cost</a:t>
              </a:r>
              <a:r>
                <a:rPr lang="en-US" sz="2000" dirty="0">
                  <a:solidFill>
                    <a:schemeClr val="bg1"/>
                  </a:solidFill>
                </a:rPr>
                <a:t>, or what one must give up of the next best alternative to obtain what he or she desires.</a:t>
              </a:r>
            </a:p>
            <a:p>
              <a:pPr marL="342900" indent="-342900">
                <a:buFont typeface="Arial" panose="020B0604020202020204" pitchFamily="34" charset="0"/>
                <a:buChar char="•"/>
              </a:pPr>
              <a:r>
                <a:rPr lang="en-US" sz="2000" dirty="0">
                  <a:solidFill>
                    <a:schemeClr val="bg1"/>
                  </a:solidFill>
                </a:rPr>
                <a:t>The opportunity cost of a burger is the 4 bus tickets that must be given up, as the $4 spent on a burger could have bought 4 bus tickets.</a:t>
              </a:r>
            </a:p>
          </p:txBody>
        </p:sp>
      </p:grpSp>
      <p:pic>
        <p:nvPicPr>
          <p:cNvPr id="23" name="Graphic 22" descr="Burger and drink">
            <a:extLst>
              <a:ext uri="{FF2B5EF4-FFF2-40B4-BE49-F238E27FC236}">
                <a16:creationId xmlns:a16="http://schemas.microsoft.com/office/drawing/2014/main" id="{05FB7FEC-F27D-4348-A3B1-0E57E5D27F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26420" y="1579738"/>
            <a:ext cx="2016662" cy="2016658"/>
          </a:xfrm>
          <a:prstGeom prst="rect">
            <a:avLst/>
          </a:prstGeom>
        </p:spPr>
      </p:pic>
      <p:pic>
        <p:nvPicPr>
          <p:cNvPr id="24" name="Graphic 23" descr="Bus">
            <a:extLst>
              <a:ext uri="{FF2B5EF4-FFF2-40B4-BE49-F238E27FC236}">
                <a16:creationId xmlns:a16="http://schemas.microsoft.com/office/drawing/2014/main" id="{F47BDD6E-B4C6-44E3-99B6-3E7CA276D40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36777" y="1580096"/>
            <a:ext cx="1018084" cy="1018080"/>
          </a:xfrm>
          <a:prstGeom prst="rect">
            <a:avLst/>
          </a:prstGeom>
        </p:spPr>
      </p:pic>
      <p:sp>
        <p:nvSpPr>
          <p:cNvPr id="25" name="TextBox 24">
            <a:extLst>
              <a:ext uri="{FF2B5EF4-FFF2-40B4-BE49-F238E27FC236}">
                <a16:creationId xmlns:a16="http://schemas.microsoft.com/office/drawing/2014/main" id="{A5FD845B-0316-456C-9186-67025BBFEE21}"/>
              </a:ext>
            </a:extLst>
          </p:cNvPr>
          <p:cNvSpPr txBox="1"/>
          <p:nvPr/>
        </p:nvSpPr>
        <p:spPr>
          <a:xfrm>
            <a:off x="8514798" y="2588067"/>
            <a:ext cx="389850" cy="584775"/>
          </a:xfrm>
          <a:prstGeom prst="rect">
            <a:avLst/>
          </a:prstGeom>
          <a:noFill/>
        </p:spPr>
        <p:txBody>
          <a:bodyPr wrap="none" rtlCol="0">
            <a:spAutoFit/>
          </a:bodyPr>
          <a:lstStyle/>
          <a:p>
            <a:r>
              <a:rPr lang="en-US" sz="3200" b="1" dirty="0"/>
              <a:t>=</a:t>
            </a:r>
            <a:endParaRPr lang="en-US" b="1" dirty="0"/>
          </a:p>
        </p:txBody>
      </p:sp>
      <p:pic>
        <p:nvPicPr>
          <p:cNvPr id="27" name="Graphic 26" descr="Bus">
            <a:extLst>
              <a:ext uri="{FF2B5EF4-FFF2-40B4-BE49-F238E27FC236}">
                <a16:creationId xmlns:a16="http://schemas.microsoft.com/office/drawing/2014/main" id="{C9BA273F-7D00-46E4-A164-B728175385B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6169" y="2174954"/>
            <a:ext cx="1018084" cy="1018080"/>
          </a:xfrm>
          <a:prstGeom prst="rect">
            <a:avLst/>
          </a:prstGeom>
        </p:spPr>
      </p:pic>
      <p:pic>
        <p:nvPicPr>
          <p:cNvPr id="28" name="Graphic 27" descr="Bus">
            <a:extLst>
              <a:ext uri="{FF2B5EF4-FFF2-40B4-BE49-F238E27FC236}">
                <a16:creationId xmlns:a16="http://schemas.microsoft.com/office/drawing/2014/main" id="{8B933E09-62D4-4989-A9C9-CE2572F2FFB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36777" y="2826710"/>
            <a:ext cx="1018084" cy="1018080"/>
          </a:xfrm>
          <a:prstGeom prst="rect">
            <a:avLst/>
          </a:prstGeom>
        </p:spPr>
      </p:pic>
      <p:pic>
        <p:nvPicPr>
          <p:cNvPr id="29" name="Graphic 28" descr="Bus">
            <a:extLst>
              <a:ext uri="{FF2B5EF4-FFF2-40B4-BE49-F238E27FC236}">
                <a16:creationId xmlns:a16="http://schemas.microsoft.com/office/drawing/2014/main" id="{928E2AA3-D650-47E7-9931-A480B138A5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07386" y="2174954"/>
            <a:ext cx="1018084" cy="1018080"/>
          </a:xfrm>
          <a:prstGeom prst="rect">
            <a:avLst/>
          </a:prstGeom>
        </p:spPr>
      </p:pic>
      <p:sp>
        <p:nvSpPr>
          <p:cNvPr id="64" name="Rectangle 63">
            <a:extLst>
              <a:ext uri="{FF2B5EF4-FFF2-40B4-BE49-F238E27FC236}">
                <a16:creationId xmlns:a16="http://schemas.microsoft.com/office/drawing/2014/main" id="{EE442A86-FAA0-4907-8C82-82D1BFB6119F}"/>
              </a:ext>
            </a:extLst>
          </p:cNvPr>
          <p:cNvSpPr/>
          <p:nvPr/>
        </p:nvSpPr>
        <p:spPr>
          <a:xfrm>
            <a:off x="3720662" y="1420852"/>
            <a:ext cx="2655569" cy="1013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CF4A68D1-F241-4D3D-AB13-9DE08D93D226}"/>
              </a:ext>
            </a:extLst>
          </p:cNvPr>
          <p:cNvCxnSpPr>
            <a:cxnSpLocks/>
          </p:cNvCxnSpPr>
          <p:nvPr/>
        </p:nvCxnSpPr>
        <p:spPr>
          <a:xfrm>
            <a:off x="2979650" y="3221921"/>
            <a:ext cx="642231"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530E5FB0-CA6F-4F0C-888F-CF483F308442}"/>
              </a:ext>
            </a:extLst>
          </p:cNvPr>
          <p:cNvCxnSpPr>
            <a:cxnSpLocks/>
          </p:cNvCxnSpPr>
          <p:nvPr/>
        </p:nvCxnSpPr>
        <p:spPr>
          <a:xfrm>
            <a:off x="2979650" y="2807494"/>
            <a:ext cx="0" cy="414427"/>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3" name="TextBox 2">
            <a:extLst>
              <a:ext uri="{FF2B5EF4-FFF2-40B4-BE49-F238E27FC236}">
                <a16:creationId xmlns:a16="http://schemas.microsoft.com/office/drawing/2014/main" id="{FF534731-3B01-4801-85BF-56D702BD5A30}"/>
              </a:ext>
            </a:extLst>
          </p:cNvPr>
          <p:cNvSpPr txBox="1"/>
          <p:nvPr/>
        </p:nvSpPr>
        <p:spPr>
          <a:xfrm>
            <a:off x="3405258" y="2017095"/>
            <a:ext cx="2181222" cy="954107"/>
          </a:xfrm>
          <a:prstGeom prst="rect">
            <a:avLst/>
          </a:prstGeom>
          <a:noFill/>
          <a:ln>
            <a:solidFill>
              <a:srgbClr val="FF0000"/>
            </a:solidFill>
          </a:ln>
        </p:spPr>
        <p:txBody>
          <a:bodyPr wrap="square" rtlCol="0">
            <a:spAutoFit/>
          </a:bodyPr>
          <a:lstStyle/>
          <a:p>
            <a:r>
              <a:rPr lang="en-US" sz="1400" dirty="0">
                <a:solidFill>
                  <a:srgbClr val="FF0000"/>
                </a:solidFill>
              </a:rPr>
              <a:t>In order to purchase 1 additional burger, 4 bus tickets must be given up, and vice versa</a:t>
            </a:r>
          </a:p>
        </p:txBody>
      </p:sp>
      <p:cxnSp>
        <p:nvCxnSpPr>
          <p:cNvPr id="7" name="Straight Arrow Connector 6">
            <a:extLst>
              <a:ext uri="{FF2B5EF4-FFF2-40B4-BE49-F238E27FC236}">
                <a16:creationId xmlns:a16="http://schemas.microsoft.com/office/drawing/2014/main" id="{D891EA85-AB50-46A1-A5CE-3ACA513ACFC5}"/>
              </a:ext>
            </a:extLst>
          </p:cNvPr>
          <p:cNvCxnSpPr>
            <a:cxnSpLocks/>
          </p:cNvCxnSpPr>
          <p:nvPr/>
        </p:nvCxnSpPr>
        <p:spPr>
          <a:xfrm flipH="1">
            <a:off x="3139083" y="2683994"/>
            <a:ext cx="223823" cy="406923"/>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715000" y="2356800"/>
          <a:ext cx="762000" cy="646112"/>
        </p:xfrm>
        <a:graphic>
          <a:graphicData uri="http://schemas.openxmlformats.org/presentationml/2006/ole">
            <mc:AlternateContent xmlns:mc="http://schemas.openxmlformats.org/markup-compatibility/2006">
              <mc:Choice xmlns:v="urn:schemas-microsoft-com:vml" Requires="v">
                <p:oleObj name="Equation" r:id="rId3" imgW="419040" imgH="355320" progId="Equation.DSMT4">
                  <p:embed/>
                </p:oleObj>
              </mc:Choice>
              <mc:Fallback>
                <p:oleObj name="Equation" r:id="rId3" imgW="419040" imgH="35532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5715000" y="2356800"/>
                        <a:ext cx="762000" cy="64611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F4143BC-4436-4144-8D6D-E343C336E94D}"/>
              </a:ext>
            </a:extLst>
          </p:cNvPr>
          <p:cNvGraphicFramePr>
            <a:graphicFrameLocks noChangeAspect="1"/>
          </p:cNvGraphicFramePr>
          <p:nvPr/>
        </p:nvGraphicFramePr>
        <p:xfrm>
          <a:off x="6453188" y="2529837"/>
          <a:ext cx="601663" cy="300038"/>
        </p:xfrm>
        <a:graphic>
          <a:graphicData uri="http://schemas.openxmlformats.org/presentationml/2006/ole">
            <mc:AlternateContent xmlns:mc="http://schemas.openxmlformats.org/markup-compatibility/2006">
              <mc:Choice xmlns:v="urn:schemas-microsoft-com:vml" Requires="v">
                <p:oleObj name="Equation" r:id="rId5" imgW="330120" imgH="164880" progId="Equation.DSMT4">
                  <p:embed/>
                </p:oleObj>
              </mc:Choice>
              <mc:Fallback>
                <p:oleObj name="Equation" r:id="rId5" imgW="330120" imgH="164880" progId="Equation.DSMT4">
                  <p:embed/>
                  <p:pic>
                    <p:nvPicPr>
                      <p:cNvPr id="10" name="Object 9">
                        <a:extLst>
                          <a:ext uri="{FF2B5EF4-FFF2-40B4-BE49-F238E27FC236}">
                            <a16:creationId xmlns:a16="http://schemas.microsoft.com/office/drawing/2014/main" id="{FF4143BC-4436-4144-8D6D-E343C336E94D}"/>
                          </a:ext>
                        </a:extLst>
                      </p:cNvPr>
                      <p:cNvPicPr/>
                      <p:nvPr/>
                    </p:nvPicPr>
                    <p:blipFill>
                      <a:blip r:embed="rId6"/>
                      <a:stretch>
                        <a:fillRect/>
                      </a:stretch>
                    </p:blipFill>
                    <p:spPr>
                      <a:xfrm>
                        <a:off x="6453188" y="2529837"/>
                        <a:ext cx="601663" cy="30003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graphicFrame>
        <p:nvGraphicFramePr>
          <p:cNvPr id="12" name="Object 11">
            <a:extLst>
              <a:ext uri="{FF2B5EF4-FFF2-40B4-BE49-F238E27FC236}">
                <a16:creationId xmlns:a16="http://schemas.microsoft.com/office/drawing/2014/main" id="{3D791876-53EB-4556-BC92-70B3B69291E9}"/>
              </a:ext>
            </a:extLst>
          </p:cNvPr>
          <p:cNvGraphicFramePr>
            <a:graphicFrameLocks noChangeAspect="1"/>
          </p:cNvGraphicFramePr>
          <p:nvPr/>
        </p:nvGraphicFramePr>
        <p:xfrm>
          <a:off x="5761037" y="3806902"/>
          <a:ext cx="715963" cy="646113"/>
        </p:xfrm>
        <a:graphic>
          <a:graphicData uri="http://schemas.openxmlformats.org/presentationml/2006/ole">
            <mc:AlternateContent xmlns:mc="http://schemas.openxmlformats.org/markup-compatibility/2006">
              <mc:Choice xmlns:v="urn:schemas-microsoft-com:vml" Requires="v">
                <p:oleObj name="Equation" r:id="rId7" imgW="393480" imgH="355320" progId="Equation.DSMT4">
                  <p:embed/>
                </p:oleObj>
              </mc:Choice>
              <mc:Fallback>
                <p:oleObj name="Equation" r:id="rId7" imgW="393480" imgH="355320" progId="Equation.DSMT4">
                  <p:embed/>
                  <p:pic>
                    <p:nvPicPr>
                      <p:cNvPr id="12" name="Object 11">
                        <a:extLst>
                          <a:ext uri="{FF2B5EF4-FFF2-40B4-BE49-F238E27FC236}">
                            <a16:creationId xmlns:a16="http://schemas.microsoft.com/office/drawing/2014/main" id="{3D791876-53EB-4556-BC92-70B3B69291E9}"/>
                          </a:ext>
                        </a:extLst>
                      </p:cNvPr>
                      <p:cNvPicPr/>
                      <p:nvPr/>
                    </p:nvPicPr>
                    <p:blipFill>
                      <a:blip r:embed="rId8"/>
                      <a:stretch>
                        <a:fillRect/>
                      </a:stretch>
                    </p:blipFill>
                    <p:spPr>
                      <a:xfrm>
                        <a:off x="5761037" y="3806902"/>
                        <a:ext cx="715963" cy="64611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EA0043E-F32B-46AA-A336-D6D8272B279C}"/>
              </a:ext>
            </a:extLst>
          </p:cNvPr>
          <p:cNvGraphicFramePr>
            <a:graphicFrameLocks noChangeAspect="1"/>
          </p:cNvGraphicFramePr>
          <p:nvPr/>
        </p:nvGraphicFramePr>
        <p:xfrm>
          <a:off x="6420316" y="3969038"/>
          <a:ext cx="601663" cy="300038"/>
        </p:xfrm>
        <a:graphic>
          <a:graphicData uri="http://schemas.openxmlformats.org/presentationml/2006/ole">
            <mc:AlternateContent xmlns:mc="http://schemas.openxmlformats.org/markup-compatibility/2006">
              <mc:Choice xmlns:v="urn:schemas-microsoft-com:vml" Requires="v">
                <p:oleObj name="Equation" r:id="rId9" imgW="330120" imgH="164880" progId="Equation.DSMT4">
                  <p:embed/>
                </p:oleObj>
              </mc:Choice>
              <mc:Fallback>
                <p:oleObj name="Equation" r:id="rId9" imgW="330120" imgH="164880" progId="Equation.DSMT4">
                  <p:embed/>
                  <p:pic>
                    <p:nvPicPr>
                      <p:cNvPr id="13" name="Object 12">
                        <a:extLst>
                          <a:ext uri="{FF2B5EF4-FFF2-40B4-BE49-F238E27FC236}">
                            <a16:creationId xmlns:a16="http://schemas.microsoft.com/office/drawing/2014/main" id="{3EA0043E-F32B-46AA-A336-D6D8272B279C}"/>
                          </a:ext>
                        </a:extLst>
                      </p:cNvPr>
                      <p:cNvPicPr/>
                      <p:nvPr/>
                    </p:nvPicPr>
                    <p:blipFill>
                      <a:blip r:embed="rId10"/>
                      <a:stretch>
                        <a:fillRect/>
                      </a:stretch>
                    </p:blipFill>
                    <p:spPr>
                      <a:xfrm>
                        <a:off x="6420316" y="3969038"/>
                        <a:ext cx="601663" cy="3000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graphicFrame>
        <p:nvGraphicFramePr>
          <p:cNvPr id="15" name="Object 14">
            <a:extLst>
              <a:ext uri="{FF2B5EF4-FFF2-40B4-BE49-F238E27FC236}">
                <a16:creationId xmlns:a16="http://schemas.microsoft.com/office/drawing/2014/main" id="{90B1B6C5-8B11-4BE9-B159-229CB2C16ADA}"/>
              </a:ext>
            </a:extLst>
          </p:cNvPr>
          <p:cNvGraphicFramePr>
            <a:graphicFrameLocks noChangeAspect="1"/>
          </p:cNvGraphicFramePr>
          <p:nvPr/>
        </p:nvGraphicFramePr>
        <p:xfrm>
          <a:off x="4795044" y="5262505"/>
          <a:ext cx="830263" cy="646112"/>
        </p:xfrm>
        <a:graphic>
          <a:graphicData uri="http://schemas.openxmlformats.org/presentationml/2006/ole">
            <mc:AlternateContent xmlns:mc="http://schemas.openxmlformats.org/markup-compatibility/2006">
              <mc:Choice xmlns:v="urn:schemas-microsoft-com:vml" Requires="v">
                <p:oleObj name="Equation" r:id="rId11" imgW="457200" imgH="355320" progId="Equation.DSMT4">
                  <p:embed/>
                </p:oleObj>
              </mc:Choice>
              <mc:Fallback>
                <p:oleObj name="Equation" r:id="rId11" imgW="457200" imgH="355320" progId="Equation.DSMT4">
                  <p:embed/>
                  <p:pic>
                    <p:nvPicPr>
                      <p:cNvPr id="15" name="Object 14">
                        <a:extLst>
                          <a:ext uri="{FF2B5EF4-FFF2-40B4-BE49-F238E27FC236}">
                            <a16:creationId xmlns:a16="http://schemas.microsoft.com/office/drawing/2014/main" id="{90B1B6C5-8B11-4BE9-B159-229CB2C16ADA}"/>
                          </a:ext>
                        </a:extLst>
                      </p:cNvPr>
                      <p:cNvPicPr/>
                      <p:nvPr/>
                    </p:nvPicPr>
                    <p:blipFill>
                      <a:blip r:embed="rId12"/>
                      <a:stretch>
                        <a:fillRect/>
                      </a:stretch>
                    </p:blipFill>
                    <p:spPr>
                      <a:xfrm>
                        <a:off x="4795044" y="5262505"/>
                        <a:ext cx="830263" cy="64611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1B3CBCF-3A52-489A-A9C9-357B94E68A3B}"/>
              </a:ext>
            </a:extLst>
          </p:cNvPr>
          <p:cNvGraphicFramePr>
            <a:graphicFrameLocks noChangeAspect="1"/>
          </p:cNvGraphicFramePr>
          <p:nvPr/>
        </p:nvGraphicFramePr>
        <p:xfrm>
          <a:off x="5585619" y="5431865"/>
          <a:ext cx="2336800" cy="346075"/>
        </p:xfrm>
        <a:graphic>
          <a:graphicData uri="http://schemas.openxmlformats.org/presentationml/2006/ole">
            <mc:AlternateContent xmlns:mc="http://schemas.openxmlformats.org/markup-compatibility/2006">
              <mc:Choice xmlns:v="urn:schemas-microsoft-com:vml" Requires="v">
                <p:oleObj name="Equation" r:id="rId13" imgW="1282680" imgH="190440" progId="Equation.DSMT4">
                  <p:embed/>
                </p:oleObj>
              </mc:Choice>
              <mc:Fallback>
                <p:oleObj name="Equation" r:id="rId13" imgW="1282680" imgH="190440" progId="Equation.DSMT4">
                  <p:embed/>
                  <p:pic>
                    <p:nvPicPr>
                      <p:cNvPr id="16" name="Object 15">
                        <a:extLst>
                          <a:ext uri="{FF2B5EF4-FFF2-40B4-BE49-F238E27FC236}">
                            <a16:creationId xmlns:a16="http://schemas.microsoft.com/office/drawing/2014/main" id="{61B3CBCF-3A52-489A-A9C9-357B94E68A3B}"/>
                          </a:ext>
                        </a:extLst>
                      </p:cNvPr>
                      <p:cNvPicPr/>
                      <p:nvPr/>
                    </p:nvPicPr>
                    <p:blipFill>
                      <a:blip r:embed="rId14"/>
                      <a:stretch>
                        <a:fillRect/>
                      </a:stretch>
                    </p:blipFill>
                    <p:spPr>
                      <a:xfrm>
                        <a:off x="5585619" y="5431865"/>
                        <a:ext cx="2336800" cy="346075"/>
                      </a:xfrm>
                      <a:prstGeom prst="rect">
                        <a:avLst/>
                      </a:prstGeom>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TotalTime>
  <Words>5501</Words>
  <Application>Microsoft Office PowerPoint</Application>
  <PresentationFormat>Widescreen</PresentationFormat>
  <Paragraphs>355</Paragraphs>
  <Slides>46</Slides>
  <Notes>42</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7"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90</cp:revision>
  <dcterms:created xsi:type="dcterms:W3CDTF">2017-06-16T13:06:21Z</dcterms:created>
  <dcterms:modified xsi:type="dcterms:W3CDTF">2023-08-02T20:41:54Z</dcterms:modified>
</cp:coreProperties>
</file>