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57" r:id="rId5"/>
    <p:sldId id="289" r:id="rId6"/>
    <p:sldId id="290" r:id="rId7"/>
    <p:sldId id="302" r:id="rId8"/>
    <p:sldId id="296" r:id="rId9"/>
    <p:sldId id="368" r:id="rId10"/>
    <p:sldId id="369" r:id="rId11"/>
    <p:sldId id="298" r:id="rId12"/>
    <p:sldId id="291" r:id="rId13"/>
    <p:sldId id="300" r:id="rId14"/>
    <p:sldId id="370" r:id="rId15"/>
    <p:sldId id="28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2.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11.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7.png"/><Relationship Id="rId7" Type="http://schemas.openxmlformats.org/officeDocument/2006/relationships/image" Target="../media/image13.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88828" y="2214037"/>
            <a:ext cx="921434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Confronting Objections to the Economic Approach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algn="ctr"/>
            <a:r>
              <a:rPr lang="en-US" sz="4000" b="1" dirty="0"/>
              <a:t>self-interested</a:t>
            </a:r>
          </a:p>
        </p:txBody>
      </p: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algn="ctr"/>
            <a:r>
              <a:rPr lang="en-US" sz="4000" dirty="0"/>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algn="ctr"/>
            <a:r>
              <a:rPr lang="en-US" sz="4000" b="1" dirty="0"/>
              <a:t>profit-seeking</a:t>
            </a:r>
          </a:p>
        </p:txBody>
      </p: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algn="ctr"/>
            <a:r>
              <a:rPr lang="en-US" sz="4000" dirty="0"/>
              <a:t>freedom</a:t>
            </a:r>
          </a:p>
        </p:txBody>
      </p:sp>
      <p:cxnSp>
        <p:nvCxnSpPr>
          <p:cNvPr id="4" name="Straight Arrow Connector 3">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357431-C3FE-4F4A-B52C-935A9FC1D3EB}"/>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Choice and 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algn="ctr"/>
            <a:r>
              <a:rPr lang="en-US" sz="3200" b="1" dirty="0"/>
              <a:t>self-interested behavior</a:t>
            </a:r>
          </a:p>
        </p:txBody>
      </p: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algn="ctr"/>
            <a:r>
              <a:rPr lang="en-US" sz="3200" dirty="0"/>
              <a:t>positive social results</a:t>
            </a:r>
          </a:p>
        </p:txBody>
      </p:sp>
      <p:cxnSp>
        <p:nvCxnSpPr>
          <p:cNvPr id="6" name="Straight Arrow Connector 5" descr="Arrow pointing from self-interested behavior to positive social results">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City">
            <a:extLst>
              <a:ext uri="{FF2B5EF4-FFF2-40B4-BE49-F238E27FC236}">
                <a16:creationId xmlns:a16="http://schemas.microsoft.com/office/drawing/2014/main" id="{351BB09F-4D98-4E70-B4E5-7BB1BFC3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894" y="4006700"/>
            <a:ext cx="1397966" cy="1397966"/>
          </a:xfrm>
          <a:prstGeom prst="rect">
            <a:avLst/>
          </a:prstGeom>
        </p:spPr>
      </p:pic>
      <p:pic>
        <p:nvPicPr>
          <p:cNvPr id="16" name="Graphic 15" descr="Building">
            <a:extLst>
              <a:ext uri="{FF2B5EF4-FFF2-40B4-BE49-F238E27FC236}">
                <a16:creationId xmlns:a16="http://schemas.microsoft.com/office/drawing/2014/main" id="{7CB83097-55CF-4A83-9DA2-83E9AD1DE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407" y="3616367"/>
            <a:ext cx="1200626" cy="1200626"/>
          </a:xfrm>
          <a:prstGeom prst="rect">
            <a:avLst/>
          </a:prstGeom>
        </p:spPr>
      </p:pic>
      <p:pic>
        <p:nvPicPr>
          <p:cNvPr id="18" name="Graphic 17" descr="Laptop">
            <a:extLst>
              <a:ext uri="{FF2B5EF4-FFF2-40B4-BE49-F238E27FC236}">
                <a16:creationId xmlns:a16="http://schemas.microsoft.com/office/drawing/2014/main" id="{3247B94F-AECB-4B02-BF90-241A0F3A0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3516" y="4663954"/>
            <a:ext cx="1297857" cy="1297857"/>
          </a:xfrm>
          <a:prstGeom prst="rect">
            <a:avLst/>
          </a:prstGeom>
        </p:spPr>
      </p:pic>
      <p:pic>
        <p:nvPicPr>
          <p:cNvPr id="20" name="Graphic 19" descr="Users">
            <a:extLst>
              <a:ext uri="{FF2B5EF4-FFF2-40B4-BE49-F238E27FC236}">
                <a16:creationId xmlns:a16="http://schemas.microsoft.com/office/drawing/2014/main" id="{8FBA3ACB-8AC9-4398-BF83-B80B1AE751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0627" y="3441553"/>
            <a:ext cx="2520258" cy="2520258"/>
          </a:xfrm>
          <a:prstGeom prst="rect">
            <a:avLst/>
          </a:prstGeom>
        </p:spPr>
      </p:pic>
      <p:pic>
        <p:nvPicPr>
          <p:cNvPr id="27" name="Graphic 26" descr="Credit card">
            <a:extLst>
              <a:ext uri="{FF2B5EF4-FFF2-40B4-BE49-F238E27FC236}">
                <a16:creationId xmlns:a16="http://schemas.microsoft.com/office/drawing/2014/main" id="{1BF9E6CC-7FAA-43BB-A76C-F576E5B8C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2299" y="4308051"/>
            <a:ext cx="331382" cy="331382"/>
          </a:xfrm>
          <a:prstGeom prst="rect">
            <a:avLst/>
          </a:prstGeom>
        </p:spPr>
      </p:pic>
      <p:pic>
        <p:nvPicPr>
          <p:cNvPr id="29" name="Graphic 28" descr="Present">
            <a:extLst>
              <a:ext uri="{FF2B5EF4-FFF2-40B4-BE49-F238E27FC236}">
                <a16:creationId xmlns:a16="http://schemas.microsoft.com/office/drawing/2014/main" id="{4784F2D5-2C3D-4EC3-A9FE-73EDFF51C2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2298" y="5656607"/>
            <a:ext cx="799657" cy="799657"/>
          </a:xfrm>
          <a:prstGeom prst="rect">
            <a:avLst/>
          </a:prstGeom>
        </p:spPr>
      </p:pic>
      <p:pic>
        <p:nvPicPr>
          <p:cNvPr id="31" name="Graphic 30" descr="Thumbs up sign">
            <a:extLst>
              <a:ext uri="{FF2B5EF4-FFF2-40B4-BE49-F238E27FC236}">
                <a16:creationId xmlns:a16="http://schemas.microsoft.com/office/drawing/2014/main" id="{A32D0716-EC04-43FC-970D-A23F3D7B3C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0262" y="2510344"/>
            <a:ext cx="799657" cy="799657"/>
          </a:xfrm>
          <a:prstGeom prst="rect">
            <a:avLst/>
          </a:prstGeom>
        </p:spPr>
      </p:pic>
      <p:pic>
        <p:nvPicPr>
          <p:cNvPr id="33" name="Graphic 32" descr="Magnifying glass">
            <a:extLst>
              <a:ext uri="{FF2B5EF4-FFF2-40B4-BE49-F238E27FC236}">
                <a16:creationId xmlns:a16="http://schemas.microsoft.com/office/drawing/2014/main" id="{CCBA873E-5A10-4B5B-97A3-03925AA552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400000">
            <a:off x="3862867" y="4100824"/>
            <a:ext cx="1397966" cy="1397966"/>
          </a:xfrm>
          <a:prstGeom prst="rect">
            <a:avLst/>
          </a:prstGeom>
        </p:spPr>
      </p:pic>
      <p:pic>
        <p:nvPicPr>
          <p:cNvPr id="38" name="Graphic 37" descr="Heart">
            <a:extLst>
              <a:ext uri="{FF2B5EF4-FFF2-40B4-BE49-F238E27FC236}">
                <a16:creationId xmlns:a16="http://schemas.microsoft.com/office/drawing/2014/main" id="{FDE4E146-4215-4618-8D88-C6E0E34A132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21843" y="3599499"/>
            <a:ext cx="407201" cy="407201"/>
          </a:xfrm>
          <a:prstGeom prst="rect">
            <a:avLst/>
          </a:prstGeom>
        </p:spPr>
      </p:pic>
      <p:pic>
        <p:nvPicPr>
          <p:cNvPr id="40" name="Graphic 39" descr="Heart">
            <a:extLst>
              <a:ext uri="{FF2B5EF4-FFF2-40B4-BE49-F238E27FC236}">
                <a16:creationId xmlns:a16="http://schemas.microsoft.com/office/drawing/2014/main" id="{2D853E78-9707-4B34-A03E-B0865F0692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6040" y="3900850"/>
            <a:ext cx="407201" cy="407201"/>
          </a:xfrm>
          <a:prstGeom prst="rect">
            <a:avLst/>
          </a:prstGeom>
        </p:spPr>
      </p:pic>
      <p:pic>
        <p:nvPicPr>
          <p:cNvPr id="41" name="Graphic 40" descr="Heart">
            <a:extLst>
              <a:ext uri="{FF2B5EF4-FFF2-40B4-BE49-F238E27FC236}">
                <a16:creationId xmlns:a16="http://schemas.microsoft.com/office/drawing/2014/main" id="{FB06BFDD-52DF-42EE-8A87-375C7DA328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4411" y="3599499"/>
            <a:ext cx="407201" cy="407201"/>
          </a:xfrm>
          <a:prstGeom prst="rect">
            <a:avLst/>
          </a:prstGeom>
        </p:spPr>
      </p:pic>
      <p:pic>
        <p:nvPicPr>
          <p:cNvPr id="42" name="Graphic 41" descr="Credit card">
            <a:extLst>
              <a:ext uri="{FF2B5EF4-FFF2-40B4-BE49-F238E27FC236}">
                <a16:creationId xmlns:a16="http://schemas.microsoft.com/office/drawing/2014/main" id="{6A173E17-F411-49AA-8B86-5F3C75C41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7990" y="4585119"/>
            <a:ext cx="331382" cy="331382"/>
          </a:xfrm>
          <a:prstGeom prst="rect">
            <a:avLst/>
          </a:prstGeom>
        </p:spPr>
      </p:pic>
      <p:sp>
        <p:nvSpPr>
          <p:cNvPr id="43" name="Arrow: Curved Down 42" descr="Arrow pointing from users to goods and services">
            <a:extLst>
              <a:ext uri="{FF2B5EF4-FFF2-40B4-BE49-F238E27FC236}">
                <a16:creationId xmlns:a16="http://schemas.microsoft.com/office/drawing/2014/main" id="{B512DD8E-192E-4281-8F06-96D875B80C08}"/>
              </a:ext>
            </a:extLst>
          </p:cNvPr>
          <p:cNvSpPr/>
          <p:nvPr/>
        </p:nvSpPr>
        <p:spPr>
          <a:xfrm>
            <a:off x="3293806" y="2572488"/>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Down 45" descr="Arrow pointing from goods and services to users">
            <a:extLst>
              <a:ext uri="{FF2B5EF4-FFF2-40B4-BE49-F238E27FC236}">
                <a16:creationId xmlns:a16="http://schemas.microsoft.com/office/drawing/2014/main" id="{5B4961F1-5E89-4D95-B073-8B41AF8B929E}"/>
              </a:ext>
            </a:extLst>
          </p:cNvPr>
          <p:cNvSpPr/>
          <p:nvPr/>
        </p:nvSpPr>
        <p:spPr>
          <a:xfrm flipH="1" flipV="1">
            <a:off x="3098973" y="5656607"/>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A4A492D-DCFD-4874-8456-01A51BBE8D68}"/>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Social Results</a:t>
            </a:r>
          </a:p>
        </p:txBody>
      </p:sp>
    </p:spTree>
    <p:extLst>
      <p:ext uri="{BB962C8B-B14F-4D97-AF65-F5344CB8AC3E}">
        <p14:creationId xmlns:p14="http://schemas.microsoft.com/office/powerpoint/2010/main" val="133699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Smiling face with no fill">
            <a:extLst>
              <a:ext uri="{FF2B5EF4-FFF2-40B4-BE49-F238E27FC236}">
                <a16:creationId xmlns:a16="http://schemas.microsoft.com/office/drawing/2014/main" id="{41468714-8DB3-496E-80E0-4BC151D4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8383" y="3924118"/>
            <a:ext cx="2695235" cy="2695235"/>
          </a:xfrm>
          <a:prstGeom prst="rect">
            <a:avLst/>
          </a:prstGeom>
        </p:spPr>
      </p:pic>
      <p:pic>
        <p:nvPicPr>
          <p:cNvPr id="6" name="Graphic 5" descr="Handshake">
            <a:extLst>
              <a:ext uri="{FF2B5EF4-FFF2-40B4-BE49-F238E27FC236}">
                <a16:creationId xmlns:a16="http://schemas.microsoft.com/office/drawing/2014/main" id="{0A9B3E26-1025-468B-BB0C-0B29742E0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152" y="2690583"/>
            <a:ext cx="1239354" cy="1239354"/>
          </a:xfrm>
          <a:prstGeom prst="rect">
            <a:avLst/>
          </a:prstGeom>
        </p:spPr>
      </p:pic>
      <p:pic>
        <p:nvPicPr>
          <p:cNvPr id="9" name="Graphic 8" descr="Money">
            <a:extLst>
              <a:ext uri="{FF2B5EF4-FFF2-40B4-BE49-F238E27FC236}">
                <a16:creationId xmlns:a16="http://schemas.microsoft.com/office/drawing/2014/main" id="{1BC065A9-815B-4C3A-91D6-99C2BC540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406" y="2267995"/>
            <a:ext cx="672846" cy="672846"/>
          </a:xfrm>
          <a:prstGeom prst="rect">
            <a:avLst/>
          </a:prstGeom>
        </p:spPr>
      </p:pic>
      <p:pic>
        <p:nvPicPr>
          <p:cNvPr id="11" name="Graphic 10" descr="Car">
            <a:extLst>
              <a:ext uri="{FF2B5EF4-FFF2-40B4-BE49-F238E27FC236}">
                <a16:creationId xmlns:a16="http://schemas.microsoft.com/office/drawing/2014/main" id="{A040B7A8-1886-44F6-841B-7A8554A4D4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6178" y="2425645"/>
            <a:ext cx="1052345" cy="1052345"/>
          </a:xfrm>
          <a:prstGeom prst="rect">
            <a:avLst/>
          </a:prstGeom>
        </p:spPr>
      </p:pic>
      <p:pic>
        <p:nvPicPr>
          <p:cNvPr id="13" name="Graphic 12" descr="Couch">
            <a:extLst>
              <a:ext uri="{FF2B5EF4-FFF2-40B4-BE49-F238E27FC236}">
                <a16:creationId xmlns:a16="http://schemas.microsoft.com/office/drawing/2014/main" id="{8EF29E1E-EF55-43BC-9090-0583A6837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0695" y="2951818"/>
            <a:ext cx="1130827" cy="1130827"/>
          </a:xfrm>
          <a:prstGeom prst="rect">
            <a:avLst/>
          </a:prstGeom>
        </p:spPr>
      </p:pic>
      <p:pic>
        <p:nvPicPr>
          <p:cNvPr id="15" name="Graphic 14" descr="Lamp">
            <a:extLst>
              <a:ext uri="{FF2B5EF4-FFF2-40B4-BE49-F238E27FC236}">
                <a16:creationId xmlns:a16="http://schemas.microsoft.com/office/drawing/2014/main" id="{B1044EC4-B0AA-4060-B1B1-9D27C2A09B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92060" y="2878480"/>
            <a:ext cx="914400" cy="914400"/>
          </a:xfrm>
          <a:prstGeom prst="rect">
            <a:avLst/>
          </a:prstGeom>
        </p:spPr>
      </p:pic>
      <p:pic>
        <p:nvPicPr>
          <p:cNvPr id="17" name="Graphic 16" descr="Envelope">
            <a:extLst>
              <a:ext uri="{FF2B5EF4-FFF2-40B4-BE49-F238E27FC236}">
                <a16:creationId xmlns:a16="http://schemas.microsoft.com/office/drawing/2014/main" id="{9E32B222-BD6F-4E57-AAE9-5C0D98DFDC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1644" y="2236940"/>
            <a:ext cx="997025" cy="997025"/>
          </a:xfrm>
          <a:prstGeom prst="rect">
            <a:avLst/>
          </a:prstGeom>
        </p:spPr>
      </p:pic>
      <p:pic>
        <p:nvPicPr>
          <p:cNvPr id="19" name="Graphic 18" descr="Dollar">
            <a:extLst>
              <a:ext uri="{FF2B5EF4-FFF2-40B4-BE49-F238E27FC236}">
                <a16:creationId xmlns:a16="http://schemas.microsoft.com/office/drawing/2014/main" id="{FBAAF089-4521-407D-BD7D-9ED1DF1303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70223" y="1800305"/>
            <a:ext cx="659865" cy="659865"/>
          </a:xfrm>
          <a:prstGeom prst="rect">
            <a:avLst/>
          </a:prstGeom>
        </p:spPr>
      </p:pic>
      <p:pic>
        <p:nvPicPr>
          <p:cNvPr id="21" name="Graphic 20" descr="Box">
            <a:extLst>
              <a:ext uri="{FF2B5EF4-FFF2-40B4-BE49-F238E27FC236}">
                <a16:creationId xmlns:a16="http://schemas.microsoft.com/office/drawing/2014/main" id="{BDDBC62C-788A-46AD-9E33-3072C7AB40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34684" y="2313235"/>
            <a:ext cx="914400" cy="914400"/>
          </a:xfrm>
          <a:prstGeom prst="rect">
            <a:avLst/>
          </a:prstGeom>
        </p:spPr>
      </p:pic>
      <p:sp>
        <p:nvSpPr>
          <p:cNvPr id="25" name="Thought Bubble: Cloud 24" descr="Thought bubble">
            <a:extLst>
              <a:ext uri="{FF2B5EF4-FFF2-40B4-BE49-F238E27FC236}">
                <a16:creationId xmlns:a16="http://schemas.microsoft.com/office/drawing/2014/main" id="{4F508795-097B-463B-9E26-00CA587ED833}"/>
              </a:ext>
            </a:extLst>
          </p:cNvPr>
          <p:cNvSpPr/>
          <p:nvPr/>
        </p:nvSpPr>
        <p:spPr>
          <a:xfrm flipH="1">
            <a:off x="304799" y="1351315"/>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hought Bubble: Cloud 26" descr="Thought bubble">
            <a:extLst>
              <a:ext uri="{FF2B5EF4-FFF2-40B4-BE49-F238E27FC236}">
                <a16:creationId xmlns:a16="http://schemas.microsoft.com/office/drawing/2014/main" id="{CDC12ADF-6287-4AB5-9D84-E74E6B52795F}"/>
              </a:ext>
            </a:extLst>
          </p:cNvPr>
          <p:cNvSpPr/>
          <p:nvPr/>
        </p:nvSpPr>
        <p:spPr>
          <a:xfrm>
            <a:off x="7842200" y="1351314"/>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869AF97-48F7-4112-8A76-AD300F80BE82}"/>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Self-Interest vs Selfishness</a:t>
            </a:r>
          </a:p>
        </p:txBody>
      </p:sp>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algn="ctr"/>
            <a:r>
              <a:rPr lang="en-US" sz="2000" dirty="0">
                <a:solidFill>
                  <a:schemeClr val="bg1"/>
                </a:solidFill>
              </a:rPr>
              <a:t>There are several ways in which you apply the economic way of thinking without realizing it. For instance, when you go to the store, you try to maximize your utility while being mindful of staying within your budget. </a:t>
            </a:r>
          </a:p>
          <a:p>
            <a:pPr algn="ctr"/>
            <a:endParaRPr lang="en-US" sz="2000" dirty="0">
              <a:solidFill>
                <a:schemeClr val="bg1"/>
              </a:solidFill>
            </a:endParaRPr>
          </a:p>
          <a:p>
            <a:pPr algn="ctr"/>
            <a:r>
              <a:rPr lang="en-US" sz="2000" dirty="0">
                <a:solidFill>
                  <a:schemeClr val="bg1"/>
                </a:solidFill>
              </a:rPr>
              <a:t>What is another way that you apply the economic way of thinking? </a:t>
            </a:r>
          </a:p>
        </p:txBody>
      </p: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economic way of thinking provides a useful approach to understanding human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Positive statements describe the world as it is, and normative statements describe how the world should be.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People often act in their own self-interest, but this is not always an inherently bad thing for society.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analysis of economics is rooted in a positive analysis of how people, firms, and governments actually behave, not how they should behave.</a:t>
            </a:r>
          </a:p>
          <a:p>
            <a:endParaRPr lang="en-US" sz="2000" dirty="0">
              <a:solidFill>
                <a:schemeClr val="bg1"/>
              </a:solidFill>
            </a:endParaRPr>
          </a:p>
        </p:txBody>
      </p:sp>
    </p:spTree>
    <p:extLst>
      <p:ext uri="{BB962C8B-B14F-4D97-AF65-F5344CB8AC3E}">
        <p14:creationId xmlns:p14="http://schemas.microsoft.com/office/powerpoint/2010/main" val="11563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Economic Approach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algn="ctr"/>
              <a:r>
                <a:rPr lang="en-US" sz="2100" dirty="0">
                  <a:solidFill>
                    <a:schemeClr val="bg1"/>
                  </a:solidFill>
                </a:rPr>
                <a:t>Do individuals and societies always make decisions based on the most rational economic choices, or are there other motivating factors to decision making?</a:t>
              </a:r>
            </a:p>
          </p:txBody>
        </p:sp>
      </p:grpSp>
      <p:pic>
        <p:nvPicPr>
          <p:cNvPr id="6" name="Graphic 5" descr="Thought outline">
            <a:extLst>
              <a:ext uri="{FF2B5EF4-FFF2-40B4-BE49-F238E27FC236}">
                <a16:creationId xmlns:a16="http://schemas.microsoft.com/office/drawing/2014/main" id="{DC04D9F5-F9EE-48BF-84BE-836D37BE2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3579" y="1420083"/>
            <a:ext cx="2446283" cy="2446283"/>
          </a:xfrm>
          <a:prstGeom prst="rect">
            <a:avLst/>
          </a:prstGeom>
        </p:spPr>
      </p:pic>
      <p:pic>
        <p:nvPicPr>
          <p:cNvPr id="8" name="Graphic 7" descr="Court with solid fill">
            <a:extLst>
              <a:ext uri="{FF2B5EF4-FFF2-40B4-BE49-F238E27FC236}">
                <a16:creationId xmlns:a16="http://schemas.microsoft.com/office/drawing/2014/main" id="{D88DEB3A-7913-4AB8-A3FB-1FD5A39CD5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6797" y="2951966"/>
            <a:ext cx="914400" cy="914400"/>
          </a:xfrm>
          <a:prstGeom prst="rect">
            <a:avLst/>
          </a:prstGeom>
        </p:spPr>
      </p:pic>
      <p:pic>
        <p:nvPicPr>
          <p:cNvPr id="12" name="Graphic 11" descr="Thought bubble outline">
            <a:extLst>
              <a:ext uri="{FF2B5EF4-FFF2-40B4-BE49-F238E27FC236}">
                <a16:creationId xmlns:a16="http://schemas.microsoft.com/office/drawing/2014/main" id="{47AF5EEE-E9E1-4236-9F4E-067314DAA5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827990" y="1280784"/>
            <a:ext cx="2106007" cy="2106007"/>
          </a:xfrm>
          <a:prstGeom prst="rect">
            <a:avLst/>
          </a:prstGeom>
        </p:spPr>
      </p:pic>
      <p:pic>
        <p:nvPicPr>
          <p:cNvPr id="14" name="Graphic 13" descr="Question mark with solid fill">
            <a:extLst>
              <a:ext uri="{FF2B5EF4-FFF2-40B4-BE49-F238E27FC236}">
                <a16:creationId xmlns:a16="http://schemas.microsoft.com/office/drawing/2014/main" id="{9E28826F-FF5D-4295-ADC9-3AE24E0C99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659" y="1651984"/>
            <a:ext cx="914400" cy="914400"/>
          </a:xfrm>
          <a:prstGeom prst="rect">
            <a:avLst/>
          </a:prstGeom>
        </p:spPr>
      </p:pic>
      <p:pic>
        <p:nvPicPr>
          <p:cNvPr id="20" name="Graphic 19" descr="Question mark with solid fill">
            <a:extLst>
              <a:ext uri="{FF2B5EF4-FFF2-40B4-BE49-F238E27FC236}">
                <a16:creationId xmlns:a16="http://schemas.microsoft.com/office/drawing/2014/main" id="{6A3252DA-3C2D-4366-A4EE-025500C92D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3793" y="1629609"/>
            <a:ext cx="914400" cy="9144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Two Common Objections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0A78ABB-C651-4697-BA66-26DE38A0B028}"/>
              </a:ext>
            </a:extLst>
          </p:cNvPr>
          <p:cNvGrpSpPr/>
          <p:nvPr/>
        </p:nvGrpSpPr>
        <p:grpSpPr>
          <a:xfrm>
            <a:off x="2291769" y="1946487"/>
            <a:ext cx="7608462" cy="3252040"/>
            <a:chOff x="365111" y="1821206"/>
            <a:chExt cx="8443024" cy="3298655"/>
          </a:xfrm>
          <a:solidFill>
            <a:srgbClr val="5A7E83"/>
          </a:solidFill>
        </p:grpSpPr>
        <p:grpSp>
          <p:nvGrpSpPr>
            <p:cNvPr id="5" name="Group 4">
              <a:extLst>
                <a:ext uri="{FF2B5EF4-FFF2-40B4-BE49-F238E27FC236}">
                  <a16:creationId xmlns:a16="http://schemas.microsoft.com/office/drawing/2014/main" id="{5121A45E-5DCE-4683-B535-50A2C82485A0}"/>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EA67AB95-C106-4B06-8462-D9E91B575B40}"/>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4A874A-811E-4983-964A-D317864C2066}"/>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AD81BA-2ADF-4B1B-909F-87DF8DD9D32C}"/>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D08731D9-CCF7-43EF-B784-F9257C40DF7D}"/>
                </a:ext>
              </a:extLst>
            </p:cNvPr>
            <p:cNvSpPr txBox="1"/>
            <p:nvPr/>
          </p:nvSpPr>
          <p:spPr>
            <a:xfrm>
              <a:off x="748359" y="2191938"/>
              <a:ext cx="3325552" cy="2341412"/>
            </a:xfrm>
            <a:prstGeom prst="rect">
              <a:avLst/>
            </a:prstGeom>
            <a:grpFill/>
          </p:spPr>
          <p:txBody>
            <a:bodyPr wrap="square" rtlCol="0" anchor="ctr">
              <a:spAutoFit/>
            </a:bodyPr>
            <a:lstStyle/>
            <a:p>
              <a:pPr algn="ctr"/>
              <a:r>
                <a:rPr lang="en-US" sz="3600" dirty="0">
                  <a:solidFill>
                    <a:schemeClr val="bg1"/>
                  </a:solidFill>
                </a:rPr>
                <a:t>People, firms, and society do not act like this</a:t>
              </a:r>
            </a:p>
          </p:txBody>
        </p:sp>
        <p:sp>
          <p:nvSpPr>
            <p:cNvPr id="7" name="TextBox 6">
              <a:extLst>
                <a:ext uri="{FF2B5EF4-FFF2-40B4-BE49-F238E27FC236}">
                  <a16:creationId xmlns:a16="http://schemas.microsoft.com/office/drawing/2014/main" id="{9B4FD2FF-440D-4481-9AED-ED7F75989F72}"/>
                </a:ext>
              </a:extLst>
            </p:cNvPr>
            <p:cNvSpPr txBox="1"/>
            <p:nvPr/>
          </p:nvSpPr>
          <p:spPr>
            <a:xfrm>
              <a:off x="5049554" y="2191937"/>
              <a:ext cx="3325552" cy="2341412"/>
            </a:xfrm>
            <a:prstGeom prst="rect">
              <a:avLst/>
            </a:prstGeom>
            <a:grpFill/>
          </p:spPr>
          <p:txBody>
            <a:bodyPr wrap="square" rtlCol="0" anchor="ctr">
              <a:spAutoFit/>
            </a:bodyPr>
            <a:lstStyle/>
            <a:p>
              <a:pPr algn="ctr"/>
              <a:r>
                <a:rPr lang="en-US" sz="3600" dirty="0">
                  <a:solidFill>
                    <a:schemeClr val="bg1"/>
                  </a:solidFill>
                </a:rPr>
                <a:t>People, firms, and society should not act this way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tore silhouette">
            <a:extLst>
              <a:ext uri="{FF2B5EF4-FFF2-40B4-BE49-F238E27FC236}">
                <a16:creationId xmlns:a16="http://schemas.microsoft.com/office/drawing/2014/main" id="{41F57470-B7CE-49B0-A85D-A737CB91F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6471" y="4161980"/>
            <a:ext cx="2267966" cy="2267966"/>
          </a:xfrm>
          <a:prstGeom prst="rect">
            <a:avLst/>
          </a:prstGeom>
        </p:spPr>
      </p:pic>
      <p:pic>
        <p:nvPicPr>
          <p:cNvPr id="11" name="Graphic 10" descr="Users">
            <a:extLst>
              <a:ext uri="{FF2B5EF4-FFF2-40B4-BE49-F238E27FC236}">
                <a16:creationId xmlns:a16="http://schemas.microsoft.com/office/drawing/2014/main" id="{EF7DD1BD-B1CD-41B2-9695-01CE3DF1D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8740" y="4972835"/>
            <a:ext cx="1858298" cy="1858298"/>
          </a:xfrm>
          <a:prstGeom prst="rect">
            <a:avLst/>
          </a:prstGeom>
        </p:spPr>
      </p:pic>
      <p:sp>
        <p:nvSpPr>
          <p:cNvPr id="12" name="Speech Bubble: Oval 11" descr="A speech bubble that says, &quot;Let's maximize utility.&quot;">
            <a:extLst>
              <a:ext uri="{FF2B5EF4-FFF2-40B4-BE49-F238E27FC236}">
                <a16:creationId xmlns:a16="http://schemas.microsoft.com/office/drawing/2014/main" id="{E26C249A-8848-4ECB-AA76-B5F9F64AB9C9}"/>
              </a:ext>
            </a:extLst>
          </p:cNvPr>
          <p:cNvSpPr/>
          <p:nvPr/>
        </p:nvSpPr>
        <p:spPr>
          <a:xfrm>
            <a:off x="1496133" y="4582577"/>
            <a:ext cx="1661653" cy="1025596"/>
          </a:xfrm>
          <a:prstGeom prst="wedgeEllipseCallout">
            <a:avLst>
              <a:gd name="adj1" fmla="val 43072"/>
              <a:gd name="adj2" fmla="val 529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maximize utility!</a:t>
            </a:r>
          </a:p>
        </p:txBody>
      </p:sp>
      <p:sp>
        <p:nvSpPr>
          <p:cNvPr id="13" name="Thought Bubble: Cloud 12" descr="Thought bubble">
            <a:extLst>
              <a:ext uri="{FF2B5EF4-FFF2-40B4-BE49-F238E27FC236}">
                <a16:creationId xmlns:a16="http://schemas.microsoft.com/office/drawing/2014/main" id="{DAAF6CAF-E27C-440C-B454-0E38E2628216}"/>
              </a:ext>
            </a:extLst>
          </p:cNvPr>
          <p:cNvSpPr/>
          <p:nvPr/>
        </p:nvSpPr>
        <p:spPr>
          <a:xfrm>
            <a:off x="4281953" y="4023845"/>
            <a:ext cx="1769801" cy="1166185"/>
          </a:xfrm>
          <a:prstGeom prst="cloudCallout">
            <a:avLst>
              <a:gd name="adj1" fmla="val -35833"/>
              <a:gd name="adj2" fmla="val 75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descr="Miniature budget constraint">
            <a:extLst>
              <a:ext uri="{FF2B5EF4-FFF2-40B4-BE49-F238E27FC236}">
                <a16:creationId xmlns:a16="http://schemas.microsoft.com/office/drawing/2014/main" id="{138743FF-7DA8-4AD3-8327-371DBF1A3FFE}"/>
              </a:ext>
            </a:extLst>
          </p:cNvPr>
          <p:cNvGrpSpPr>
            <a:grpSpLocks noChangeAspect="1"/>
          </p:cNvGrpSpPr>
          <p:nvPr/>
        </p:nvGrpSpPr>
        <p:grpSpPr>
          <a:xfrm>
            <a:off x="4868599" y="4206486"/>
            <a:ext cx="698730" cy="698731"/>
            <a:chOff x="5781368" y="3364157"/>
            <a:chExt cx="1584667" cy="1584668"/>
          </a:xfrm>
        </p:grpSpPr>
        <p:cxnSp>
          <p:nvCxnSpPr>
            <p:cNvPr id="19" name="Straight Connector 18">
              <a:extLst>
                <a:ext uri="{FF2B5EF4-FFF2-40B4-BE49-F238E27FC236}">
                  <a16:creationId xmlns:a16="http://schemas.microsoft.com/office/drawing/2014/main" id="{72916F87-7712-40BB-9175-3CB8DF115DA3}"/>
                </a:ext>
              </a:extLst>
            </p:cNvPr>
            <p:cNvCxnSpPr>
              <a:cxnSpLocks/>
            </p:cNvCxnSpPr>
            <p:nvPr/>
          </p:nvCxnSpPr>
          <p:spPr>
            <a:xfrm>
              <a:off x="5781368" y="3670480"/>
              <a:ext cx="1218318" cy="12480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C3B23E-970A-4EA7-8F3B-995BBA7E9DC6}"/>
                </a:ext>
              </a:extLst>
            </p:cNvPr>
            <p:cNvCxnSpPr>
              <a:cxnSpLocks/>
            </p:cNvCxnSpPr>
            <p:nvPr/>
          </p:nvCxnSpPr>
          <p:spPr>
            <a:xfrm flipV="1">
              <a:off x="5781368" y="3364157"/>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0DC19A-4E7A-4B6C-8C0E-A10C7D3C566A}"/>
                </a:ext>
              </a:extLst>
            </p:cNvPr>
            <p:cNvCxnSpPr>
              <a:cxnSpLocks/>
            </p:cNvCxnSpPr>
            <p:nvPr/>
          </p:nvCxnSpPr>
          <p:spPr>
            <a:xfrm rot="5400000" flipV="1">
              <a:off x="6573702" y="4156491"/>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descr="Arrow point from the users to the store">
            <a:extLst>
              <a:ext uri="{FF2B5EF4-FFF2-40B4-BE49-F238E27FC236}">
                <a16:creationId xmlns:a16="http://schemas.microsoft.com/office/drawing/2014/main" id="{22943DB8-D60E-4999-95C7-CF3D4A55E0B8}"/>
              </a:ext>
            </a:extLst>
          </p:cNvPr>
          <p:cNvCxnSpPr>
            <a:cxnSpLocks/>
            <a:stCxn id="11" idx="3"/>
          </p:cNvCxnSpPr>
          <p:nvPr/>
        </p:nvCxnSpPr>
        <p:spPr>
          <a:xfrm>
            <a:off x="4667038" y="5901984"/>
            <a:ext cx="2741565"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ways in which people and societies operate do not look like neat budget constraints or smooth production possibilities frontiers.</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people and societies generally attempt to maximize utility with their decisions.</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ney">
            <a:extLst>
              <a:ext uri="{FF2B5EF4-FFF2-40B4-BE49-F238E27FC236}">
                <a16:creationId xmlns:a16="http://schemas.microsoft.com/office/drawing/2014/main" id="{D974ED98-1CA8-4DA9-B707-50264EFA9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022" y="2799452"/>
            <a:ext cx="1298880" cy="1298880"/>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Piggy Bank">
            <a:extLst>
              <a:ext uri="{FF2B5EF4-FFF2-40B4-BE49-F238E27FC236}">
                <a16:creationId xmlns:a16="http://schemas.microsoft.com/office/drawing/2014/main" id="{ACEA9438-25F4-47C0-90D4-32D5545924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3681">
            <a:off x="2724256" y="1997074"/>
            <a:ext cx="1464286" cy="1464286"/>
          </a:xfrm>
          <a:prstGeom prst="rect">
            <a:avLst/>
          </a:prstGeom>
        </p:spPr>
      </p:pic>
      <p:pic>
        <p:nvPicPr>
          <p:cNvPr id="9" name="Graphic 8" descr="Tag">
            <a:extLst>
              <a:ext uri="{FF2B5EF4-FFF2-40B4-BE49-F238E27FC236}">
                <a16:creationId xmlns:a16="http://schemas.microsoft.com/office/drawing/2014/main" id="{1596EB34-BF3A-4991-8EFB-A483622014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33" y="1936561"/>
            <a:ext cx="1335239" cy="1335239"/>
          </a:xfrm>
          <a:prstGeom prst="rect">
            <a:avLst/>
          </a:prstGeom>
        </p:spPr>
      </p:pic>
      <p:sp>
        <p:nvSpPr>
          <p:cNvPr id="10" name="TextBox 9" descr="Equals sign">
            <a:extLst>
              <a:ext uri="{FF2B5EF4-FFF2-40B4-BE49-F238E27FC236}">
                <a16:creationId xmlns:a16="http://schemas.microsoft.com/office/drawing/2014/main" id="{8B54C6FD-9E78-4114-8B62-25127B8A6B81}"/>
              </a:ext>
            </a:extLst>
          </p:cNvPr>
          <p:cNvSpPr txBox="1"/>
          <p:nvPr/>
        </p:nvSpPr>
        <p:spPr>
          <a:xfrm>
            <a:off x="5820585" y="2378090"/>
            <a:ext cx="1244251" cy="2646878"/>
          </a:xfrm>
          <a:prstGeom prst="rect">
            <a:avLst/>
          </a:prstGeom>
          <a:noFill/>
        </p:spPr>
        <p:txBody>
          <a:bodyPr wrap="none" rtlCol="0">
            <a:spAutoFit/>
          </a:bodyPr>
          <a:lstStyle/>
          <a:p>
            <a:r>
              <a:rPr lang="en-US" sz="16600" dirty="0"/>
              <a:t>=</a:t>
            </a:r>
            <a:endParaRPr lang="en-US" sz="6000" dirty="0"/>
          </a:p>
        </p:txBody>
      </p:sp>
      <p:sp>
        <p:nvSpPr>
          <p:cNvPr id="13" name="TextBox 12">
            <a:extLst>
              <a:ext uri="{FF2B5EF4-FFF2-40B4-BE49-F238E27FC236}">
                <a16:creationId xmlns:a16="http://schemas.microsoft.com/office/drawing/2014/main" id="{9D0857C5-EFD5-4EB6-B297-F48148DF210D}"/>
              </a:ext>
            </a:extLst>
          </p:cNvPr>
          <p:cNvSpPr txBox="1"/>
          <p:nvPr/>
        </p:nvSpPr>
        <p:spPr>
          <a:xfrm>
            <a:off x="6837353" y="2916699"/>
            <a:ext cx="3830648" cy="1569660"/>
          </a:xfrm>
          <a:prstGeom prst="rect">
            <a:avLst/>
          </a:prstGeom>
          <a:noFill/>
        </p:spPr>
        <p:txBody>
          <a:bodyPr wrap="square" rtlCol="0">
            <a:spAutoFit/>
          </a:bodyPr>
          <a:lstStyle/>
          <a:p>
            <a:pPr algn="ctr"/>
            <a:r>
              <a:rPr lang="en-US" sz="4800" dirty="0"/>
              <a:t>Economic decisions</a:t>
            </a:r>
          </a:p>
        </p:txBody>
      </p:sp>
      <p:pic>
        <p:nvPicPr>
          <p:cNvPr id="5" name="Graphic 4" descr="Shopping cart with various goods">
            <a:extLst>
              <a:ext uri="{FF2B5EF4-FFF2-40B4-BE49-F238E27FC236}">
                <a16:creationId xmlns:a16="http://schemas.microsoft.com/office/drawing/2014/main" id="{E64DF2D2-2B7D-450A-9519-8F6DAA1A3B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335881" y="2262822"/>
            <a:ext cx="3097161" cy="3097161"/>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Should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economic approach portrays people as self-interested, and sometimes these self-interested behaviors are not moral. </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Economics seeks to describe economic behavior as it actually exists, not as a form of moral instruction.</a:t>
              </a:r>
            </a:p>
          </p:txBody>
        </p:sp>
      </p:grpSp>
      <p:grpSp>
        <p:nvGrpSpPr>
          <p:cNvPr id="24" name="Group 23">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set aside self-interest in the non-economic areas of their lives.</a:t>
              </a:r>
            </a:p>
          </p:txBody>
        </p:sp>
      </p:grpSp>
      <p:grpSp>
        <p:nvGrpSpPr>
          <p:cNvPr id="31" name="Group 30">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Personal choice and freedom are forms of self-interested behavior, which can lead to positive social results.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819150-837B-4EFE-8257-C5F7443EE48F}"/>
              </a:ext>
            </a:extLst>
          </p:cNvPr>
          <p:cNvSpPr/>
          <p:nvPr/>
        </p:nvSpPr>
        <p:spPr>
          <a:xfrm>
            <a:off x="1523999" y="1292772"/>
            <a:ext cx="9144000" cy="5226746"/>
          </a:xfrm>
          <a:prstGeom prst="rect">
            <a:avLst/>
          </a:prstGeom>
          <a:solidFill>
            <a:srgbClr val="627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and Normative Statements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8DF0FFA-89DE-41E3-A939-492C6DF511F9}"/>
              </a:ext>
            </a:extLst>
          </p:cNvPr>
          <p:cNvSpPr/>
          <p:nvPr/>
        </p:nvSpPr>
        <p:spPr>
          <a:xfrm>
            <a:off x="1881188" y="1437933"/>
            <a:ext cx="6303264" cy="461665"/>
          </a:xfrm>
          <a:prstGeom prst="rect">
            <a:avLst/>
          </a:prstGeom>
        </p:spPr>
        <p:txBody>
          <a:bodyPr wrap="none">
            <a:spAutoFit/>
          </a:bodyPr>
          <a:lstStyle/>
          <a:p>
            <a:r>
              <a:rPr lang="en-US" sz="2400" b="1" dirty="0">
                <a:solidFill>
                  <a:schemeClr val="bg1"/>
                </a:solidFill>
              </a:rPr>
              <a:t>Positive Statements </a:t>
            </a:r>
            <a:r>
              <a:rPr lang="en-US" sz="2400" dirty="0">
                <a:solidFill>
                  <a:schemeClr val="bg1"/>
                </a:solidFill>
              </a:rPr>
              <a:t>= factual; prove true or false</a:t>
            </a:r>
          </a:p>
        </p:txBody>
      </p:sp>
      <p:sp>
        <p:nvSpPr>
          <p:cNvPr id="3" name="Rectangle 2">
            <a:extLst>
              <a:ext uri="{FF2B5EF4-FFF2-40B4-BE49-F238E27FC236}">
                <a16:creationId xmlns:a16="http://schemas.microsoft.com/office/drawing/2014/main" id="{6D5DF9B6-7BD4-4A46-8B72-7FBBC3AE4A97}"/>
              </a:ext>
            </a:extLst>
          </p:cNvPr>
          <p:cNvSpPr/>
          <p:nvPr/>
        </p:nvSpPr>
        <p:spPr>
          <a:xfrm>
            <a:off x="2872445" y="2080391"/>
            <a:ext cx="2061334" cy="461665"/>
          </a:xfrm>
          <a:prstGeom prst="rect">
            <a:avLst/>
          </a:prstGeom>
          <a:ln>
            <a:noFill/>
          </a:ln>
        </p:spPr>
        <p:txBody>
          <a:bodyPr wrap="none">
            <a:spAutoFit/>
          </a:bodyPr>
          <a:lstStyle/>
          <a:p>
            <a:r>
              <a:rPr lang="en-US" sz="2400" dirty="0">
                <a:solidFill>
                  <a:schemeClr val="bg1"/>
                </a:solidFill>
              </a:rPr>
              <a:t>How things are</a:t>
            </a:r>
          </a:p>
        </p:txBody>
      </p:sp>
      <p:sp>
        <p:nvSpPr>
          <p:cNvPr id="4" name="Rectangle 3">
            <a:extLst>
              <a:ext uri="{FF2B5EF4-FFF2-40B4-BE49-F238E27FC236}">
                <a16:creationId xmlns:a16="http://schemas.microsoft.com/office/drawing/2014/main" id="{A1EAB613-E169-4AEF-81D5-A8C96882A9FC}"/>
              </a:ext>
            </a:extLst>
          </p:cNvPr>
          <p:cNvSpPr/>
          <p:nvPr/>
        </p:nvSpPr>
        <p:spPr>
          <a:xfrm>
            <a:off x="2485332" y="2943457"/>
            <a:ext cx="7891648" cy="461665"/>
          </a:xfrm>
          <a:prstGeom prst="rect">
            <a:avLst/>
          </a:prstGeom>
        </p:spPr>
        <p:txBody>
          <a:bodyPr wrap="none">
            <a:spAutoFit/>
          </a:bodyPr>
          <a:lstStyle/>
          <a:p>
            <a:r>
              <a:rPr lang="en-US" sz="2400" dirty="0">
                <a:solidFill>
                  <a:schemeClr val="bg1"/>
                </a:solidFill>
              </a:rPr>
              <a:t>Eating excessive amounts of sugar will cause health problems.</a:t>
            </a:r>
          </a:p>
        </p:txBody>
      </p:sp>
      <p:sp>
        <p:nvSpPr>
          <p:cNvPr id="5" name="Rectangle 4">
            <a:extLst>
              <a:ext uri="{FF2B5EF4-FFF2-40B4-BE49-F238E27FC236}">
                <a16:creationId xmlns:a16="http://schemas.microsoft.com/office/drawing/2014/main" id="{DBDDA65C-A231-42FC-8860-697C77DC3F01}"/>
              </a:ext>
            </a:extLst>
          </p:cNvPr>
          <p:cNvSpPr/>
          <p:nvPr/>
        </p:nvSpPr>
        <p:spPr>
          <a:xfrm>
            <a:off x="1881188" y="4130233"/>
            <a:ext cx="7930761" cy="461665"/>
          </a:xfrm>
          <a:prstGeom prst="rect">
            <a:avLst/>
          </a:prstGeom>
        </p:spPr>
        <p:txBody>
          <a:bodyPr wrap="none">
            <a:spAutoFit/>
          </a:bodyPr>
          <a:lstStyle/>
          <a:p>
            <a:r>
              <a:rPr lang="en-US" sz="2400" b="1" dirty="0">
                <a:solidFill>
                  <a:schemeClr val="bg1"/>
                </a:solidFill>
              </a:rPr>
              <a:t>Normative Statements </a:t>
            </a:r>
            <a:r>
              <a:rPr lang="en-US" sz="2400" dirty="0">
                <a:solidFill>
                  <a:schemeClr val="bg1"/>
                </a:solidFill>
              </a:rPr>
              <a:t>= subjective; cannot prove true or false</a:t>
            </a:r>
          </a:p>
        </p:txBody>
      </p:sp>
      <p:sp>
        <p:nvSpPr>
          <p:cNvPr id="6" name="Rectangle 5">
            <a:extLst>
              <a:ext uri="{FF2B5EF4-FFF2-40B4-BE49-F238E27FC236}">
                <a16:creationId xmlns:a16="http://schemas.microsoft.com/office/drawing/2014/main" id="{A9096800-0552-4982-9673-3335BF4C17C9}"/>
              </a:ext>
            </a:extLst>
          </p:cNvPr>
          <p:cNvSpPr/>
          <p:nvPr/>
        </p:nvSpPr>
        <p:spPr>
          <a:xfrm>
            <a:off x="2872445" y="4772691"/>
            <a:ext cx="2879699" cy="461665"/>
          </a:xfrm>
          <a:prstGeom prst="rect">
            <a:avLst/>
          </a:prstGeom>
        </p:spPr>
        <p:txBody>
          <a:bodyPr wrap="none">
            <a:spAutoFit/>
          </a:bodyPr>
          <a:lstStyle/>
          <a:p>
            <a:r>
              <a:rPr lang="en-US" sz="2400" dirty="0">
                <a:solidFill>
                  <a:schemeClr val="bg1"/>
                </a:solidFill>
              </a:rPr>
              <a:t>How things should be</a:t>
            </a:r>
          </a:p>
        </p:txBody>
      </p:sp>
      <p:sp>
        <p:nvSpPr>
          <p:cNvPr id="7" name="Rectangle 6">
            <a:extLst>
              <a:ext uri="{FF2B5EF4-FFF2-40B4-BE49-F238E27FC236}">
                <a16:creationId xmlns:a16="http://schemas.microsoft.com/office/drawing/2014/main" id="{DE91CD31-DF55-4580-8446-06334ABC92A9}"/>
              </a:ext>
            </a:extLst>
          </p:cNvPr>
          <p:cNvSpPr/>
          <p:nvPr/>
        </p:nvSpPr>
        <p:spPr>
          <a:xfrm>
            <a:off x="2487293" y="5635757"/>
            <a:ext cx="7487050" cy="461665"/>
          </a:xfrm>
          <a:prstGeom prst="rect">
            <a:avLst/>
          </a:prstGeom>
        </p:spPr>
        <p:txBody>
          <a:bodyPr wrap="none">
            <a:spAutoFit/>
          </a:bodyPr>
          <a:lstStyle/>
          <a:p>
            <a:r>
              <a:rPr lang="en-US" sz="2400" dirty="0">
                <a:solidFill>
                  <a:schemeClr val="bg1"/>
                </a:solidFill>
              </a:rPr>
              <a:t>North Carolina has the best barbeque in the United States.</a:t>
            </a:r>
          </a:p>
        </p:txBody>
      </p:sp>
      <p:sp>
        <p:nvSpPr>
          <p:cNvPr id="8" name="Arrow: Bent-Up 7">
            <a:extLst>
              <a:ext uri="{FF2B5EF4-FFF2-40B4-BE49-F238E27FC236}">
                <a16:creationId xmlns:a16="http://schemas.microsoft.com/office/drawing/2014/main" id="{B074FE36-0E34-4E17-8D2B-D7677328A142}"/>
              </a:ext>
            </a:extLst>
          </p:cNvPr>
          <p:cNvSpPr/>
          <p:nvPr/>
        </p:nvSpPr>
        <p:spPr>
          <a:xfrm rot="5400000">
            <a:off x="2194236" y="18249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Bent-Up 10">
            <a:extLst>
              <a:ext uri="{FF2B5EF4-FFF2-40B4-BE49-F238E27FC236}">
                <a16:creationId xmlns:a16="http://schemas.microsoft.com/office/drawing/2014/main" id="{D7C6F045-1416-4C1E-BFE0-694200555296}"/>
              </a:ext>
            </a:extLst>
          </p:cNvPr>
          <p:cNvSpPr/>
          <p:nvPr/>
        </p:nvSpPr>
        <p:spPr>
          <a:xfrm rot="5400000">
            <a:off x="2215588" y="45172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
        <p:nvSpPr>
          <p:cNvPr id="2" name="Oval 1">
            <a:extLst>
              <a:ext uri="{FF2B5EF4-FFF2-40B4-BE49-F238E27FC236}">
                <a16:creationId xmlns:a16="http://schemas.microsoft.com/office/drawing/2014/main" id="{516A4061-F0CA-40C4-8732-C22E67271773}"/>
              </a:ext>
            </a:extLst>
          </p:cNvPr>
          <p:cNvSpPr/>
          <p:nvPr/>
        </p:nvSpPr>
        <p:spPr>
          <a:xfrm>
            <a:off x="4934607" y="2711669"/>
            <a:ext cx="993227"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A588CD-0150-4BED-AB24-539B6F7BA7A4}"/>
              </a:ext>
            </a:extLst>
          </p:cNvPr>
          <p:cNvSpPr/>
          <p:nvPr/>
        </p:nvSpPr>
        <p:spPr>
          <a:xfrm>
            <a:off x="5935716" y="3936124"/>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F159FF-20BF-43E1-BC25-27375415DB82}"/>
              </a:ext>
            </a:extLst>
          </p:cNvPr>
          <p:cNvSpPr/>
          <p:nvPr/>
        </p:nvSpPr>
        <p:spPr>
          <a:xfrm>
            <a:off x="5927834" y="5146780"/>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1428</Words>
  <Application>Microsoft Office PowerPoint</Application>
  <PresentationFormat>Widescreen</PresentationFormat>
  <Paragraphs>110</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45</cp:revision>
  <dcterms:created xsi:type="dcterms:W3CDTF">2017-06-16T13:06:21Z</dcterms:created>
  <dcterms:modified xsi:type="dcterms:W3CDTF">2023-08-02T20:46:21Z</dcterms:modified>
</cp:coreProperties>
</file>